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4528239" r:id="rId1"/>
  </p:sldMasterIdLst>
  <p:notesMasterIdLst>
    <p:notesMasterId r:id="rId18"/>
  </p:notesMasterIdLst>
  <p:sldIdLst>
    <p:sldId id="256" r:id="rId2"/>
    <p:sldId id="265" r:id="rId3"/>
    <p:sldId id="257" r:id="rId4"/>
    <p:sldId id="272" r:id="rId5"/>
    <p:sldId id="258" r:id="rId6"/>
    <p:sldId id="259" r:id="rId7"/>
    <p:sldId id="260" r:id="rId8"/>
    <p:sldId id="266" r:id="rId9"/>
    <p:sldId id="270" r:id="rId10"/>
    <p:sldId id="267" r:id="rId11"/>
    <p:sldId id="268" r:id="rId12"/>
    <p:sldId id="273" r:id="rId13"/>
    <p:sldId id="269" r:id="rId14"/>
    <p:sldId id="262" r:id="rId15"/>
    <p:sldId id="263" r:id="rId16"/>
    <p:sldId id="26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6" d="100"/>
          <a:sy n="86" d="100"/>
        </p:scale>
        <p:origin x="7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D3638-3998-4F5F-B7AF-772B93ACA3C7}"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C104E-F8A7-45D9-9095-4E7ACA967D46}" type="slidenum">
              <a:rPr lang="en-IN" smtClean="0"/>
              <a:t>‹#›</a:t>
            </a:fld>
            <a:endParaRPr lang="en-IN"/>
          </a:p>
        </p:txBody>
      </p:sp>
    </p:spTree>
    <p:extLst>
      <p:ext uri="{BB962C8B-B14F-4D97-AF65-F5344CB8AC3E}">
        <p14:creationId xmlns:p14="http://schemas.microsoft.com/office/powerpoint/2010/main" val="107324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6C104E-F8A7-45D9-9095-4E7ACA967D46}" type="slidenum">
              <a:rPr lang="en-IN" smtClean="0"/>
              <a:t>8</a:t>
            </a:fld>
            <a:endParaRPr lang="en-IN"/>
          </a:p>
        </p:txBody>
      </p:sp>
    </p:spTree>
    <p:extLst>
      <p:ext uri="{BB962C8B-B14F-4D97-AF65-F5344CB8AC3E}">
        <p14:creationId xmlns:p14="http://schemas.microsoft.com/office/powerpoint/2010/main" val="85145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5483F-97D9-4BCD-935A-FA5C13EC80E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618178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14757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22909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0102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96678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F25483F-97D9-4BCD-935A-FA5C13EC80E6}"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271571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F25483F-97D9-4BCD-935A-FA5C13EC80E6}"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475231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5483F-97D9-4BCD-935A-FA5C13EC80E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500578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5483F-97D9-4BCD-935A-FA5C13EC80E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399114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498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_AND_BOD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514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5483F-97D9-4BCD-935A-FA5C13EC80E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39967557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_TITLE_AND_DESCRIPTION_1_3">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611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ECTION_TITLE_AND_DESCRIPTION_1_1_3">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8110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_TITLE_AND_DESCRIPTION_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84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082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5483F-97D9-4BCD-935A-FA5C13EC80E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505946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687248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5483F-97D9-4BCD-935A-FA5C13EC80E6}"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5522407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5483F-97D9-4BCD-935A-FA5C13EC80E6}"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2041751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5483F-97D9-4BCD-935A-FA5C13EC80E6}"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65248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38498793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25483F-97D9-4BCD-935A-FA5C13EC80E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DE4C6-15FC-41E1-A278-6352121417B9}" type="slidenum">
              <a:rPr lang="en-IN" smtClean="0"/>
              <a:t>‹#›</a:t>
            </a:fld>
            <a:endParaRPr lang="en-IN"/>
          </a:p>
        </p:txBody>
      </p:sp>
    </p:spTree>
    <p:extLst>
      <p:ext uri="{BB962C8B-B14F-4D97-AF65-F5344CB8AC3E}">
        <p14:creationId xmlns:p14="http://schemas.microsoft.com/office/powerpoint/2010/main" val="1078059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AF25483F-97D9-4BCD-935A-FA5C13EC80E6}" type="datetimeFigureOut">
              <a:rPr lang="en-IN" smtClean="0"/>
              <a:t>25-04-2025</a:t>
            </a:fld>
            <a:endParaRPr lang="en-IN"/>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DB5DE4C6-15FC-41E1-A278-6352121417B9}" type="slidenum">
              <a:rPr lang="en-IN" smtClean="0"/>
              <a:t>‹#›</a:t>
            </a:fld>
            <a:endParaRPr lang="en-IN"/>
          </a:p>
        </p:txBody>
      </p:sp>
    </p:spTree>
    <p:extLst>
      <p:ext uri="{BB962C8B-B14F-4D97-AF65-F5344CB8AC3E}">
        <p14:creationId xmlns:p14="http://schemas.microsoft.com/office/powerpoint/2010/main" val="1088890543"/>
      </p:ext>
    </p:extLst>
  </p:cSld>
  <p:clrMap bg1="dk1" tx1="lt1" bg2="dk2" tx2="lt2" accent1="accent1" accent2="accent2" accent3="accent3" accent4="accent4" accent5="accent5" accent6="accent6" hlink="hlink" folHlink="folHlink"/>
  <p:sldLayoutIdLst>
    <p:sldLayoutId id="2434528240" r:id="rId1"/>
    <p:sldLayoutId id="2434528241" r:id="rId2"/>
    <p:sldLayoutId id="2434528242" r:id="rId3"/>
    <p:sldLayoutId id="2434528243" r:id="rId4"/>
    <p:sldLayoutId id="2434528244" r:id="rId5"/>
    <p:sldLayoutId id="2434528245" r:id="rId6"/>
    <p:sldLayoutId id="2434528246" r:id="rId7"/>
    <p:sldLayoutId id="2434528247" r:id="rId8"/>
    <p:sldLayoutId id="2434528248" r:id="rId9"/>
    <p:sldLayoutId id="2434528249" r:id="rId10"/>
    <p:sldLayoutId id="2434528250" r:id="rId11"/>
    <p:sldLayoutId id="2434528251" r:id="rId12"/>
    <p:sldLayoutId id="2434528252" r:id="rId13"/>
    <p:sldLayoutId id="2434528253" r:id="rId14"/>
    <p:sldLayoutId id="2434528254" r:id="rId15"/>
    <p:sldLayoutId id="2434528255" r:id="rId16"/>
    <p:sldLayoutId id="2434528256" r:id="rId17"/>
    <p:sldLayoutId id="2434528257" r:id="rId18"/>
    <p:sldLayoutId id="2434528258" r:id="rId19"/>
    <p:sldLayoutId id="2434528259" r:id="rId20"/>
    <p:sldLayoutId id="2434528260" r:id="rId21"/>
    <p:sldLayoutId id="2434528261" r:id="rId22"/>
    <p:sldLayoutId id="2434528263" r:id="rId23"/>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54305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FFFF">
                    <a:alpha val="100000"/>
                  </a:srgbClr>
                </a:solidFill>
                <a:latin typeface="Calibri"/>
              </a:rPr>
              <a:t>Word Nest</a:t>
            </a:r>
          </a:p>
        </p:txBody>
      </p:sp>
      <p:sp>
        <p:nvSpPr>
          <p:cNvPr id="3" name="TextBox 2"/>
          <p:cNvSpPr txBox="1"/>
          <p:nvPr/>
        </p:nvSpPr>
        <p:spPr>
          <a:xfrm>
            <a:off x="914400" y="2571750"/>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a:solidFill>
                  <a:srgbClr val="FFAB40">
                    <a:alpha val="100000"/>
                  </a:srgbClr>
                </a:solidFill>
                <a:latin typeface="Calibri"/>
              </a:rPr>
              <a:t>A Modern Dictionary Application</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B167C9-FF47-D8A9-B6FE-5988C6887AE6}"/>
              </a:ext>
            </a:extLst>
          </p:cNvPr>
          <p:cNvSpPr>
            <a:spLocks noGrp="1"/>
          </p:cNvSpPr>
          <p:nvPr>
            <p:ph type="title"/>
          </p:nvPr>
        </p:nvSpPr>
        <p:spPr/>
        <p:txBody>
          <a:bodyPr>
            <a:normAutofit/>
          </a:bodyPr>
          <a:lstStyle/>
          <a:p>
            <a:pPr algn="l"/>
            <a:r>
              <a:rPr lang="en-US" sz="800" b="0" dirty="0" smtClean="0">
                <a:solidFill>
                  <a:schemeClr val="bg2">
                    <a:lumMod val="50000"/>
                  </a:schemeClr>
                </a:solidFill>
                <a:effectLst/>
              </a:rPr>
              <a:t>.</a:t>
            </a:r>
            <a:endParaRPr lang="en-IN" sz="800" b="0" dirty="0">
              <a:solidFill>
                <a:schemeClr val="bg2">
                  <a:lumMod val="50000"/>
                </a:schemeClr>
              </a:solidFill>
              <a:effectLst/>
            </a:endParaRPr>
          </a:p>
        </p:txBody>
      </p:sp>
      <p:sp>
        <p:nvSpPr>
          <p:cNvPr id="3" name="Content Placeholder 2">
            <a:extLst>
              <a:ext uri="{FF2B5EF4-FFF2-40B4-BE49-F238E27FC236}">
                <a16:creationId xmlns="" xmlns:a16="http://schemas.microsoft.com/office/drawing/2014/main" id="{D5B6FAD8-21ED-54FC-9A09-87CF76E36D32}"/>
              </a:ext>
            </a:extLst>
          </p:cNvPr>
          <p:cNvSpPr>
            <a:spLocks noGrp="1"/>
          </p:cNvSpPr>
          <p:nvPr>
            <p:ph idx="1"/>
          </p:nvPr>
        </p:nvSpPr>
        <p:spPr>
          <a:xfrm>
            <a:off x="685346" y="457200"/>
            <a:ext cx="3958662" cy="4274790"/>
          </a:xfrm>
        </p:spPr>
        <p:txBody>
          <a:bodyPr>
            <a:normAutofit fontScale="47500" lnSpcReduction="20000"/>
          </a:bodyPr>
          <a:lstStyle/>
          <a:p>
            <a:pPr marL="0" indent="0">
              <a:buNone/>
            </a:pPr>
            <a:endParaRPr lang="en-US" sz="1400" dirty="0">
              <a:latin typeface="Arial" panose="020B0604020202020204" pitchFamily="34" charset="0"/>
              <a:cs typeface="Arial" panose="020B0604020202020204" pitchFamily="34" charset="0"/>
            </a:endParaRPr>
          </a:p>
          <a:p>
            <a:r>
              <a:rPr lang="en-US" sz="3400" dirty="0">
                <a:latin typeface="Arial" panose="020B0604020202020204" pitchFamily="34" charset="0"/>
                <a:cs typeface="Arial" panose="020B0604020202020204" pitchFamily="34" charset="0"/>
              </a:rPr>
              <a:t>CSS / Style-wise (not tags, but important for how it looks):</a:t>
            </a:r>
          </a:p>
          <a:p>
            <a:r>
              <a:rPr lang="en-US" sz="3400" dirty="0">
                <a:latin typeface="Arial" panose="020B0604020202020204" pitchFamily="34" charset="0"/>
                <a:cs typeface="Arial" panose="020B0604020202020204" pitchFamily="34" charset="0"/>
              </a:rPr>
              <a:t>background-image — the open book</a:t>
            </a:r>
          </a:p>
          <a:p>
            <a:r>
              <a:rPr lang="en-US" sz="3400" dirty="0">
                <a:latin typeface="Arial" panose="020B0604020202020204" pitchFamily="34" charset="0"/>
                <a:cs typeface="Arial" panose="020B0604020202020204" pitchFamily="34" charset="0"/>
              </a:rPr>
              <a:t>box-shadow — for the white card pop-up effect.</a:t>
            </a:r>
          </a:p>
          <a:p>
            <a:r>
              <a:rPr lang="en-US" sz="3400" dirty="0">
                <a:latin typeface="Arial" panose="020B0604020202020204" pitchFamily="34" charset="0"/>
                <a:cs typeface="Arial" panose="020B0604020202020204" pitchFamily="34" charset="0"/>
              </a:rPr>
              <a:t>border-radius — for rounded corners.</a:t>
            </a:r>
          </a:p>
          <a:p>
            <a:r>
              <a:rPr lang="en-US" sz="3400" dirty="0">
                <a:latin typeface="Arial" panose="020B0604020202020204" pitchFamily="34" charset="0"/>
                <a:cs typeface="Arial" panose="020B0604020202020204" pitchFamily="34" charset="0"/>
              </a:rPr>
              <a:t>text-align: center — to center the </a:t>
            </a:r>
            <a:r>
              <a:rPr lang="en-US" sz="3400" dirty="0" err="1">
                <a:latin typeface="Arial" panose="020B0604020202020204" pitchFamily="34" charset="0"/>
                <a:cs typeface="Arial" panose="020B0604020202020204" pitchFamily="34" charset="0"/>
              </a:rPr>
              <a:t>content.color</a:t>
            </a:r>
            <a:r>
              <a:rPr lang="en-US" sz="3400" dirty="0">
                <a:latin typeface="Arial" panose="020B0604020202020204" pitchFamily="34" charset="0"/>
                <a:cs typeface="Arial" panose="020B0604020202020204" pitchFamily="34" charset="0"/>
              </a:rPr>
              <a:t> — to color part of the text (like "Happy Nest" in blue).</a:t>
            </a:r>
          </a:p>
          <a:p>
            <a:r>
              <a:rPr lang="en-US" sz="3400" dirty="0">
                <a:latin typeface="Arial" panose="020B0604020202020204" pitchFamily="34" charset="0"/>
                <a:cs typeface="Arial" panose="020B0604020202020204" pitchFamily="34" charset="0"/>
              </a:rPr>
              <a:t>flexbox (display: flex) — to center align elements</a:t>
            </a: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pPr marL="0" indent="0">
              <a:buNone/>
            </a:pPr>
            <a:endParaRPr lang="en-IN" sz="1400" dirty="0">
              <a:latin typeface="Arial" panose="020B0604020202020204" pitchFamily="34" charset="0"/>
              <a:cs typeface="Arial" panose="020B0604020202020204" pitchFamily="34" charset="0"/>
            </a:endParaRP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 xmlns:a16="http://schemas.microsoft.com/office/drawing/2014/main" id="{952B8FD1-EC61-15E3-8B8E-CD91C0A1F809}"/>
              </a:ext>
            </a:extLst>
          </p:cNvPr>
          <p:cNvPicPr>
            <a:picLocks noChangeAspect="1"/>
          </p:cNvPicPr>
          <p:nvPr/>
        </p:nvPicPr>
        <p:blipFill>
          <a:blip r:embed="rId2"/>
          <a:stretch>
            <a:fillRect/>
          </a:stretch>
        </p:blipFill>
        <p:spPr>
          <a:xfrm>
            <a:off x="4716016" y="987574"/>
            <a:ext cx="4104456" cy="2952328"/>
          </a:xfrm>
          <a:prstGeom prst="rect">
            <a:avLst/>
          </a:prstGeom>
        </p:spPr>
      </p:pic>
    </p:spTree>
    <p:extLst>
      <p:ext uri="{BB962C8B-B14F-4D97-AF65-F5344CB8AC3E}">
        <p14:creationId xmlns:p14="http://schemas.microsoft.com/office/powerpoint/2010/main" val="3873904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4C53D0-F8F2-64B6-C254-28741B078728}"/>
              </a:ext>
            </a:extLst>
          </p:cNvPr>
          <p:cNvSpPr>
            <a:spLocks noGrp="1"/>
          </p:cNvSpPr>
          <p:nvPr>
            <p:ph type="title"/>
          </p:nvPr>
        </p:nvSpPr>
        <p:spPr/>
        <p:txBody>
          <a:bodyPr>
            <a:normAutofit/>
          </a:bodyPr>
          <a:lstStyle/>
          <a:p>
            <a:pPr algn="l"/>
            <a:r>
              <a:rPr lang="en-US" sz="800" b="0" dirty="0" smtClean="0">
                <a:solidFill>
                  <a:schemeClr val="bg2">
                    <a:lumMod val="50000"/>
                  </a:schemeClr>
                </a:solidFill>
                <a:effectLst/>
              </a:rPr>
              <a:t>.</a:t>
            </a:r>
            <a:endParaRPr lang="en-IN" sz="800" b="0" dirty="0">
              <a:solidFill>
                <a:schemeClr val="bg2">
                  <a:lumMod val="50000"/>
                </a:schemeClr>
              </a:solidFill>
              <a:effectLst/>
            </a:endParaRPr>
          </a:p>
        </p:txBody>
      </p:sp>
      <p:sp>
        <p:nvSpPr>
          <p:cNvPr id="3" name="Content Placeholder 2">
            <a:extLst>
              <a:ext uri="{FF2B5EF4-FFF2-40B4-BE49-F238E27FC236}">
                <a16:creationId xmlns="" xmlns:a16="http://schemas.microsoft.com/office/drawing/2014/main" id="{8540D853-A5F9-7D87-5DD6-8707BC28C765}"/>
              </a:ext>
            </a:extLst>
          </p:cNvPr>
          <p:cNvSpPr>
            <a:spLocks noGrp="1"/>
          </p:cNvSpPr>
          <p:nvPr>
            <p:ph idx="1"/>
          </p:nvPr>
        </p:nvSpPr>
        <p:spPr>
          <a:xfrm>
            <a:off x="755576" y="627534"/>
            <a:ext cx="3816424" cy="3960440"/>
          </a:xfrm>
        </p:spPr>
        <p:txBody>
          <a:bodyPr>
            <a:normAutofit fontScale="25000" lnSpcReduction="20000"/>
          </a:bodyPr>
          <a:lstStyle/>
          <a:p>
            <a:r>
              <a:rPr lang="en-US" sz="4400" dirty="0" smtClean="0">
                <a:latin typeface="Arial" panose="020B0604020202020204" pitchFamily="34" charset="0"/>
                <a:cs typeface="Arial" panose="020B0604020202020204" pitchFamily="34" charset="0"/>
              </a:rPr>
              <a:t>&lt;</a:t>
            </a:r>
            <a:r>
              <a:rPr lang="en-US" sz="4400" dirty="0">
                <a:latin typeface="Arial" panose="020B0604020202020204" pitchFamily="34" charset="0"/>
                <a:cs typeface="Arial" panose="020B0604020202020204" pitchFamily="34" charset="0"/>
              </a:rPr>
              <a:t>div&gt; — to structure the layout (cards, sections).</a:t>
            </a:r>
          </a:p>
          <a:p>
            <a:r>
              <a:rPr lang="en-US" sz="4400" dirty="0">
                <a:latin typeface="Arial" panose="020B0604020202020204" pitchFamily="34" charset="0"/>
                <a:cs typeface="Arial" panose="020B0604020202020204" pitchFamily="34" charset="0"/>
              </a:rPr>
              <a:t>&lt;header&gt; — to place the "Our Team" and "Logout" buttons.</a:t>
            </a:r>
          </a:p>
          <a:p>
            <a:r>
              <a:rPr lang="en-US" sz="4400" dirty="0">
                <a:latin typeface="Arial" panose="020B0604020202020204" pitchFamily="34" charset="0"/>
                <a:cs typeface="Arial" panose="020B0604020202020204" pitchFamily="34" charset="0"/>
              </a:rPr>
              <a:t>&lt;form&gt; — around the search input and button.</a:t>
            </a:r>
          </a:p>
          <a:p>
            <a:r>
              <a:rPr lang="en-US" sz="4400" dirty="0">
                <a:latin typeface="Arial" panose="020B0604020202020204" pitchFamily="34" charset="0"/>
                <a:cs typeface="Arial" panose="020B0604020202020204" pitchFamily="34" charset="0"/>
              </a:rPr>
              <a:t>&lt;input&gt; — for the search bar (where you type a word).</a:t>
            </a:r>
          </a:p>
          <a:p>
            <a:r>
              <a:rPr lang="en-US" sz="4400" dirty="0">
                <a:latin typeface="Arial" panose="020B0604020202020204" pitchFamily="34" charset="0"/>
                <a:cs typeface="Arial" panose="020B0604020202020204" pitchFamily="34" charset="0"/>
              </a:rPr>
              <a:t>&lt;button&gt; — for the search icon button.</a:t>
            </a:r>
          </a:p>
          <a:p>
            <a:r>
              <a:rPr lang="en-US" sz="4400" dirty="0">
                <a:latin typeface="Arial" panose="020B0604020202020204" pitchFamily="34" charset="0"/>
                <a:cs typeface="Arial" panose="020B0604020202020204" pitchFamily="34" charset="0"/>
              </a:rPr>
              <a:t>&lt;p&gt; — for the part of speech (noun), pronunciation, and definitions.</a:t>
            </a:r>
          </a:p>
          <a:p>
            <a:r>
              <a:rPr lang="en-US" sz="4400" dirty="0">
                <a:latin typeface="Arial" panose="020B0604020202020204" pitchFamily="34" charset="0"/>
                <a:cs typeface="Arial" panose="020B0604020202020204" pitchFamily="34" charset="0"/>
              </a:rPr>
              <a:t>&lt;audio&gt; + &lt;button&gt; — for the small speaker icon to hear the pronunciation.</a:t>
            </a:r>
          </a:p>
          <a:p>
            <a:r>
              <a:rPr lang="en-US" sz="4400" dirty="0">
                <a:latin typeface="Arial" panose="020B0604020202020204" pitchFamily="34" charset="0"/>
                <a:cs typeface="Arial" panose="020B0604020202020204" pitchFamily="34" charset="0"/>
              </a:rPr>
              <a:t>&lt;section&gt; — for Examples, Synonyms, and Antonyms sections.</a:t>
            </a:r>
          </a:p>
          <a:p>
            <a:r>
              <a:rPr lang="en-US" sz="4400" dirty="0">
                <a:latin typeface="Arial" panose="020B0604020202020204" pitchFamily="34" charset="0"/>
                <a:cs typeface="Arial" panose="020B0604020202020204" pitchFamily="34" charset="0"/>
              </a:rPr>
              <a:t>&lt;strong&gt; or &lt;b&gt; — to bold "Examples," "Synonyms," and "Antonyms" titles inside</a:t>
            </a:r>
          </a:p>
          <a:p>
            <a:r>
              <a:rPr lang="en-US" sz="4400" dirty="0">
                <a:latin typeface="Arial" panose="020B0604020202020204" pitchFamily="34" charset="0"/>
                <a:cs typeface="Arial" panose="020B0604020202020204" pitchFamily="34" charset="0"/>
              </a:rPr>
              <a:t> sections.</a:t>
            </a: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pPr marL="0" indent="0">
              <a:buNone/>
            </a:pPr>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070BDD61-A691-C138-4D8D-4653A52A4403}"/>
              </a:ext>
            </a:extLst>
          </p:cNvPr>
          <p:cNvPicPr>
            <a:picLocks noChangeAspect="1"/>
          </p:cNvPicPr>
          <p:nvPr/>
        </p:nvPicPr>
        <p:blipFill>
          <a:blip r:embed="rId2"/>
          <a:stretch>
            <a:fillRect/>
          </a:stretch>
        </p:blipFill>
        <p:spPr>
          <a:xfrm>
            <a:off x="4499992" y="627534"/>
            <a:ext cx="4320480" cy="3816424"/>
          </a:xfrm>
          <a:prstGeom prst="rect">
            <a:avLst/>
          </a:prstGeom>
        </p:spPr>
      </p:pic>
    </p:spTree>
    <p:extLst>
      <p:ext uri="{BB962C8B-B14F-4D97-AF65-F5344CB8AC3E}">
        <p14:creationId xmlns:p14="http://schemas.microsoft.com/office/powerpoint/2010/main" val="3190178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800" b="0" dirty="0" smtClean="0">
                <a:solidFill>
                  <a:schemeClr val="bg2">
                    <a:lumMod val="50000"/>
                  </a:schemeClr>
                </a:solidFill>
              </a:rPr>
              <a:t>.</a:t>
            </a:r>
            <a:endParaRPr lang="en-IN" sz="800" b="0" dirty="0">
              <a:solidFill>
                <a:schemeClr val="bg2">
                  <a:lumMod val="50000"/>
                </a:schemeClr>
              </a:solidFill>
            </a:endParaRPr>
          </a:p>
        </p:txBody>
      </p:sp>
      <p:sp>
        <p:nvSpPr>
          <p:cNvPr id="3" name="Content Placeholder 2"/>
          <p:cNvSpPr>
            <a:spLocks noGrp="1"/>
          </p:cNvSpPr>
          <p:nvPr>
            <p:ph idx="1"/>
          </p:nvPr>
        </p:nvSpPr>
        <p:spPr>
          <a:xfrm>
            <a:off x="685346" y="1059582"/>
            <a:ext cx="4246694" cy="3283818"/>
          </a:xfrm>
        </p:spPr>
        <p:txBody>
          <a:bodyPr/>
          <a:lstStyle/>
          <a:p>
            <a:pPr marL="0" indent="0">
              <a:buNone/>
            </a:pPr>
            <a:r>
              <a:rPr lang="en-US" dirty="0"/>
              <a:t>&lt;div&gt; → Again for the main </a:t>
            </a:r>
            <a:r>
              <a:rPr lang="en-US" dirty="0" smtClean="0"/>
              <a:t>container</a:t>
            </a:r>
          </a:p>
          <a:p>
            <a:pPr marL="0" indent="0">
              <a:buNone/>
            </a:pPr>
            <a:r>
              <a:rPr lang="en-US" dirty="0" smtClean="0"/>
              <a:t>&lt;</a:t>
            </a:r>
            <a:r>
              <a:rPr lang="en-US" dirty="0" err="1"/>
              <a:t>img</a:t>
            </a:r>
            <a:r>
              <a:rPr lang="en-US" dirty="0"/>
              <a:t>&gt; → (optional) if the React logo is added via an image </a:t>
            </a:r>
            <a:r>
              <a:rPr lang="en-US" dirty="0" smtClean="0"/>
              <a:t>tag</a:t>
            </a:r>
          </a:p>
          <a:p>
            <a:pPr marL="0" indent="0">
              <a:buNone/>
            </a:pPr>
            <a:r>
              <a:rPr lang="en-US" dirty="0" smtClean="0"/>
              <a:t>&lt;</a:t>
            </a:r>
            <a:r>
              <a:rPr lang="en-US" dirty="0"/>
              <a:t>h2&gt; or &lt;h1&gt; → For the big "Thank You Very Much For Choosing Happy Nest!" </a:t>
            </a:r>
            <a:r>
              <a:rPr lang="en-US" dirty="0" smtClean="0"/>
              <a:t>text</a:t>
            </a:r>
          </a:p>
          <a:p>
            <a:pPr marL="0" indent="0">
              <a:buNone/>
            </a:pPr>
            <a:r>
              <a:rPr lang="en-US" dirty="0" smtClean="0"/>
              <a:t>&lt;</a:t>
            </a:r>
            <a:r>
              <a:rPr lang="en-US" dirty="0"/>
              <a:t>span&gt; → For styling specific parts like "Happy Nest" in a different </a:t>
            </a:r>
            <a:r>
              <a:rPr lang="en-US" dirty="0" smtClean="0"/>
              <a:t>color</a:t>
            </a:r>
          </a:p>
          <a:p>
            <a:pPr marL="0" indent="0">
              <a:buNone/>
            </a:pPr>
            <a:r>
              <a:rPr lang="en-US" dirty="0" smtClean="0"/>
              <a:t>&lt;</a:t>
            </a:r>
            <a:r>
              <a:rPr lang="en-US" dirty="0"/>
              <a:t>button&gt; → For the "Give Feedback" button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059582"/>
            <a:ext cx="3600400" cy="2808312"/>
          </a:xfrm>
          <a:prstGeom prst="rect">
            <a:avLst/>
          </a:prstGeom>
        </p:spPr>
      </p:pic>
    </p:spTree>
    <p:extLst>
      <p:ext uri="{BB962C8B-B14F-4D97-AF65-F5344CB8AC3E}">
        <p14:creationId xmlns:p14="http://schemas.microsoft.com/office/powerpoint/2010/main" val="36957108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FD8AF6-E589-5DA1-F1DA-9E5C227851A9}"/>
              </a:ext>
            </a:extLst>
          </p:cNvPr>
          <p:cNvSpPr>
            <a:spLocks noGrp="1"/>
          </p:cNvSpPr>
          <p:nvPr>
            <p:ph type="title"/>
          </p:nvPr>
        </p:nvSpPr>
        <p:spPr/>
        <p:txBody>
          <a:bodyPr>
            <a:normAutofit/>
          </a:bodyPr>
          <a:lstStyle/>
          <a:p>
            <a:pPr algn="l"/>
            <a:r>
              <a:rPr lang="en-US" sz="800" b="0" dirty="0" smtClean="0">
                <a:solidFill>
                  <a:schemeClr val="bg2">
                    <a:lumMod val="50000"/>
                  </a:schemeClr>
                </a:solidFill>
                <a:effectLst/>
              </a:rPr>
              <a:t>.</a:t>
            </a:r>
            <a:endParaRPr lang="en-IN" sz="800" b="0" dirty="0">
              <a:solidFill>
                <a:schemeClr val="bg2">
                  <a:lumMod val="50000"/>
                </a:schemeClr>
              </a:solidFill>
              <a:effectLst/>
            </a:endParaRPr>
          </a:p>
        </p:txBody>
      </p:sp>
      <p:sp>
        <p:nvSpPr>
          <p:cNvPr id="3" name="Content Placeholder 2">
            <a:extLst>
              <a:ext uri="{FF2B5EF4-FFF2-40B4-BE49-F238E27FC236}">
                <a16:creationId xmlns="" xmlns:a16="http://schemas.microsoft.com/office/drawing/2014/main" id="{50512B4C-2305-F109-E198-90AC9B2F8F3B}"/>
              </a:ext>
            </a:extLst>
          </p:cNvPr>
          <p:cNvSpPr>
            <a:spLocks noGrp="1"/>
          </p:cNvSpPr>
          <p:nvPr>
            <p:ph idx="1"/>
          </p:nvPr>
        </p:nvSpPr>
        <p:spPr>
          <a:xfrm>
            <a:off x="685346" y="699542"/>
            <a:ext cx="4462718" cy="3643858"/>
          </a:xfrm>
        </p:spPr>
        <p:txBody>
          <a:bodyPr>
            <a:normAutofit lnSpcReduction="10000"/>
          </a:bodyPr>
          <a:lstStyle/>
          <a:p>
            <a:r>
              <a:rPr lang="en-US" sz="1100" dirty="0" smtClean="0">
                <a:latin typeface="Arial" panose="020B0604020202020204" pitchFamily="34" charset="0"/>
                <a:cs typeface="Arial" panose="020B0604020202020204" pitchFamily="34" charset="0"/>
              </a:rPr>
              <a:t>&lt;</a:t>
            </a:r>
            <a:r>
              <a:rPr lang="en-US" sz="1100" dirty="0">
                <a:latin typeface="Arial" panose="020B0604020202020204" pitchFamily="34" charset="0"/>
                <a:cs typeface="Arial" panose="020B0604020202020204" pitchFamily="34" charset="0"/>
              </a:rPr>
              <a:t>div&gt; → For the overall card (the white box) and inner layout divisions</a:t>
            </a:r>
          </a:p>
          <a:p>
            <a:r>
              <a:rPr lang="en-US" sz="1100" dirty="0">
                <a:latin typeface="Arial" panose="020B0604020202020204" pitchFamily="34" charset="0"/>
                <a:cs typeface="Arial" panose="020B0604020202020204" pitchFamily="34" charset="0"/>
              </a:rPr>
              <a:t>&lt;h2&gt; → For "We Value Your Feedback!" heading</a:t>
            </a:r>
          </a:p>
          <a:p>
            <a:r>
              <a:rPr lang="en-US" sz="1100" dirty="0">
                <a:latin typeface="Arial" panose="020B0604020202020204" pitchFamily="34" charset="0"/>
                <a:cs typeface="Arial" panose="020B0604020202020204" pitchFamily="34" charset="0"/>
              </a:rPr>
              <a:t>&lt;form&gt; → To wrap the entire feedback form (inputs, ratings, </a:t>
            </a:r>
            <a:r>
              <a:rPr lang="en-US" sz="1100" dirty="0" err="1">
                <a:latin typeface="Arial" panose="020B0604020202020204" pitchFamily="34" charset="0"/>
                <a:cs typeface="Arial" panose="020B0604020202020204" pitchFamily="34" charset="0"/>
              </a:rPr>
              <a:t>textarea</a:t>
            </a:r>
            <a:r>
              <a:rPr lang="en-US" sz="1100" dirty="0">
                <a:latin typeface="Arial" panose="020B0604020202020204" pitchFamily="34" charset="0"/>
                <a:cs typeface="Arial" panose="020B0604020202020204" pitchFamily="34" charset="0"/>
              </a:rPr>
              <a:t>, buttons)</a:t>
            </a:r>
          </a:p>
          <a:p>
            <a:r>
              <a:rPr lang="en-US" sz="1100" dirty="0">
                <a:latin typeface="Arial" panose="020B0604020202020204" pitchFamily="34" charset="0"/>
                <a:cs typeface="Arial" panose="020B0604020202020204" pitchFamily="34" charset="0"/>
              </a:rPr>
              <a:t>&lt;input type="text"&gt; → For "Your Name" field</a:t>
            </a:r>
          </a:p>
          <a:p>
            <a:r>
              <a:rPr lang="en-US" sz="1100" dirty="0">
                <a:latin typeface="Arial" panose="020B0604020202020204" pitchFamily="34" charset="0"/>
                <a:cs typeface="Arial" panose="020B0604020202020204" pitchFamily="34" charset="0"/>
              </a:rPr>
              <a:t>&lt;input type="email"&gt; → For "Your Gmail" field&lt;p&gt; → For the label "Rate Us:“</a:t>
            </a:r>
          </a:p>
          <a:p>
            <a:r>
              <a:rPr lang="en-US" sz="1100" dirty="0">
                <a:latin typeface="Arial" panose="020B0604020202020204" pitchFamily="34" charset="0"/>
                <a:cs typeface="Arial" panose="020B0604020202020204" pitchFamily="34" charset="0"/>
              </a:rPr>
              <a:t>&lt;input type="radio"&gt; → For each rating option (Excellent, Good, OK, Average, Bad)</a:t>
            </a:r>
          </a:p>
          <a:p>
            <a:r>
              <a:rPr lang="en-US" sz="1100" dirty="0">
                <a:latin typeface="Arial" panose="020B0604020202020204" pitchFamily="34" charset="0"/>
                <a:cs typeface="Arial" panose="020B0604020202020204" pitchFamily="34" charset="0"/>
              </a:rPr>
              <a:t>&lt;label&gt; → For each text next to the radio buttons</a:t>
            </a:r>
          </a:p>
          <a:p>
            <a:r>
              <a:rPr lang="en-US" sz="1100" dirty="0">
                <a:latin typeface="Arial" panose="020B0604020202020204" pitchFamily="34" charset="0"/>
                <a:cs typeface="Arial" panose="020B0604020202020204" pitchFamily="34" charset="0"/>
              </a:rPr>
              <a:t>&lt;</a:t>
            </a:r>
            <a:r>
              <a:rPr lang="en-US" sz="1100" dirty="0" err="1">
                <a:latin typeface="Arial" panose="020B0604020202020204" pitchFamily="34" charset="0"/>
                <a:cs typeface="Arial" panose="020B0604020202020204" pitchFamily="34" charset="0"/>
              </a:rPr>
              <a:t>textarea</a:t>
            </a:r>
            <a:r>
              <a:rPr lang="en-US" sz="1100" dirty="0">
                <a:latin typeface="Arial" panose="020B0604020202020204" pitchFamily="34" charset="0"/>
                <a:cs typeface="Arial" panose="020B0604020202020204" pitchFamily="34" charset="0"/>
              </a:rPr>
              <a:t>&gt; → For the "Your suggestions..." box&lt;button type="button"&gt; → "Back" button</a:t>
            </a:r>
          </a:p>
          <a:p>
            <a:r>
              <a:rPr lang="en-US" sz="1100" dirty="0">
                <a:latin typeface="Arial" panose="020B0604020202020204" pitchFamily="34" charset="0"/>
                <a:cs typeface="Arial" panose="020B0604020202020204" pitchFamily="34" charset="0"/>
              </a:rPr>
              <a:t>&lt;button type="submit"&gt; → For the "Submit Feedback" button</a:t>
            </a:r>
            <a:endParaRPr lang="en-IN" sz="11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5007D683-18F8-0C32-D5CE-E128A6AE6514}"/>
              </a:ext>
            </a:extLst>
          </p:cNvPr>
          <p:cNvPicPr>
            <a:picLocks noChangeAspect="1"/>
          </p:cNvPicPr>
          <p:nvPr/>
        </p:nvPicPr>
        <p:blipFill>
          <a:blip r:embed="rId2"/>
          <a:stretch>
            <a:fillRect/>
          </a:stretch>
        </p:blipFill>
        <p:spPr>
          <a:xfrm>
            <a:off x="5076056" y="699542"/>
            <a:ext cx="3888432" cy="3643858"/>
          </a:xfrm>
          <a:prstGeom prst="rect">
            <a:avLst/>
          </a:prstGeom>
        </p:spPr>
      </p:pic>
    </p:spTree>
    <p:extLst>
      <p:ext uri="{BB962C8B-B14F-4D97-AF65-F5344CB8AC3E}">
        <p14:creationId xmlns:p14="http://schemas.microsoft.com/office/powerpoint/2010/main" val="2359797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Conclusion</a:t>
            </a:r>
          </a:p>
        </p:txBody>
      </p:sp>
      <p:sp>
        <p:nvSpPr>
          <p:cNvPr id="3" name="TextBox 2"/>
          <p:cNvSpPr txBox="1"/>
          <p:nvPr/>
        </p:nvSpPr>
        <p:spPr>
          <a:xfrm>
            <a:off x="914400" y="1800225"/>
            <a:ext cx="7315200" cy="17145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Word Nest enhances language learning through an interactive and accessible dictionary platform. By integrating modern design and essential features, it aims to motivate users in vocabulary expansion while bridging the gap between traditional dictionaries and digital tools.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552700"/>
          <a:chOff x="914400" y="1028700"/>
          <a:chExt cx="8229600" cy="255270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References</a:t>
            </a:r>
          </a:p>
        </p:txBody>
      </p:sp>
      <p:sp>
        <p:nvSpPr>
          <p:cNvPr id="3" name="TextBox 2"/>
          <p:cNvSpPr txBox="1"/>
          <p:nvPr/>
        </p:nvSpPr>
        <p:spPr>
          <a:xfrm>
            <a:off x="914400" y="1543050"/>
            <a:ext cx="7315200" cy="100965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GitHub Repository: https://github.com/nihar5776/Dictionary-webpage</a:t>
            </a:r>
          </a:p>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HTML Introduction: https://www.w3schools.com/html/html_intro.asp</a:t>
            </a:r>
          </a:p>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CSS Introduction: https://www.w3schools.com/css/css_intro.asp</a:t>
            </a:r>
          </a:p>
          <a:p>
            <a:pPr marL="0" marR="0" lvl="0" indent="0" algn="l" rtl="0" fontAlgn="base">
              <a:lnSpc>
                <a:spcPct val="120000"/>
              </a:lnSpc>
              <a:spcBef>
                <a:spcPts val="0"/>
              </a:spcBef>
              <a:spcAft>
                <a:spcPts val="0"/>
              </a:spcAft>
              <a:buClr>
                <a:srgbClr val="FFFFFF">
                  <a:alpha val="100000"/>
                </a:srgbClr>
              </a:buClr>
              <a:buFont typeface="Calibri"/>
              <a:buChar char="-"/>
            </a:pPr>
            <a:r>
              <a:rPr lang="en-US" sz="1400" b="1" u="none" strike="noStrike" cap="none" spc="0">
                <a:solidFill>
                  <a:srgbClr val="FFFFFF">
                    <a:alpha val="100000"/>
                  </a:srgbClr>
                </a:solidFill>
                <a:latin typeface="Calibri"/>
              </a:rPr>
              <a:t> JavaScript Introduction: https://www.w3schools.com/js/default.asp</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0287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FFFFFF">
                    <a:alpha val="100000"/>
                  </a:srgbClr>
                </a:solidFill>
                <a:latin typeface="Calibri"/>
              </a:rPr>
              <a:t>Thank you!</a:t>
            </a:r>
          </a:p>
        </p:txBody>
      </p:sp>
      <p:sp>
        <p:nvSpPr>
          <p:cNvPr id="3" name="TextBox 2"/>
          <p:cNvSpPr txBox="1"/>
          <p:nvPr/>
        </p:nvSpPr>
        <p:spPr>
          <a:xfrm>
            <a:off x="1828800" y="2057400"/>
            <a:ext cx="5486400" cy="1015663"/>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FFAB40">
                    <a:alpha val="100000"/>
                  </a:srgbClr>
                </a:solidFill>
                <a:latin typeface="Calibri"/>
              </a:rPr>
              <a:t>Do you have any questions?</a:t>
            </a:r>
            <a:r>
              <a:rPr lang="en-US" sz="2000" u="none" strike="noStrike" cap="none" spc="0" dirty="0">
                <a:solidFill>
                  <a:srgbClr val="FFAB40">
                    <a:alpha val="100000"/>
                  </a:srgbClr>
                </a:solidFill>
                <a:latin typeface="Calibri"/>
              </a:rPr>
              <a:t>
www.yourwebsite.com
@yourusername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13AE0-FE65-3C55-9CD9-0C767A492E1F}"/>
              </a:ext>
            </a:extLst>
          </p:cNvPr>
          <p:cNvSpPr>
            <a:spLocks noGrp="1"/>
          </p:cNvSpPr>
          <p:nvPr>
            <p:ph type="title"/>
          </p:nvPr>
        </p:nvSpPr>
        <p:spPr/>
        <p:txBody>
          <a:bodyPr/>
          <a:lstStyle/>
          <a:p>
            <a:r>
              <a:rPr lang="en-US" dirty="0">
                <a:solidFill>
                  <a:schemeClr val="accent6"/>
                </a:solidFill>
                <a:latin typeface="Arial" panose="020B0604020202020204" pitchFamily="34" charset="0"/>
                <a:cs typeface="Arial" panose="020B0604020202020204" pitchFamily="34" charset="0"/>
              </a:rPr>
              <a:t>Our</a:t>
            </a:r>
            <a:r>
              <a:rPr lang="en-US" dirty="0">
                <a:solidFill>
                  <a:schemeClr val="accent6"/>
                </a:solidFill>
              </a:rPr>
              <a:t> </a:t>
            </a:r>
            <a:r>
              <a:rPr lang="en-US" dirty="0">
                <a:solidFill>
                  <a:schemeClr val="accent6"/>
                </a:solidFill>
                <a:latin typeface="Arial" panose="020B0604020202020204" pitchFamily="34" charset="0"/>
                <a:cs typeface="Arial" panose="020B0604020202020204" pitchFamily="34" charset="0"/>
              </a:rPr>
              <a:t>Team</a:t>
            </a:r>
            <a:endParaRPr lang="en-IN" dirty="0">
              <a:solidFill>
                <a:schemeClr val="accent6"/>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48CB57AD-CB17-D8BB-8FD0-E407E8EE981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23501A05I1(</a:t>
            </a:r>
            <a:r>
              <a:rPr lang="en-US" dirty="0" err="1">
                <a:effectLst>
                  <a:outerShdw blurRad="38100" dist="38100" dir="2700000" algn="tl">
                    <a:srgbClr val="000000">
                      <a:alpha val="43137"/>
                    </a:srgbClr>
                  </a:outerShdw>
                </a:effectLst>
              </a:rPr>
              <a:t>T.Sudheshna</a:t>
            </a:r>
            <a:r>
              <a:rPr lang="en-US" dirty="0">
                <a:effectLst/>
              </a:rPr>
              <a:t> </a:t>
            </a:r>
            <a:r>
              <a:rPr lang="en-US" dirty="0">
                <a:effectLst>
                  <a:outerShdw blurRad="38100" dist="38100" dir="2700000" algn="tl">
                    <a:srgbClr val="000000">
                      <a:alpha val="43137"/>
                    </a:srgbClr>
                  </a:outerShdw>
                </a:effectLst>
              </a:rPr>
              <a:t>Devi)</a:t>
            </a:r>
          </a:p>
          <a:p>
            <a:r>
              <a:rPr lang="en-US" dirty="0">
                <a:effectLst>
                  <a:outerShdw blurRad="38100" dist="38100" dir="2700000" algn="tl">
                    <a:srgbClr val="000000">
                      <a:alpha val="43137"/>
                    </a:srgbClr>
                  </a:outerShdw>
                </a:effectLst>
              </a:rPr>
              <a:t>23501A05D5(</a:t>
            </a:r>
            <a:r>
              <a:rPr lang="en-US" dirty="0" err="1">
                <a:effectLst>
                  <a:outerShdw blurRad="38100" dist="38100" dir="2700000" algn="tl">
                    <a:srgbClr val="000000">
                      <a:alpha val="43137"/>
                    </a:srgbClr>
                  </a:outerShdw>
                </a:effectLst>
              </a:rPr>
              <a:t>P.Nandini</a:t>
            </a:r>
            <a:r>
              <a:rPr lang="en-US" dirty="0">
                <a:effectLst>
                  <a:outerShdw blurRad="38100" dist="38100" dir="2700000" algn="tl">
                    <a:srgbClr val="000000">
                      <a:alpha val="43137"/>
                    </a:srgbClr>
                  </a:outerShdw>
                </a:effectLst>
              </a:rPr>
              <a:t>)</a:t>
            </a:r>
          </a:p>
          <a:p>
            <a:r>
              <a:rPr lang="en-US" dirty="0">
                <a:effectLst>
                  <a:outerShdw blurRad="38100" dist="38100" dir="2700000" algn="tl">
                    <a:srgbClr val="000000">
                      <a:alpha val="43137"/>
                    </a:srgbClr>
                  </a:outerShdw>
                </a:effectLst>
              </a:rPr>
              <a:t>24505A0513(</a:t>
            </a:r>
            <a:r>
              <a:rPr lang="en-US" dirty="0" err="1">
                <a:effectLst>
                  <a:outerShdw blurRad="38100" dist="38100" dir="2700000" algn="tl">
                    <a:srgbClr val="000000">
                      <a:alpha val="43137"/>
                    </a:srgbClr>
                  </a:outerShdw>
                </a:effectLst>
              </a:rPr>
              <a:t>N.Bhagya</a:t>
            </a:r>
            <a:r>
              <a:rPr lang="en-US" dirty="0">
                <a:effectLst>
                  <a:outerShdw blurRad="38100" dist="38100" dir="2700000" algn="tl">
                    <a:srgbClr val="000000">
                      <a:alpha val="43137"/>
                    </a:srgbClr>
                  </a:outerShdw>
                </a:effectLst>
              </a:rPr>
              <a:t> Sri)</a:t>
            </a:r>
          </a:p>
          <a:p>
            <a:r>
              <a:rPr lang="en-US" dirty="0">
                <a:effectLst>
                  <a:outerShdw blurRad="38100" dist="38100" dir="2700000" algn="tl">
                    <a:srgbClr val="000000">
                      <a:alpha val="43137"/>
                    </a:srgbClr>
                  </a:outerShdw>
                </a:effectLst>
              </a:rPr>
              <a:t>23501A05J4(</a:t>
            </a:r>
            <a:r>
              <a:rPr lang="en-US" dirty="0" err="1">
                <a:effectLst>
                  <a:outerShdw blurRad="38100" dist="38100" dir="2700000" algn="tl">
                    <a:srgbClr val="000000">
                      <a:alpha val="43137"/>
                    </a:srgbClr>
                  </a:outerShdw>
                </a:effectLst>
              </a:rPr>
              <a:t>Y.Nihar</a:t>
            </a:r>
            <a:r>
              <a:rPr lang="en-US" dirty="0">
                <a:effectLst>
                  <a:outerShdw blurRad="38100" dist="38100" dir="2700000" algn="tl">
                    <a:srgbClr val="000000">
                      <a:alpha val="43137"/>
                    </a:srgbClr>
                  </a:outerShdw>
                </a:effectLst>
              </a:rPr>
              <a:t>)</a:t>
            </a:r>
          </a:p>
          <a:p>
            <a:r>
              <a:rPr lang="en-US" dirty="0">
                <a:effectLst>
                  <a:outerShdw blurRad="38100" dist="38100" dir="2700000" algn="tl">
                    <a:srgbClr val="000000">
                      <a:alpha val="43137"/>
                    </a:srgbClr>
                  </a:outerShdw>
                </a:effectLst>
              </a:rPr>
              <a:t>23501A05J2(</a:t>
            </a:r>
            <a:r>
              <a:rPr lang="en-US" dirty="0" err="1">
                <a:effectLst>
                  <a:outerShdw blurRad="38100" dist="38100" dir="2700000" algn="tl">
                    <a:srgbClr val="000000">
                      <a:alpha val="43137"/>
                    </a:srgbClr>
                  </a:outerShdw>
                </a:effectLst>
              </a:rPr>
              <a:t>Y.Bhashitha</a:t>
            </a:r>
            <a:r>
              <a:rPr lang="en-US" dirty="0">
                <a:effectLst>
                  <a:outerShdw blurRad="38100" dist="38100" dir="2700000" algn="tl">
                    <a:srgbClr val="000000">
                      <a:alpha val="43137"/>
                    </a:srgbClr>
                  </a:outerShdw>
                </a:effectLst>
              </a:rPr>
              <a:t>)</a:t>
            </a:r>
          </a:p>
          <a:p>
            <a:r>
              <a:rPr lang="en-US" dirty="0">
                <a:effectLst>
                  <a:outerShdw blurRad="38100" dist="38100" dir="2700000" algn="tl">
                    <a:srgbClr val="000000">
                      <a:alpha val="43137"/>
                    </a:srgbClr>
                  </a:outerShdw>
                </a:effectLst>
              </a:rPr>
              <a:t>23501A05H4(</a:t>
            </a:r>
            <a:r>
              <a:rPr lang="en-US" dirty="0" err="1">
                <a:effectLst>
                  <a:outerShdw blurRad="38100" dist="38100" dir="2700000" algn="tl">
                    <a:srgbClr val="000000">
                      <a:alpha val="43137"/>
                    </a:srgbClr>
                  </a:outerShdw>
                </a:effectLst>
              </a:rPr>
              <a:t>T.Anu</a:t>
            </a:r>
            <a:r>
              <a:rPr lang="en-US" dirty="0"/>
              <a:t>)</a:t>
            </a:r>
          </a:p>
          <a:p>
            <a:endParaRPr lang="en-IN" dirty="0">
              <a:effectLst/>
            </a:endParaRPr>
          </a:p>
        </p:txBody>
      </p:sp>
    </p:spTree>
    <p:extLst>
      <p:ext uri="{BB962C8B-B14F-4D97-AF65-F5344CB8AC3E}">
        <p14:creationId xmlns:p14="http://schemas.microsoft.com/office/powerpoint/2010/main" val="102631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763688" y="627534"/>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FFAB40">
                    <a:alpha val="100000"/>
                  </a:srgbClr>
                </a:solidFill>
                <a:latin typeface="Calibri"/>
              </a:rPr>
              <a:t>Introduction</a:t>
            </a:r>
          </a:p>
        </p:txBody>
      </p:sp>
      <p:sp>
        <p:nvSpPr>
          <p:cNvPr id="3" name="TextBox 2"/>
          <p:cNvSpPr txBox="1"/>
          <p:nvPr/>
        </p:nvSpPr>
        <p:spPr>
          <a:xfrm>
            <a:off x="971600" y="1779662"/>
            <a:ext cx="7315200" cy="1569660"/>
          </a:xfrm>
          <a:prstGeom prst="rect">
            <a:avLst/>
          </a:prstGeom>
          <a:noFill/>
        </p:spPr>
        <p:txBody>
          <a:bodyPr vert="horz" lIns="91440" tIns="45720" rIns="91440" bIns="45720" rtlCol="0" anchor="t" anchorCtr="0">
            <a:spAutoFit/>
          </a:bodyPr>
          <a:lstStyle/>
          <a:p>
            <a:pPr marL="0" marR="0" lvl="0" indent="0" algn="just" rtl="0" fontAlgn="t">
              <a:lnSpc>
                <a:spcPct val="120000"/>
              </a:lnSpc>
              <a:spcBef>
                <a:spcPts val="0"/>
              </a:spcBef>
              <a:spcAft>
                <a:spcPts val="0"/>
              </a:spcAft>
            </a:pPr>
            <a:r>
              <a:rPr lang="en-US" sz="2000" b="1" u="none" strike="noStrike" cap="none" spc="0" dirty="0">
                <a:solidFill>
                  <a:srgbClr val="FFFFFF">
                    <a:alpha val="100000"/>
                  </a:srgbClr>
                </a:solidFill>
                <a:latin typeface="Calibri"/>
              </a:rPr>
              <a:t>In today's digital world, quick access to information is essential. Word Nest offers a streamlined and user-friendly dictionary application for students and language learners, enhancing their vocabulary learning and language proficiency.</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771550"/>
            <a:ext cx="4536504" cy="707886"/>
          </a:xfrm>
          <a:prstGeom prst="rect">
            <a:avLst/>
          </a:prstGeom>
        </p:spPr>
        <p:txBody>
          <a:bodyPr wrap="square">
            <a:spAutoFit/>
          </a:bodyPr>
          <a:lstStyle/>
          <a:p>
            <a:pPr lvl="0" algn="ctr" fontAlgn="t"/>
            <a:r>
              <a:rPr lang="en-US" sz="4000" b="1" dirty="0" smtClean="0">
                <a:solidFill>
                  <a:srgbClr val="FFAB40">
                    <a:alpha val="100000"/>
                  </a:srgbClr>
                </a:solidFill>
                <a:latin typeface="Calibri"/>
              </a:rPr>
              <a:t>Problem Statement</a:t>
            </a:r>
            <a:endParaRPr lang="en-US" sz="4000" b="1" dirty="0">
              <a:solidFill>
                <a:srgbClr val="FFAB40">
                  <a:alpha val="100000"/>
                </a:srgbClr>
              </a:solidFill>
              <a:latin typeface="Calibri"/>
            </a:endParaRPr>
          </a:p>
        </p:txBody>
      </p:sp>
      <p:sp>
        <p:nvSpPr>
          <p:cNvPr id="3" name="Rectangle 2"/>
          <p:cNvSpPr/>
          <p:nvPr/>
        </p:nvSpPr>
        <p:spPr>
          <a:xfrm>
            <a:off x="1331640" y="1563638"/>
            <a:ext cx="6696744" cy="3170099"/>
          </a:xfrm>
          <a:prstGeom prst="rect">
            <a:avLst/>
          </a:prstGeom>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In the fast-paced digital age, language learners and students often struggle to find a centralized, easy-to-use platform that not only provides accurate word meanings but also offers pronunciation, usage examples, and vocabulary-building tools. Existing online dictionaries can be cluttered, lack personalization, or miss essential features for effective learning. There is a clear need for a responsive, visually engaging, and educational dictionary application tailored especially for students and non-native speakers to support their language development journey.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9823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Objectives of the Project</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FFFFFF">
                    <a:alpha val="100000"/>
                  </a:srgbClr>
                </a:solidFill>
                <a:latin typeface="Calibri"/>
              </a:rPr>
              <a:t>Design a dictionary application providing accurate meanings, synonyms, antonyms, and example sentences.
Include additional features like pronunciation support and a 'word-of-the-day'.
Aim for a responsive user interface for ease of use, particularly for students and non-native speakers.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Scope and Relevance</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The application is relevant academically and practically, supporting e-learning and vocabulary building.
Demonstrates critical programming skills, data handling, and UI design in Computer Science.
Scalable with potential future features such as offline access and multi-language support.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Software Used</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HTML for web page structure and content.
CSS for modern styling and user interface.
JavaScript for dynamic interactions and API requests.
Local Storage for user signup information persistence.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44E1A-FA40-337E-6C0B-267D3412F176}"/>
              </a:ext>
            </a:extLst>
          </p:cNvPr>
          <p:cNvSpPr>
            <a:spLocks noGrp="1"/>
          </p:cNvSpPr>
          <p:nvPr>
            <p:ph type="title"/>
          </p:nvPr>
        </p:nvSpPr>
        <p:spPr/>
        <p:txBody>
          <a:bodyPr/>
          <a:lstStyle/>
          <a:p>
            <a:r>
              <a:rPr lang="en-US" dirty="0">
                <a:solidFill>
                  <a:schemeClr val="accent6"/>
                </a:solidFill>
              </a:rPr>
              <a:t>PROTOTYPE MODEL</a:t>
            </a:r>
            <a:endParaRPr lang="en-IN" dirty="0">
              <a:solidFill>
                <a:schemeClr val="accent6"/>
              </a:solidFill>
            </a:endParaRPr>
          </a:p>
        </p:txBody>
      </p:sp>
      <p:sp>
        <p:nvSpPr>
          <p:cNvPr id="3" name="Content Placeholder 2">
            <a:extLst>
              <a:ext uri="{FF2B5EF4-FFF2-40B4-BE49-F238E27FC236}">
                <a16:creationId xmlns="" xmlns:a16="http://schemas.microsoft.com/office/drawing/2014/main" id="{62B3709F-7F63-35A9-F36D-3312C782CD4B}"/>
              </a:ext>
            </a:extLst>
          </p:cNvPr>
          <p:cNvSpPr>
            <a:spLocks noGrp="1"/>
          </p:cNvSpPr>
          <p:nvPr>
            <p:ph idx="1"/>
          </p:nvPr>
        </p:nvSpPr>
        <p:spPr>
          <a:xfrm>
            <a:off x="685346" y="1572048"/>
            <a:ext cx="3814646" cy="3736006"/>
          </a:xfrm>
        </p:spPr>
        <p:txBody>
          <a:bodyPr>
            <a:normAutofit fontScale="32500" lnSpcReduction="20000"/>
          </a:bodyPr>
          <a:lstStyle/>
          <a:p>
            <a:pPr marL="0" indent="0">
              <a:buNone/>
            </a:pPr>
            <a:endParaRPr lang="en-IN" dirty="0"/>
          </a:p>
          <a:p>
            <a:pPr marL="0" indent="0">
              <a:buNone/>
            </a:pPr>
            <a:r>
              <a:rPr lang="en-US" sz="4400" dirty="0" smtClean="0"/>
              <a:t>“</a:t>
            </a:r>
            <a:r>
              <a:rPr lang="en-US" sz="4400" dirty="0"/>
              <a:t>While developing the </a:t>
            </a:r>
            <a:r>
              <a:rPr lang="en-US" sz="4400" dirty="0" err="1"/>
              <a:t>screen,we</a:t>
            </a:r>
            <a:r>
              <a:rPr lang="en-US" sz="4400" dirty="0"/>
              <a:t> use some main tags</a:t>
            </a:r>
          </a:p>
          <a:p>
            <a:pPr marL="0" indent="0">
              <a:buNone/>
            </a:pPr>
            <a:r>
              <a:rPr lang="en-US" sz="4400" dirty="0"/>
              <a:t>&lt;</a:t>
            </a:r>
            <a:r>
              <a:rPr lang="en-US" sz="4400" dirty="0" err="1"/>
              <a:t>img</a:t>
            </a:r>
            <a:r>
              <a:rPr lang="en-US" sz="4400" dirty="0"/>
              <a:t>&gt; — for the React logo icon.</a:t>
            </a:r>
          </a:p>
          <a:p>
            <a:pPr marL="0" indent="0">
              <a:buNone/>
            </a:pPr>
            <a:r>
              <a:rPr lang="en-US" sz="4400" dirty="0"/>
              <a:t>&lt;h1&gt; — for the heading "Hello! Welcome to Happy Nest”</a:t>
            </a:r>
          </a:p>
          <a:p>
            <a:pPr marL="0" indent="0">
              <a:buNone/>
            </a:pPr>
            <a:r>
              <a:rPr lang="en-US" sz="4400" dirty="0"/>
              <a:t>.&lt;span&gt; — to color only "Happy Nest" differently (blue).</a:t>
            </a:r>
          </a:p>
          <a:p>
            <a:pPr marL="0" indent="0">
              <a:buNone/>
            </a:pPr>
            <a:r>
              <a:rPr lang="en-US" sz="4400" dirty="0"/>
              <a:t>&lt;button&gt; — for the "Next" button.</a:t>
            </a:r>
          </a:p>
          <a:p>
            <a:pPr marL="0" indent="0">
              <a:buNone/>
            </a:pPr>
            <a:r>
              <a:rPr lang="en-US" sz="4400" dirty="0"/>
              <a:t>&lt;body&gt; — to apply the background image (the open book</a:t>
            </a:r>
            <a:r>
              <a:rPr lang="en-US" sz="1800" dirty="0"/>
              <a:t>)</a:t>
            </a:r>
          </a:p>
          <a:p>
            <a:endParaRPr lang="en-IN" dirty="0"/>
          </a:p>
        </p:txBody>
      </p:sp>
      <p:pic>
        <p:nvPicPr>
          <p:cNvPr id="5" name="Picture 4">
            <a:extLst>
              <a:ext uri="{FF2B5EF4-FFF2-40B4-BE49-F238E27FC236}">
                <a16:creationId xmlns="" xmlns:a16="http://schemas.microsoft.com/office/drawing/2014/main" id="{09E32C39-381D-38B3-7CB9-E8C8AAE8611D}"/>
              </a:ext>
            </a:extLst>
          </p:cNvPr>
          <p:cNvPicPr>
            <a:picLocks noChangeAspect="1"/>
          </p:cNvPicPr>
          <p:nvPr/>
        </p:nvPicPr>
        <p:blipFill>
          <a:blip r:embed="rId3"/>
          <a:stretch>
            <a:fillRect/>
          </a:stretch>
        </p:blipFill>
        <p:spPr>
          <a:xfrm>
            <a:off x="4644008" y="1635646"/>
            <a:ext cx="4104456" cy="2880320"/>
          </a:xfrm>
          <a:prstGeom prst="rect">
            <a:avLst/>
          </a:prstGeom>
        </p:spPr>
      </p:pic>
    </p:spTree>
    <p:extLst>
      <p:ext uri="{BB962C8B-B14F-4D97-AF65-F5344CB8AC3E}">
        <p14:creationId xmlns:p14="http://schemas.microsoft.com/office/powerpoint/2010/main" val="2524355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EFAF0C-017E-431D-6782-2322AF6379BC}"/>
              </a:ext>
            </a:extLst>
          </p:cNvPr>
          <p:cNvSpPr>
            <a:spLocks noGrp="1"/>
          </p:cNvSpPr>
          <p:nvPr>
            <p:ph type="title"/>
          </p:nvPr>
        </p:nvSpPr>
        <p:spPr/>
        <p:txBody>
          <a:bodyPr>
            <a:normAutofit/>
          </a:bodyPr>
          <a:lstStyle/>
          <a:p>
            <a:pPr algn="l"/>
            <a:r>
              <a:rPr lang="en-US" sz="800" b="0" dirty="0" smtClean="0">
                <a:solidFill>
                  <a:schemeClr val="bg2">
                    <a:lumMod val="50000"/>
                  </a:schemeClr>
                </a:solidFill>
                <a:effectLst/>
              </a:rPr>
              <a:t>.</a:t>
            </a:r>
            <a:endParaRPr lang="en-IN" sz="800" b="0" dirty="0">
              <a:solidFill>
                <a:schemeClr val="bg2">
                  <a:lumMod val="50000"/>
                </a:schemeClr>
              </a:solidFill>
              <a:effectLst/>
            </a:endParaRPr>
          </a:p>
        </p:txBody>
      </p:sp>
      <p:sp>
        <p:nvSpPr>
          <p:cNvPr id="3" name="Content Placeholder 2">
            <a:extLst>
              <a:ext uri="{FF2B5EF4-FFF2-40B4-BE49-F238E27FC236}">
                <a16:creationId xmlns="" xmlns:a16="http://schemas.microsoft.com/office/drawing/2014/main" id="{2AD0C503-47AA-8910-69E6-2E9F5583635C}"/>
              </a:ext>
            </a:extLst>
          </p:cNvPr>
          <p:cNvSpPr>
            <a:spLocks noGrp="1"/>
          </p:cNvSpPr>
          <p:nvPr>
            <p:ph idx="1"/>
          </p:nvPr>
        </p:nvSpPr>
        <p:spPr>
          <a:xfrm>
            <a:off x="685346" y="915566"/>
            <a:ext cx="3310590" cy="3672408"/>
          </a:xfrm>
        </p:spPr>
        <p:txBody>
          <a:bodyPr>
            <a:normAutofit fontScale="32500" lnSpcReduction="20000"/>
          </a:bodyPr>
          <a:lstStyle/>
          <a:p>
            <a:pPr marL="0" indent="0">
              <a:buNone/>
            </a:pPr>
            <a:endParaRPr lang="en-US" sz="4400" dirty="0"/>
          </a:p>
          <a:p>
            <a:pPr marL="0" indent="0">
              <a:buNone/>
            </a:pPr>
            <a:r>
              <a:rPr lang="en-US" sz="4400" dirty="0" smtClean="0"/>
              <a:t>&lt;</a:t>
            </a:r>
            <a:r>
              <a:rPr lang="en-US" sz="4400" dirty="0"/>
              <a:t>form&gt; — around the search input and button.</a:t>
            </a:r>
          </a:p>
          <a:p>
            <a:pPr marL="0" indent="0">
              <a:buNone/>
            </a:pPr>
            <a:r>
              <a:rPr lang="en-US" sz="4400" dirty="0"/>
              <a:t>&lt;input&gt; — for the search bar (where you type a word)</a:t>
            </a:r>
          </a:p>
          <a:p>
            <a:pPr marL="0" indent="0">
              <a:buNone/>
            </a:pPr>
            <a:r>
              <a:rPr lang="en-US" sz="4400" dirty="0"/>
              <a:t>&lt;p&gt; — for the part of speech (noun), pronunciation, and definitions.</a:t>
            </a:r>
          </a:p>
          <a:p>
            <a:pPr marL="0" indent="0">
              <a:buNone/>
            </a:pPr>
            <a:r>
              <a:rPr lang="en-US" sz="4400" dirty="0"/>
              <a:t>&lt;button&gt; — for the "Next" button.</a:t>
            </a:r>
          </a:p>
          <a:p>
            <a:pPr marL="0" indent="0">
              <a:buNone/>
            </a:pPr>
            <a:r>
              <a:rPr lang="en-US" sz="4400" dirty="0"/>
              <a:t>&lt;body&gt; — to apply the background image (the open book</a:t>
            </a:r>
            <a:r>
              <a:rPr lang="en-US" sz="1800" dirty="0"/>
              <a:t>)</a:t>
            </a:r>
          </a:p>
          <a:p>
            <a:endParaRPr lang="en-US" sz="4400" dirty="0"/>
          </a:p>
          <a:p>
            <a:endParaRPr lang="en-IN" dirty="0"/>
          </a:p>
        </p:txBody>
      </p:sp>
      <p:pic>
        <p:nvPicPr>
          <p:cNvPr id="5" name="Picture 4">
            <a:extLst>
              <a:ext uri="{FF2B5EF4-FFF2-40B4-BE49-F238E27FC236}">
                <a16:creationId xmlns="" xmlns:a16="http://schemas.microsoft.com/office/drawing/2014/main" id="{DF831B45-D7DC-9405-3117-FB983754E0DB}"/>
              </a:ext>
            </a:extLst>
          </p:cNvPr>
          <p:cNvPicPr>
            <a:picLocks noChangeAspect="1"/>
          </p:cNvPicPr>
          <p:nvPr/>
        </p:nvPicPr>
        <p:blipFill>
          <a:blip r:embed="rId2"/>
          <a:stretch>
            <a:fillRect/>
          </a:stretch>
        </p:blipFill>
        <p:spPr>
          <a:xfrm>
            <a:off x="4139952" y="195486"/>
            <a:ext cx="4680520" cy="2468118"/>
          </a:xfrm>
          <a:prstGeom prst="rect">
            <a:avLst/>
          </a:prstGeom>
        </p:spPr>
      </p:pic>
      <p:pic>
        <p:nvPicPr>
          <p:cNvPr id="7" name="Picture 6">
            <a:extLst>
              <a:ext uri="{FF2B5EF4-FFF2-40B4-BE49-F238E27FC236}">
                <a16:creationId xmlns="" xmlns:a16="http://schemas.microsoft.com/office/drawing/2014/main" id="{417D6FDA-8AF1-D0BD-01E0-375AF736E3F2}"/>
              </a:ext>
            </a:extLst>
          </p:cNvPr>
          <p:cNvPicPr>
            <a:picLocks noChangeAspect="1"/>
          </p:cNvPicPr>
          <p:nvPr/>
        </p:nvPicPr>
        <p:blipFill>
          <a:blip r:embed="rId3"/>
          <a:stretch>
            <a:fillRect/>
          </a:stretch>
        </p:blipFill>
        <p:spPr>
          <a:xfrm>
            <a:off x="4139952" y="2761930"/>
            <a:ext cx="4680520" cy="2258092"/>
          </a:xfrm>
          <a:prstGeom prst="rect">
            <a:avLst/>
          </a:prstGeom>
        </p:spPr>
      </p:pic>
    </p:spTree>
    <p:extLst>
      <p:ext uri="{BB962C8B-B14F-4D97-AF65-F5344CB8AC3E}">
        <p14:creationId xmlns:p14="http://schemas.microsoft.com/office/powerpoint/2010/main" val="514180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117</TotalTime>
  <Words>857</Words>
  <Application>Microsoft Office PowerPoint</Application>
  <PresentationFormat>On-screen Show (16:9)</PresentationFormat>
  <Paragraphs>91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Rockwell</vt:lpstr>
      <vt:lpstr>Damask</vt:lpstr>
      <vt:lpstr>PowerPoint Presentation</vt:lpstr>
      <vt:lpstr>Our Team</vt:lpstr>
      <vt:lpstr>PowerPoint Presentation</vt:lpstr>
      <vt:lpstr>PowerPoint Presentation</vt:lpstr>
      <vt:lpstr>PowerPoint Presentation</vt:lpstr>
      <vt:lpstr>PowerPoint Presentation</vt:lpstr>
      <vt:lpstr>PowerPoint Presentation</vt:lpstr>
      <vt:lpstr>PROTOTYPE MODEL</vt:lpstr>
      <vt:lpstr>.</vt:lpstr>
      <vt:lpstr>.</vt:lpstr>
      <vt:lpstr>.</vt:lpstr>
      <vt:lpstr>.</vt:lpstr>
      <vt:lpstr>.</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User</cp:lastModifiedBy>
  <cp:revision>14</cp:revision>
  <dcterms:created xsi:type="dcterms:W3CDTF">2025-04-24T16:21:07Z</dcterms:created>
  <dcterms:modified xsi:type="dcterms:W3CDTF">2025-04-25T15:55:55Z</dcterms:modified>
  <cp:category/>
  <cp:contentStatus/>
</cp:coreProperties>
</file>