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CBC3-A7E9-41F7-77EC-079FF77EC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632E57-0ECA-607F-71E2-D0CECDEAB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62ED8E-F5F1-FF6A-BCD2-110ABA6EF3A1}"/>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35AD12E9-EA1A-4F39-519F-2C14D85DD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C9D58-73FD-D130-A455-71D1BD411EE2}"/>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422423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D30C-7E84-4D6D-075D-7C7B5B99A7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200955-C864-5128-8F50-009A23459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88020-AA95-1705-ABDF-A8FFD9F33E6A}"/>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EB6C861D-4059-1BE1-58FC-9408115F2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79BF7-B345-E27D-4F71-88ECC434B93D}"/>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387984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A00E4-C5B3-5DCF-F949-482DC4D5C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6CFA6-4107-9219-062E-0404FFC893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366CC-BC6D-7F2F-CA7E-EA1393184902}"/>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77F5AEBD-1202-FC8F-A93E-A238C7171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B0B30-1E6A-BC9E-7026-364AE5A41ABC}"/>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26666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AD7A-B20C-F8A6-BB02-EB513AA60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0660E3-6F46-F019-7CF3-79301BA3D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200F0-142B-D67F-DFB8-9C2E30219A3D}"/>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A609063B-8B89-B116-8B11-0A5A43E6E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EC18EA-C46A-1D39-61FA-F3855031FB7D}"/>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88923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501F-9C0D-A7F6-7C0E-769726FC3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3C1F2C-4584-EC08-9979-AA42424D0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566D2-9FA5-8E77-D9CC-0EDB1EB6DB7B}"/>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0D67AAE6-2340-FE9A-5967-03B9D2A1B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DFA81-9CD9-4B43-514C-5929D9FA096E}"/>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110896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8ABA-4A85-8A70-1A98-D37D3B0F50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7AE3EB-AB15-E65E-5F4A-6322DD4BE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1A717-4A06-30C2-7F8E-C64CCC853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F9CB33-91EC-3748-1D99-7422A9186235}"/>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6" name="Footer Placeholder 5">
            <a:extLst>
              <a:ext uri="{FF2B5EF4-FFF2-40B4-BE49-F238E27FC236}">
                <a16:creationId xmlns:a16="http://schemas.microsoft.com/office/drawing/2014/main" id="{5084996F-2332-192F-1A67-6EE3B0DA4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FEDA7-3FE1-6B79-8EBC-6014EF736E49}"/>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414064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5118-9210-B0B2-8529-13E41A05E4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FE154-A078-BC08-1C86-74B6D7032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C792A-39B3-56F0-36F0-52955718E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CCEC73-9D4B-9537-0C15-DA778331E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2BB37-CE2C-FD3E-D35C-6A7DD39BA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DC7D88-D40E-8CBF-FBBD-43AC38CE66BA}"/>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8" name="Footer Placeholder 7">
            <a:extLst>
              <a:ext uri="{FF2B5EF4-FFF2-40B4-BE49-F238E27FC236}">
                <a16:creationId xmlns:a16="http://schemas.microsoft.com/office/drawing/2014/main" id="{F232D157-9E78-073A-039F-78DAC4CCA9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EF523B-73F0-A693-3B22-39EFBA52FB4B}"/>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62676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B95A-C774-5BF4-8D83-EC0227955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70967E-F494-0B9C-E56D-B1227F547E9F}"/>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4" name="Footer Placeholder 3">
            <a:extLst>
              <a:ext uri="{FF2B5EF4-FFF2-40B4-BE49-F238E27FC236}">
                <a16:creationId xmlns:a16="http://schemas.microsoft.com/office/drawing/2014/main" id="{B413D835-86B5-609A-8B26-AA7DD618E6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88FCAE-1FF2-0EA3-2AF0-A729EAA08DC3}"/>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26843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4BA3-81EA-47B9-415C-1749FBCB7811}"/>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3" name="Footer Placeholder 2">
            <a:extLst>
              <a:ext uri="{FF2B5EF4-FFF2-40B4-BE49-F238E27FC236}">
                <a16:creationId xmlns:a16="http://schemas.microsoft.com/office/drawing/2014/main" id="{DC5C8DEE-8CC8-3777-FDB0-D7FD3B863A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76900D-3BE4-F904-5235-B63878967D3D}"/>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348839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6BAC-89EC-6D8D-6937-499AC1DDF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9EEDCC-1C08-3C39-60D5-AE7A24ED5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1DE31E-FB5A-9B96-348E-44B145C7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6969D-2DBA-1D9A-8441-8866F87C4D39}"/>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6" name="Footer Placeholder 5">
            <a:extLst>
              <a:ext uri="{FF2B5EF4-FFF2-40B4-BE49-F238E27FC236}">
                <a16:creationId xmlns:a16="http://schemas.microsoft.com/office/drawing/2014/main" id="{9E05B8C5-6D56-CEBF-65F8-7E3B85399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6771CF-51CC-6B75-F895-E4BC2D63EAB5}"/>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221389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4F4D-60D9-BDF4-17F7-997508416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3D0DBE-3351-680A-4C3E-DA88B300B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A5664A-4D97-D93C-E2B0-591133545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6D05-DDDF-83F4-0422-DE3AFF7E9BF4}"/>
              </a:ext>
            </a:extLst>
          </p:cNvPr>
          <p:cNvSpPr>
            <a:spLocks noGrp="1"/>
          </p:cNvSpPr>
          <p:nvPr>
            <p:ph type="dt" sz="half" idx="10"/>
          </p:nvPr>
        </p:nvSpPr>
        <p:spPr/>
        <p:txBody>
          <a:bodyPr/>
          <a:lstStyle/>
          <a:p>
            <a:fld id="{A4B2A61B-F5DA-4A81-98CF-556CB6E94A15}" type="datetimeFigureOut">
              <a:rPr lang="en-IN" smtClean="0"/>
              <a:t>23-07-2024</a:t>
            </a:fld>
            <a:endParaRPr lang="en-IN"/>
          </a:p>
        </p:txBody>
      </p:sp>
      <p:sp>
        <p:nvSpPr>
          <p:cNvPr id="6" name="Footer Placeholder 5">
            <a:extLst>
              <a:ext uri="{FF2B5EF4-FFF2-40B4-BE49-F238E27FC236}">
                <a16:creationId xmlns:a16="http://schemas.microsoft.com/office/drawing/2014/main" id="{95DCDFD6-A685-D0BD-6E77-0CDA087C4B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A6E53A-486F-37E8-C0E3-C62CB5067246}"/>
              </a:ext>
            </a:extLst>
          </p:cNvPr>
          <p:cNvSpPr>
            <a:spLocks noGrp="1"/>
          </p:cNvSpPr>
          <p:nvPr>
            <p:ph type="sldNum" sz="quarter" idx="12"/>
          </p:nvPr>
        </p:nvSpPr>
        <p:spPr/>
        <p:txBody>
          <a:bodyPr/>
          <a:lstStyle/>
          <a:p>
            <a:fld id="{12E78F23-A578-4B0A-83B0-64D625AB79B0}" type="slidenum">
              <a:rPr lang="en-IN" smtClean="0"/>
              <a:t>‹#›</a:t>
            </a:fld>
            <a:endParaRPr lang="en-IN"/>
          </a:p>
        </p:txBody>
      </p:sp>
    </p:spTree>
    <p:extLst>
      <p:ext uri="{BB962C8B-B14F-4D97-AF65-F5344CB8AC3E}">
        <p14:creationId xmlns:p14="http://schemas.microsoft.com/office/powerpoint/2010/main" val="118420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C0C5-8E57-0344-B25F-83DD3F23A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31EA7-7514-8B4D-DF18-9BEBE2FC5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59A80-5F64-CEE0-1CB1-F6E4D62EF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2A61B-F5DA-4A81-98CF-556CB6E94A15}" type="datetimeFigureOut">
              <a:rPr lang="en-IN" smtClean="0"/>
              <a:t>23-07-2024</a:t>
            </a:fld>
            <a:endParaRPr lang="en-IN"/>
          </a:p>
        </p:txBody>
      </p:sp>
      <p:sp>
        <p:nvSpPr>
          <p:cNvPr id="5" name="Footer Placeholder 4">
            <a:extLst>
              <a:ext uri="{FF2B5EF4-FFF2-40B4-BE49-F238E27FC236}">
                <a16:creationId xmlns:a16="http://schemas.microsoft.com/office/drawing/2014/main" id="{7DD57ED7-E1E3-EE78-E42E-CE85F8185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EA987-F35A-2662-D527-8BC152487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78F23-A578-4B0A-83B0-64D625AB79B0}" type="slidenum">
              <a:rPr lang="en-IN" smtClean="0"/>
              <a:t>‹#›</a:t>
            </a:fld>
            <a:endParaRPr lang="en-IN"/>
          </a:p>
        </p:txBody>
      </p:sp>
    </p:spTree>
    <p:extLst>
      <p:ext uri="{BB962C8B-B14F-4D97-AF65-F5344CB8AC3E}">
        <p14:creationId xmlns:p14="http://schemas.microsoft.com/office/powerpoint/2010/main" val="2629453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A86-ACDC-A03C-6BDA-6DB4508313F4}"/>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Lead Score Case Study</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0C91DD-2724-45DC-808E-53094EF5E996}"/>
              </a:ext>
            </a:extLst>
          </p:cNvPr>
          <p:cNvSpPr>
            <a:spLocks noGrp="1"/>
          </p:cNvSpPr>
          <p:nvPr>
            <p:ph type="subTitle" idx="1"/>
          </p:nvPr>
        </p:nvSpPr>
        <p:spPr>
          <a:xfrm>
            <a:off x="1524000" y="3602038"/>
            <a:ext cx="9144000" cy="1957514"/>
          </a:xfrm>
        </p:spPr>
        <p:txBody>
          <a:bodyPr>
            <a:normAutofit fontScale="92500" lnSpcReduction="10000"/>
          </a:bodyPr>
          <a:lstStyle/>
          <a:p>
            <a:r>
              <a:rPr lang="en-US" dirty="0"/>
              <a:t>Analysis presentation </a:t>
            </a:r>
          </a:p>
          <a:p>
            <a:r>
              <a:rPr lang="en-US" dirty="0"/>
              <a:t>Team:</a:t>
            </a:r>
          </a:p>
          <a:p>
            <a:r>
              <a:rPr lang="en-US" dirty="0"/>
              <a:t>SHASHANK SRIVASTAVA</a:t>
            </a:r>
          </a:p>
          <a:p>
            <a:r>
              <a:rPr lang="en-US" dirty="0"/>
              <a:t>SOWMMYA TANGUDU</a:t>
            </a:r>
          </a:p>
          <a:p>
            <a:r>
              <a:rPr lang="en-US" dirty="0"/>
              <a:t>SUDHESH PRABHU</a:t>
            </a:r>
          </a:p>
        </p:txBody>
      </p:sp>
    </p:spTree>
    <p:extLst>
      <p:ext uri="{BB962C8B-B14F-4D97-AF65-F5344CB8AC3E}">
        <p14:creationId xmlns:p14="http://schemas.microsoft.com/office/powerpoint/2010/main" val="131233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3: Exploratory Data Analysis (EDA)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957072" y="960120"/>
            <a:ext cx="10786872" cy="5815584"/>
          </a:xfrm>
        </p:spPr>
        <p:txBody>
          <a:bodyPr>
            <a:normAutofit/>
          </a:bodyPr>
          <a:lstStyle/>
          <a:p>
            <a:r>
              <a:rPr lang="en-US" sz="1200" dirty="0">
                <a:latin typeface="Times New Roman" panose="02020603050405020304" pitchFamily="18" charset="0"/>
                <a:cs typeface="Times New Roman" panose="02020603050405020304" pitchFamily="18" charset="0"/>
              </a:rPr>
              <a:t>Box plot of total visits Time spent on Website, Page views per visit and </a:t>
            </a:r>
            <a:r>
              <a:rPr lang="en-US" sz="1200" dirty="0" err="1">
                <a:latin typeface="Times New Roman" panose="02020603050405020304" pitchFamily="18" charset="0"/>
                <a:cs typeface="Times New Roman" panose="02020603050405020304" pitchFamily="18" charset="0"/>
              </a:rPr>
              <a:t>Asymmetrique</a:t>
            </a:r>
            <a:r>
              <a:rPr lang="en-US" sz="1200" dirty="0">
                <a:latin typeface="Times New Roman" panose="02020603050405020304" pitchFamily="18" charset="0"/>
                <a:cs typeface="Times New Roman" panose="02020603050405020304" pitchFamily="18" charset="0"/>
              </a:rPr>
              <a:t> Activity index.</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93206A3-3FFD-0F6C-6F23-87A395AFA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4440"/>
            <a:ext cx="10143744"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7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3: Exploratory Data Analysis (EDA)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886968"/>
            <a:ext cx="11442193" cy="5760720"/>
          </a:xfrm>
        </p:spPr>
        <p:txBody>
          <a:bodyPr>
            <a:normAutofit fontScale="92500" lnSpcReduction="10000"/>
          </a:bodyPr>
          <a:lstStyle/>
          <a:p>
            <a:r>
              <a:rPr lang="en-US" sz="1200" dirty="0">
                <a:latin typeface="Times New Roman" panose="02020603050405020304" pitchFamily="18" charset="0"/>
                <a:cs typeface="Times New Roman" panose="02020603050405020304" pitchFamily="18" charset="0"/>
              </a:rPr>
              <a:t>Findings From Exploratory Data Analysis</a:t>
            </a:r>
          </a:p>
          <a:p>
            <a:r>
              <a:rPr lang="en-US" sz="1200" dirty="0">
                <a:latin typeface="Times New Roman" panose="02020603050405020304" pitchFamily="18" charset="0"/>
                <a:cs typeface="Times New Roman" panose="02020603050405020304" pitchFamily="18" charset="0"/>
              </a:rPr>
              <a:t>37% of Leads are getting converted. 62% are not getting converted.</a:t>
            </a:r>
          </a:p>
          <a:p>
            <a:r>
              <a:rPr lang="en-US" sz="1200" dirty="0">
                <a:latin typeface="Times New Roman" panose="02020603050405020304" pitchFamily="18" charset="0"/>
                <a:cs typeface="Times New Roman" panose="02020603050405020304" pitchFamily="18" charset="0"/>
              </a:rPr>
              <a:t>Origin: Most of the Leads are coming from API and Landing Page submission. But Leads from ‘Lead Add Form’ have higher possibility of getting converted. </a:t>
            </a:r>
          </a:p>
          <a:p>
            <a:r>
              <a:rPr lang="en-US" sz="1200" dirty="0">
                <a:latin typeface="Times New Roman" panose="02020603050405020304" pitchFamily="18" charset="0"/>
                <a:cs typeface="Times New Roman" panose="02020603050405020304" pitchFamily="18" charset="0"/>
              </a:rPr>
              <a:t>Source: Most of the Leads are coming from Google Search, Direct Traffic and Olark Char. Few Leads are coming from referrals and Reference sites as well. Very few leads </a:t>
            </a:r>
            <a:r>
              <a:rPr lang="en-US" sz="1200" dirty="0" err="1">
                <a:latin typeface="Times New Roman" panose="02020603050405020304" pitchFamily="18" charset="0"/>
                <a:cs typeface="Times New Roman" panose="02020603050405020304" pitchFamily="18" charset="0"/>
              </a:rPr>
              <a:t>aare</a:t>
            </a:r>
            <a:r>
              <a:rPr lang="en-US" sz="1200" dirty="0">
                <a:latin typeface="Times New Roman" panose="02020603050405020304" pitchFamily="18" charset="0"/>
                <a:cs typeface="Times New Roman" panose="02020603050405020304" pitchFamily="18" charset="0"/>
              </a:rPr>
              <a:t> coming from Facebook and other sources.</a:t>
            </a:r>
          </a:p>
          <a:p>
            <a:r>
              <a:rPr lang="en-US" sz="1200" dirty="0">
                <a:latin typeface="Times New Roman" panose="02020603050405020304" pitchFamily="18" charset="0"/>
                <a:cs typeface="Times New Roman" panose="02020603050405020304" pitchFamily="18" charset="0"/>
              </a:rPr>
              <a:t>Last Activity: Last Activity on the website is mostly Email opened or SMS Sent or Olark chat.</a:t>
            </a:r>
          </a:p>
          <a:p>
            <a:r>
              <a:rPr lang="en-US" sz="1200" dirty="0">
                <a:latin typeface="Times New Roman" panose="02020603050405020304" pitchFamily="18" charset="0"/>
                <a:cs typeface="Times New Roman" panose="02020603050405020304" pitchFamily="18" charset="0"/>
              </a:rPr>
              <a:t>Country: Most of the Leads are from India.</a:t>
            </a:r>
          </a:p>
          <a:p>
            <a:r>
              <a:rPr lang="en-US" sz="1200" dirty="0">
                <a:latin typeface="Times New Roman" panose="02020603050405020304" pitchFamily="18" charset="0"/>
                <a:cs typeface="Times New Roman" panose="02020603050405020304" pitchFamily="18" charset="0"/>
              </a:rPr>
              <a:t>Specialization: Very high number of Leads are from Finance Management. But conversion rate is less than 50%</a:t>
            </a:r>
          </a:p>
          <a:p>
            <a:r>
              <a:rPr lang="en-US" sz="1200" dirty="0">
                <a:latin typeface="Times New Roman" panose="02020603050405020304" pitchFamily="18" charset="0"/>
                <a:cs typeface="Times New Roman" panose="02020603050405020304" pitchFamily="18" charset="0"/>
              </a:rPr>
              <a:t>How did you hear about X education: Most of the leads are hearing about X education through online search.</a:t>
            </a:r>
          </a:p>
          <a:p>
            <a:r>
              <a:rPr lang="en-US" sz="1200" dirty="0">
                <a:latin typeface="Times New Roman" panose="02020603050405020304" pitchFamily="18" charset="0"/>
                <a:cs typeface="Times New Roman" panose="02020603050405020304" pitchFamily="18" charset="0"/>
              </a:rPr>
              <a:t>City: Very high number of leads are coming from Mumbai. Other cities include Thane &amp; outskirts, Other Metro cities etc. Conversion Rate is higher in other cities compared to Mumbai.</a:t>
            </a:r>
          </a:p>
          <a:p>
            <a:r>
              <a:rPr lang="en-US" sz="1200" dirty="0">
                <a:latin typeface="Times New Roman" panose="02020603050405020304" pitchFamily="18" charset="0"/>
                <a:cs typeface="Times New Roman" panose="02020603050405020304" pitchFamily="18" charset="0"/>
              </a:rPr>
              <a:t>Box plot of Total time spent on website shows that, </a:t>
            </a:r>
            <a:r>
              <a:rPr lang="en-US" sz="1200" dirty="0" err="1">
                <a:latin typeface="Times New Roman" panose="02020603050405020304" pitchFamily="18" charset="0"/>
                <a:cs typeface="Times New Roman" panose="02020603050405020304" pitchFamily="18" charset="0"/>
              </a:rPr>
              <a:t>highet</a:t>
            </a:r>
            <a:r>
              <a:rPr lang="en-US" sz="1200" dirty="0">
                <a:latin typeface="Times New Roman" panose="02020603050405020304" pitchFamily="18" charset="0"/>
                <a:cs typeface="Times New Roman" panose="02020603050405020304" pitchFamily="18" charset="0"/>
              </a:rPr>
              <a:t> the time spent on website, there is higher chances of the leads getting converted.</a:t>
            </a:r>
          </a:p>
          <a:p>
            <a:r>
              <a:rPr lang="en-US" sz="1200" dirty="0">
                <a:latin typeface="Times New Roman" panose="02020603050405020304" pitchFamily="18" charset="0"/>
                <a:cs typeface="Times New Roman" panose="02020603050405020304" pitchFamily="18" charset="0"/>
              </a:rPr>
              <a:t>Similarly we visualized Leads conversion by different attributes gives in the dataset some of which are given in previous slides.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We also dropped some irrelevant columns from the dataset for model building.</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CF684-88FD-8A56-701A-026A6D233886}"/>
              </a:ext>
            </a:extLst>
          </p:cNvPr>
          <p:cNvPicPr>
            <a:picLocks noChangeAspect="1"/>
          </p:cNvPicPr>
          <p:nvPr/>
        </p:nvPicPr>
        <p:blipFill>
          <a:blip r:embed="rId2"/>
          <a:stretch>
            <a:fillRect/>
          </a:stretch>
        </p:blipFill>
        <p:spPr>
          <a:xfrm>
            <a:off x="1103470" y="4415898"/>
            <a:ext cx="10250330" cy="1171739"/>
          </a:xfrm>
          <a:prstGeom prst="rect">
            <a:avLst/>
          </a:prstGeom>
        </p:spPr>
      </p:pic>
      <p:pic>
        <p:nvPicPr>
          <p:cNvPr id="8" name="Picture 7">
            <a:extLst>
              <a:ext uri="{FF2B5EF4-FFF2-40B4-BE49-F238E27FC236}">
                <a16:creationId xmlns:a16="http://schemas.microsoft.com/office/drawing/2014/main" id="{2DE8A3F5-C055-1964-8F3A-2D7BD456B14F}"/>
              </a:ext>
            </a:extLst>
          </p:cNvPr>
          <p:cNvPicPr>
            <a:picLocks noChangeAspect="1"/>
          </p:cNvPicPr>
          <p:nvPr/>
        </p:nvPicPr>
        <p:blipFill>
          <a:blip r:embed="rId3"/>
          <a:stretch>
            <a:fillRect/>
          </a:stretch>
        </p:blipFill>
        <p:spPr>
          <a:xfrm>
            <a:off x="1122522" y="5889030"/>
            <a:ext cx="10231278" cy="457264"/>
          </a:xfrm>
          <a:prstGeom prst="rect">
            <a:avLst/>
          </a:prstGeom>
        </p:spPr>
      </p:pic>
    </p:spTree>
    <p:extLst>
      <p:ext uri="{BB962C8B-B14F-4D97-AF65-F5344CB8AC3E}">
        <p14:creationId xmlns:p14="http://schemas.microsoft.com/office/powerpoint/2010/main" val="175549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4: Adding dummy variable for categorical variables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886968"/>
            <a:ext cx="11049001" cy="5760720"/>
          </a:xfrm>
        </p:spPr>
        <p:txBody>
          <a:bodyPr>
            <a:normAutofit fontScale="25000" lnSpcReduction="20000"/>
          </a:bodyPr>
          <a:lstStyle/>
          <a:p>
            <a:r>
              <a:rPr lang="en-US" sz="4800" dirty="0">
                <a:latin typeface="Times New Roman" panose="02020603050405020304" pitchFamily="18" charset="0"/>
                <a:cs typeface="Times New Roman" panose="02020603050405020304" pitchFamily="18" charset="0"/>
              </a:rPr>
              <a:t>Creating dummy variables for categorical variables for machine learning modeling: </a:t>
            </a:r>
          </a:p>
          <a:p>
            <a:r>
              <a:rPr lang="en-US" sz="4800" dirty="0">
                <a:latin typeface="Times New Roman" panose="02020603050405020304" pitchFamily="18" charset="0"/>
                <a:cs typeface="Times New Roman" panose="02020603050405020304" pitchFamily="18" charset="0"/>
              </a:rPr>
              <a:t>We created dummy variables for Lead Origin as it is a categorical variable and has 4 distinct values. So creating a dummy variable will convert this column into a 1/0 column which will be better for machine learning model.</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Similarly we created dummy variables for below attributes:</a:t>
            </a:r>
          </a:p>
          <a:p>
            <a:r>
              <a:rPr lang="en-US" sz="4800" dirty="0">
                <a:latin typeface="Times New Roman" panose="02020603050405020304" pitchFamily="18" charset="0"/>
                <a:cs typeface="Times New Roman" panose="02020603050405020304" pitchFamily="18" charset="0"/>
              </a:rPr>
              <a:t>Lead Source</a:t>
            </a:r>
          </a:p>
          <a:p>
            <a:r>
              <a:rPr lang="en-US" sz="4800" dirty="0">
                <a:latin typeface="Times New Roman" panose="02020603050405020304" pitchFamily="18" charset="0"/>
                <a:cs typeface="Times New Roman" panose="02020603050405020304" pitchFamily="18" charset="0"/>
              </a:rPr>
              <a:t>Do Not Email</a:t>
            </a:r>
          </a:p>
          <a:p>
            <a:r>
              <a:rPr lang="en-US" sz="4800" dirty="0">
                <a:latin typeface="Times New Roman" panose="02020603050405020304" pitchFamily="18" charset="0"/>
                <a:cs typeface="Times New Roman" panose="02020603050405020304" pitchFamily="18" charset="0"/>
              </a:rPr>
              <a:t>Do Not Call</a:t>
            </a:r>
          </a:p>
          <a:p>
            <a:r>
              <a:rPr lang="en-US" sz="4800" dirty="0">
                <a:latin typeface="Times New Roman" panose="02020603050405020304" pitchFamily="18" charset="0"/>
                <a:cs typeface="Times New Roman" panose="02020603050405020304" pitchFamily="18" charset="0"/>
              </a:rPr>
              <a:t>Specialization</a:t>
            </a:r>
          </a:p>
          <a:p>
            <a:r>
              <a:rPr lang="en-US" sz="4800" dirty="0">
                <a:latin typeface="Times New Roman" panose="02020603050405020304" pitchFamily="18" charset="0"/>
                <a:cs typeface="Times New Roman" panose="02020603050405020304" pitchFamily="18" charset="0"/>
              </a:rPr>
              <a:t>Last Activity</a:t>
            </a:r>
          </a:p>
          <a:p>
            <a:r>
              <a:rPr lang="en-US" sz="4800" dirty="0">
                <a:latin typeface="Times New Roman" panose="02020603050405020304" pitchFamily="18" charset="0"/>
                <a:cs typeface="Times New Roman" panose="02020603050405020304" pitchFamily="18" charset="0"/>
              </a:rPr>
              <a:t>How did you hear about X Education</a:t>
            </a:r>
          </a:p>
          <a:p>
            <a:r>
              <a:rPr lang="en-US" sz="4800" dirty="0">
                <a:latin typeface="Times New Roman" panose="02020603050405020304" pitchFamily="18" charset="0"/>
                <a:cs typeface="Times New Roman" panose="02020603050405020304" pitchFamily="18" charset="0"/>
              </a:rPr>
              <a:t>What is your current occupation</a:t>
            </a:r>
          </a:p>
          <a:p>
            <a:r>
              <a:rPr lang="en-US" sz="4800" dirty="0">
                <a:latin typeface="Times New Roman" panose="02020603050405020304" pitchFamily="18" charset="0"/>
                <a:cs typeface="Times New Roman" panose="02020603050405020304" pitchFamily="18" charset="0"/>
              </a:rPr>
              <a:t>What matters most to you in choosing a course</a:t>
            </a:r>
          </a:p>
          <a:p>
            <a:r>
              <a:rPr lang="en-US" sz="4800" dirty="0">
                <a:latin typeface="Times New Roman" panose="02020603050405020304" pitchFamily="18" charset="0"/>
                <a:cs typeface="Times New Roman" panose="02020603050405020304" pitchFamily="18" charset="0"/>
              </a:rPr>
              <a:t>Lead Quality</a:t>
            </a:r>
          </a:p>
          <a:p>
            <a:r>
              <a:rPr lang="en-US" sz="4800" dirty="0">
                <a:latin typeface="Times New Roman" panose="02020603050405020304" pitchFamily="18" charset="0"/>
                <a:cs typeface="Times New Roman" panose="02020603050405020304" pitchFamily="18" charset="0"/>
              </a:rPr>
              <a:t>Lead Profile</a:t>
            </a:r>
          </a:p>
          <a:p>
            <a:r>
              <a:rPr lang="en-US" sz="4800" dirty="0">
                <a:latin typeface="Times New Roman" panose="02020603050405020304" pitchFamily="18" charset="0"/>
                <a:cs typeface="Times New Roman" panose="02020603050405020304" pitchFamily="18" charset="0"/>
              </a:rPr>
              <a:t>City</a:t>
            </a:r>
          </a:p>
          <a:p>
            <a:r>
              <a:rPr lang="en-US" sz="4800" dirty="0">
                <a:latin typeface="Times New Roman" panose="02020603050405020304" pitchFamily="18" charset="0"/>
                <a:cs typeface="Times New Roman" panose="02020603050405020304" pitchFamily="18" charset="0"/>
              </a:rPr>
              <a:t>Last Notable Activity</a:t>
            </a:r>
          </a:p>
          <a:p>
            <a:endParaRPr lang="en-US" sz="3700" dirty="0">
              <a:latin typeface="Times New Roman" panose="02020603050405020304" pitchFamily="18" charset="0"/>
              <a:cs typeface="Times New Roman" panose="02020603050405020304" pitchFamily="18" charset="0"/>
            </a:endParaRPr>
          </a:p>
          <a:p>
            <a:endParaRPr lang="en-US" sz="3700" dirty="0">
              <a:latin typeface="Times New Roman" panose="02020603050405020304" pitchFamily="18" charset="0"/>
              <a:cs typeface="Times New Roman" panose="02020603050405020304" pitchFamily="18" charset="0"/>
            </a:endParaRPr>
          </a:p>
          <a:p>
            <a:endParaRPr lang="en-US" sz="37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B6AB58-A904-9642-796A-6708DEC4F271}"/>
              </a:ext>
            </a:extLst>
          </p:cNvPr>
          <p:cNvPicPr>
            <a:picLocks noChangeAspect="1"/>
          </p:cNvPicPr>
          <p:nvPr/>
        </p:nvPicPr>
        <p:blipFill>
          <a:blip r:embed="rId2"/>
          <a:stretch>
            <a:fillRect/>
          </a:stretch>
        </p:blipFill>
        <p:spPr>
          <a:xfrm>
            <a:off x="920494" y="1487429"/>
            <a:ext cx="8662418" cy="1813555"/>
          </a:xfrm>
          <a:prstGeom prst="rect">
            <a:avLst/>
          </a:prstGeom>
        </p:spPr>
      </p:pic>
    </p:spTree>
    <p:extLst>
      <p:ext uri="{BB962C8B-B14F-4D97-AF65-F5344CB8AC3E}">
        <p14:creationId xmlns:p14="http://schemas.microsoft.com/office/powerpoint/2010/main" val="7919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5: Test &amp; Train data split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886968"/>
            <a:ext cx="11442193" cy="5760720"/>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49F269B-2EB3-28BD-EBDA-3AE7E9979945}"/>
              </a:ext>
            </a:extLst>
          </p:cNvPr>
          <p:cNvSpPr txBox="1">
            <a:spLocks/>
          </p:cNvSpPr>
          <p:nvPr/>
        </p:nvSpPr>
        <p:spPr>
          <a:xfrm>
            <a:off x="838200" y="886968"/>
            <a:ext cx="10515600" cy="5289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First step before running a machine learning model is to standardize numerical variables and split data into test and train data for both dependent and independent variables</a:t>
            </a:r>
          </a:p>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DC18C88-91B8-1163-C5D6-C5628C2BEA07}"/>
              </a:ext>
            </a:extLst>
          </p:cNvPr>
          <p:cNvPicPr>
            <a:picLocks noChangeAspect="1"/>
          </p:cNvPicPr>
          <p:nvPr/>
        </p:nvPicPr>
        <p:blipFill>
          <a:blip r:embed="rId2"/>
          <a:stretch>
            <a:fillRect/>
          </a:stretch>
        </p:blipFill>
        <p:spPr>
          <a:xfrm>
            <a:off x="932729" y="1476103"/>
            <a:ext cx="10326541" cy="2656986"/>
          </a:xfrm>
          <a:prstGeom prst="rect">
            <a:avLst/>
          </a:prstGeom>
        </p:spPr>
      </p:pic>
      <p:pic>
        <p:nvPicPr>
          <p:cNvPr id="10" name="Picture 9">
            <a:extLst>
              <a:ext uri="{FF2B5EF4-FFF2-40B4-BE49-F238E27FC236}">
                <a16:creationId xmlns:a16="http://schemas.microsoft.com/office/drawing/2014/main" id="{D8F977CE-844D-A040-2A10-F5631C79F933}"/>
              </a:ext>
            </a:extLst>
          </p:cNvPr>
          <p:cNvPicPr>
            <a:picLocks noChangeAspect="1"/>
          </p:cNvPicPr>
          <p:nvPr/>
        </p:nvPicPr>
        <p:blipFill>
          <a:blip r:embed="rId3"/>
          <a:stretch>
            <a:fillRect/>
          </a:stretch>
        </p:blipFill>
        <p:spPr>
          <a:xfrm>
            <a:off x="1183918" y="4342721"/>
            <a:ext cx="9386545" cy="2150154"/>
          </a:xfrm>
          <a:prstGeom prst="rect">
            <a:avLst/>
          </a:prstGeom>
        </p:spPr>
      </p:pic>
    </p:spTree>
    <p:extLst>
      <p:ext uri="{BB962C8B-B14F-4D97-AF65-F5344CB8AC3E}">
        <p14:creationId xmlns:p14="http://schemas.microsoft.com/office/powerpoint/2010/main" val="48043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6: Recursive Feature Elimination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Currently our Train data contains 86 variables. We need to eliminate some of the less important attributes from our dataset for training the model. So we are using Recursive feature elimination technique to select best 16 features from the list of 86 features.</a:t>
            </a:r>
          </a:p>
          <a:p>
            <a:r>
              <a:rPr lang="en-US" sz="1400" b="0" i="0" dirty="0">
                <a:effectLst/>
                <a:highlight>
                  <a:srgbClr val="FFFFFF"/>
                </a:highlight>
                <a:latin typeface="Times New Roman" panose="02020603050405020304" pitchFamily="18" charset="0"/>
                <a:cs typeface="Times New Roman" panose="02020603050405020304" pitchFamily="18" charset="0"/>
              </a:rPr>
              <a:t>Recursive feature elimination (RFE) is a feature selection technique that helps to choose the best features from a given set. It works by building a model on all the given features, removing the least useful predictor, and then building the model again. The algorithm uses an external estimator to assign weights to features, and then prunes the least important features from the current set. This process is repeated recursively until the desired number of features is selected.</a:t>
            </a:r>
            <a:endParaRPr lang="en-US" sz="14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2F8E0FC-A08D-9077-7B4E-7614686502B7}"/>
              </a:ext>
            </a:extLst>
          </p:cNvPr>
          <p:cNvPicPr>
            <a:picLocks noChangeAspect="1"/>
          </p:cNvPicPr>
          <p:nvPr/>
        </p:nvPicPr>
        <p:blipFill>
          <a:blip r:embed="rId2"/>
          <a:stretch>
            <a:fillRect/>
          </a:stretch>
        </p:blipFill>
        <p:spPr>
          <a:xfrm>
            <a:off x="1051314" y="2340863"/>
            <a:ext cx="10433549" cy="4389121"/>
          </a:xfrm>
          <a:prstGeom prst="rect">
            <a:avLst/>
          </a:prstGeom>
        </p:spPr>
      </p:pic>
    </p:spTree>
    <p:extLst>
      <p:ext uri="{BB962C8B-B14F-4D97-AF65-F5344CB8AC3E}">
        <p14:creationId xmlns:p14="http://schemas.microsoft.com/office/powerpoint/2010/main" val="364174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7: Building the model</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We built the model with 16 variables checked the summary of the model. As we can see from the summary </a:t>
            </a:r>
            <a:r>
              <a:rPr lang="en-IN" sz="1000" b="1" i="0" dirty="0" err="1">
                <a:solidFill>
                  <a:srgbClr val="000000"/>
                </a:solidFill>
                <a:effectLst/>
                <a:latin typeface="Helvetica Neue"/>
              </a:rPr>
              <a:t>lead_source_welingak_website</a:t>
            </a:r>
            <a:r>
              <a:rPr lang="en-IN" sz="1000" b="1" i="0" dirty="0">
                <a:solidFill>
                  <a:srgbClr val="000000"/>
                </a:solidFill>
                <a:effectLst/>
                <a:latin typeface="Helvetica Neue"/>
              </a:rPr>
              <a:t>, </a:t>
            </a:r>
            <a:r>
              <a:rPr lang="en-US" sz="1000" b="1" i="0" dirty="0" err="1">
                <a:solidFill>
                  <a:srgbClr val="000000"/>
                </a:solidFill>
                <a:effectLst/>
                <a:latin typeface="Helvetica Neue"/>
              </a:rPr>
              <a:t>lead_origin_lead_add_form</a:t>
            </a:r>
            <a:r>
              <a:rPr lang="en-US" sz="1000" b="1" i="0" dirty="0">
                <a:solidFill>
                  <a:srgbClr val="000000"/>
                </a:solidFill>
                <a:effectLst/>
                <a:latin typeface="Helvetica Neue"/>
              </a:rPr>
              <a:t> and </a:t>
            </a:r>
            <a:r>
              <a:rPr lang="en-IN" sz="1000" b="1" i="0" dirty="0" err="1">
                <a:solidFill>
                  <a:srgbClr val="000000"/>
                </a:solidFill>
                <a:effectLst/>
                <a:latin typeface="Helvetica Neue"/>
              </a:rPr>
              <a:t>lead_quality_worst</a:t>
            </a:r>
            <a:r>
              <a:rPr lang="en-IN" sz="1000" b="1" i="0" dirty="0">
                <a:solidFill>
                  <a:srgbClr val="000000"/>
                </a:solidFill>
                <a:effectLst/>
                <a:latin typeface="Helvetica Neue"/>
              </a:rPr>
              <a:t> </a:t>
            </a:r>
            <a:r>
              <a:rPr lang="en-IN" sz="1200" dirty="0">
                <a:latin typeface="Times New Roman" panose="02020603050405020304" pitchFamily="18" charset="0"/>
                <a:cs typeface="Times New Roman" panose="02020603050405020304" pitchFamily="18" charset="0"/>
              </a:rPr>
              <a:t>have very highest </a:t>
            </a:r>
            <a:r>
              <a:rPr lang="en-US" sz="1200" dirty="0">
                <a:latin typeface="Times New Roman" panose="02020603050405020304" pitchFamily="18" charset="0"/>
                <a:cs typeface="Times New Roman" panose="02020603050405020304" pitchFamily="18" charset="0"/>
              </a:rPr>
              <a:t>coefficients in magnitude, indicating their significant impact on the lead conversion probability. </a:t>
            </a:r>
          </a:p>
          <a:p>
            <a:r>
              <a:rPr lang="en-US" sz="1200" dirty="0">
                <a:latin typeface="Times New Roman" panose="02020603050405020304" pitchFamily="18" charset="0"/>
                <a:cs typeface="Times New Roman" panose="02020603050405020304" pitchFamily="18" charset="0"/>
              </a:rPr>
              <a:t>Also </a:t>
            </a:r>
            <a:r>
              <a:rPr lang="en-US" sz="1000" b="1" i="0" dirty="0" err="1">
                <a:solidFill>
                  <a:srgbClr val="000000"/>
                </a:solidFill>
                <a:effectLst/>
                <a:latin typeface="Helvetica Neue"/>
              </a:rPr>
              <a:t>last_notable_activity_had_a_phone_conversation</a:t>
            </a:r>
            <a:r>
              <a:rPr lang="en-US" sz="1000" b="1" i="0" dirty="0">
                <a:solidFill>
                  <a:srgbClr val="000000"/>
                </a:solidFill>
                <a:effectLst/>
                <a:latin typeface="Helvetica Neue"/>
              </a:rPr>
              <a:t> </a:t>
            </a:r>
            <a:r>
              <a:rPr lang="en-US" sz="1200" dirty="0">
                <a:latin typeface="Times New Roman" panose="02020603050405020304" pitchFamily="18" charset="0"/>
                <a:cs typeface="Times New Roman" panose="02020603050405020304" pitchFamily="18" charset="0"/>
              </a:rPr>
              <a:t>has a higher p value compared other variables.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3524AC-0B9D-3F38-05C8-35CDA89D8942}"/>
              </a:ext>
            </a:extLst>
          </p:cNvPr>
          <p:cNvPicPr>
            <a:picLocks noChangeAspect="1"/>
          </p:cNvPicPr>
          <p:nvPr/>
        </p:nvPicPr>
        <p:blipFill>
          <a:blip r:embed="rId2"/>
          <a:stretch>
            <a:fillRect/>
          </a:stretch>
        </p:blipFill>
        <p:spPr>
          <a:xfrm>
            <a:off x="1039366" y="1682496"/>
            <a:ext cx="8433818" cy="4965192"/>
          </a:xfrm>
          <a:prstGeom prst="rect">
            <a:avLst/>
          </a:prstGeom>
        </p:spPr>
      </p:pic>
    </p:spTree>
    <p:extLst>
      <p:ext uri="{BB962C8B-B14F-4D97-AF65-F5344CB8AC3E}">
        <p14:creationId xmlns:p14="http://schemas.microsoft.com/office/powerpoint/2010/main" val="36197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7: Building the model</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We also looked at confusion matrix to check accuracy of the model. As seen from below the first model had a accuracy of 84%. We also calculated VIF of variables to check the multicollinearity of the model. After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iteration we dropped ‘</a:t>
            </a:r>
            <a:r>
              <a:rPr lang="en-US" sz="1200" dirty="0" err="1">
                <a:latin typeface="Times New Roman" panose="02020603050405020304" pitchFamily="18" charset="0"/>
                <a:cs typeface="Times New Roman" panose="02020603050405020304" pitchFamily="18" charset="0"/>
              </a:rPr>
              <a:t>last_notable_activity_had_a_phone_conversation</a:t>
            </a:r>
            <a:r>
              <a:rPr lang="en-US" sz="1200" dirty="0">
                <a:latin typeface="Times New Roman" panose="02020603050405020304" pitchFamily="18" charset="0"/>
                <a:cs typeface="Times New Roman" panose="02020603050405020304" pitchFamily="18" charset="0"/>
              </a:rPr>
              <a:t>’ variable because of its high p-value.</a:t>
            </a: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84DF7EE-87CC-A290-4A8E-C5BE315F8C3F}"/>
              </a:ext>
            </a:extLst>
          </p:cNvPr>
          <p:cNvPicPr>
            <a:picLocks noChangeAspect="1"/>
          </p:cNvPicPr>
          <p:nvPr/>
        </p:nvPicPr>
        <p:blipFill>
          <a:blip r:embed="rId2"/>
          <a:stretch>
            <a:fillRect/>
          </a:stretch>
        </p:blipFill>
        <p:spPr>
          <a:xfrm>
            <a:off x="1055980" y="1335024"/>
            <a:ext cx="9074199" cy="4837176"/>
          </a:xfrm>
          <a:prstGeom prst="rect">
            <a:avLst/>
          </a:prstGeom>
        </p:spPr>
      </p:pic>
    </p:spTree>
    <p:extLst>
      <p:ext uri="{BB962C8B-B14F-4D97-AF65-F5344CB8AC3E}">
        <p14:creationId xmlns:p14="http://schemas.microsoft.com/office/powerpoint/2010/main" val="22045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7: Building the model</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We repeated the first step of model building with remaining 15 variables and again got an accuracy of 84%. We dropped '</a:t>
            </a:r>
            <a:r>
              <a:rPr lang="en-US" sz="1200" dirty="0" err="1">
                <a:latin typeface="Times New Roman" panose="02020603050405020304" pitchFamily="18" charset="0"/>
                <a:cs typeface="Times New Roman" panose="02020603050405020304" pitchFamily="18" charset="0"/>
              </a:rPr>
              <a:t>how_did_you_hear_about_x_education_sms</a:t>
            </a:r>
            <a:r>
              <a:rPr lang="en-US" sz="1200" dirty="0">
                <a:latin typeface="Times New Roman" panose="02020603050405020304" pitchFamily="18" charset="0"/>
                <a:cs typeface="Times New Roman" panose="02020603050405020304" pitchFamily="18" charset="0"/>
              </a:rPr>
              <a:t>’ variable after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iteration because of its high p-value and ran our final model. Similarly ran 3rd iteration.</a:t>
            </a:r>
          </a:p>
          <a:p>
            <a:r>
              <a:rPr lang="en-US" sz="1200" dirty="0">
                <a:latin typeface="Times New Roman" panose="02020603050405020304" pitchFamily="18" charset="0"/>
                <a:cs typeface="Times New Roman" panose="02020603050405020304" pitchFamily="18" charset="0"/>
              </a:rPr>
              <a:t>We ran the final model with the remaining variables and got our final model. Final model had an accuracy of 84%.</a:t>
            </a:r>
          </a:p>
          <a:p>
            <a:r>
              <a:rPr lang="en-US" sz="1200" dirty="0">
                <a:latin typeface="Times New Roman" panose="02020603050405020304" pitchFamily="18" charset="0"/>
                <a:cs typeface="Times New Roman" panose="02020603050405020304" pitchFamily="18" charset="0"/>
              </a:rPr>
              <a:t>Other metrics for the model like sensitivity, Specificity and False Positive Rate are given below:</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051433B-AA22-2741-833B-CF35FAE83C89}"/>
              </a:ext>
            </a:extLst>
          </p:cNvPr>
          <p:cNvPicPr>
            <a:picLocks noChangeAspect="1"/>
          </p:cNvPicPr>
          <p:nvPr/>
        </p:nvPicPr>
        <p:blipFill>
          <a:blip r:embed="rId2"/>
          <a:stretch>
            <a:fillRect/>
          </a:stretch>
        </p:blipFill>
        <p:spPr>
          <a:xfrm>
            <a:off x="983770" y="1973462"/>
            <a:ext cx="10517068" cy="4410691"/>
          </a:xfrm>
          <a:prstGeom prst="rect">
            <a:avLst/>
          </a:prstGeom>
        </p:spPr>
      </p:pic>
    </p:spTree>
    <p:extLst>
      <p:ext uri="{BB962C8B-B14F-4D97-AF65-F5344CB8AC3E}">
        <p14:creationId xmlns:p14="http://schemas.microsoft.com/office/powerpoint/2010/main" val="393197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8: Finding optimal cut-off for prediction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Next step is to find the optimal cut off value for prediction to identify whether a lead con be converted or not. We calculated accuracy, sensitivity, specificity for different values of probability from 0.0 to 0.9. By plotting accuracy, sensitivity and specificity we identified 0.35 as optimal point to set as cut-off probability for our model.</a:t>
            </a:r>
          </a:p>
          <a:p>
            <a:r>
              <a:rPr lang="en-US" sz="1200" dirty="0">
                <a:latin typeface="Times New Roman" panose="02020603050405020304" pitchFamily="18" charset="0"/>
                <a:cs typeface="Times New Roman" panose="02020603050405020304" pitchFamily="18" charset="0"/>
              </a:rPr>
              <a:t>Using this cutoff point we calculated predicted value of converted for train data set.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AF6E78-FF2B-D63D-D3BB-A9C9690ACEAD}"/>
              </a:ext>
            </a:extLst>
          </p:cNvPr>
          <p:cNvPicPr>
            <a:picLocks noChangeAspect="1"/>
          </p:cNvPicPr>
          <p:nvPr/>
        </p:nvPicPr>
        <p:blipFill>
          <a:blip r:embed="rId2"/>
          <a:stretch>
            <a:fillRect/>
          </a:stretch>
        </p:blipFill>
        <p:spPr>
          <a:xfrm>
            <a:off x="1005840" y="1636776"/>
            <a:ext cx="10076688" cy="5084064"/>
          </a:xfrm>
          <a:prstGeom prst="rect">
            <a:avLst/>
          </a:prstGeom>
        </p:spPr>
      </p:pic>
    </p:spTree>
    <p:extLst>
      <p:ext uri="{BB962C8B-B14F-4D97-AF65-F5344CB8AC3E}">
        <p14:creationId xmlns:p14="http://schemas.microsoft.com/office/powerpoint/2010/main" val="203401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9: Model evaluation on Train and Test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Final step is to create a Lead Score, a value between 0 and 100 based on predicted value from our model and evaluate the predicted value with actual value of Converted. Below id the final Lead Score and predicted values for train data.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A2F32C-9B9A-2871-F09C-1228C77271A4}"/>
              </a:ext>
            </a:extLst>
          </p:cNvPr>
          <p:cNvPicPr>
            <a:picLocks noChangeAspect="1"/>
          </p:cNvPicPr>
          <p:nvPr/>
        </p:nvPicPr>
        <p:blipFill>
          <a:blip r:embed="rId2"/>
          <a:stretch>
            <a:fillRect/>
          </a:stretch>
        </p:blipFill>
        <p:spPr>
          <a:xfrm>
            <a:off x="1165184" y="1522236"/>
            <a:ext cx="10307488" cy="4448796"/>
          </a:xfrm>
          <a:prstGeom prst="rect">
            <a:avLst/>
          </a:prstGeom>
        </p:spPr>
      </p:pic>
    </p:spTree>
    <p:extLst>
      <p:ext uri="{BB962C8B-B14F-4D97-AF65-F5344CB8AC3E}">
        <p14:creationId xmlns:p14="http://schemas.microsoft.com/office/powerpoint/2010/main" val="239416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b="0" i="0" dirty="0">
                <a:solidFill>
                  <a:srgbClr val="091E42"/>
                </a:solidFill>
                <a:effectLst/>
                <a:highlight>
                  <a:srgbClr val="F4F5F7"/>
                </a:highlight>
                <a:latin typeface="Times New Roman" panose="02020603050405020304" pitchFamily="18" charset="0"/>
                <a:cs typeface="Times New Roman" panose="02020603050405020304" pitchFamily="18" charset="0"/>
              </a:rPr>
              <a:t>An education company named X Education sells online courses to industry professionals. On any given day, many professionals who are interested in the courses land on their website and browse for courses.  The company markets its courses on several channels. </a:t>
            </a:r>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P</a:t>
            </a:r>
            <a:r>
              <a:rPr lang="en-US" sz="1200" b="0" i="0" dirty="0">
                <a:solidFill>
                  <a:srgbClr val="091E42"/>
                </a:solidFill>
                <a:effectLst/>
                <a:highlight>
                  <a:srgbClr val="F4F5F7"/>
                </a:highlight>
                <a:latin typeface="Times New Roman" panose="02020603050405020304" pitchFamily="18" charset="0"/>
                <a:cs typeface="Times New Roman" panose="02020603050405020304" pitchFamily="18" charset="0"/>
              </a:rPr>
              <a:t>eople land on websit</a:t>
            </a:r>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e and browse courses, fill up a form or watch a video.</a:t>
            </a:r>
          </a:p>
          <a:p>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Once people fill up a form and provide email or phone number, they are called. Later sales team contact them through calls or email. Through this process some of the leads get converted. Usually the conversion rate at X education is 30%</a:t>
            </a:r>
          </a:p>
          <a:p>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The company wants to identify most potential leads or ‘Hot Leads’. If they successfully identify this set of leads, the lead conversion rate should go up as the sales team will now be focusing more on communicating with the potential leads rather than making calls to everyone.</a:t>
            </a:r>
          </a:p>
          <a:p>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The objective is to select the most promising leads, i.e. the leads that are most likely to convert into paying customers through a machine learning model. So that conversion rate could go up. The CEO wants the target lead conversion rate to be around 80%</a:t>
            </a:r>
          </a:p>
          <a:p>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We have been provided with past data of leads of around 9000 data points. This dataset contains various attributes related to a lead which may or may not be useful in identifying Hot leads. The target variable is ‘Converted’ which tells whether a past lead was converted or not. </a:t>
            </a:r>
          </a:p>
          <a:p>
            <a:r>
              <a:rPr lang="en-US" sz="1200" dirty="0">
                <a:solidFill>
                  <a:srgbClr val="091E42"/>
                </a:solidFill>
                <a:highlight>
                  <a:srgbClr val="F4F5F7"/>
                </a:highlight>
                <a:latin typeface="Times New Roman" panose="02020603050405020304" pitchFamily="18" charset="0"/>
                <a:cs typeface="Times New Roman" panose="02020603050405020304" pitchFamily="18" charset="0"/>
              </a:rPr>
              <a:t>We will be building a logistic regression model to learn from this dataset and identify potential leads that will get converted.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16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9: Model evaluation on Train and Test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Similarly added Lead Score for the test data set using our final model and evaluated the model on test dataset. Final model also had a accuracy of 84% on test data and False positive rate of around 9%.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49F562D-5A0F-1C26-B6C5-3FBE7819BCE7}"/>
              </a:ext>
            </a:extLst>
          </p:cNvPr>
          <p:cNvPicPr>
            <a:picLocks noChangeAspect="1"/>
          </p:cNvPicPr>
          <p:nvPr/>
        </p:nvPicPr>
        <p:blipFill>
          <a:blip r:embed="rId2"/>
          <a:stretch>
            <a:fillRect/>
          </a:stretch>
        </p:blipFill>
        <p:spPr>
          <a:xfrm>
            <a:off x="1041288" y="1527683"/>
            <a:ext cx="10132680" cy="5221859"/>
          </a:xfrm>
          <a:prstGeom prst="rect">
            <a:avLst/>
          </a:prstGeom>
        </p:spPr>
      </p:pic>
    </p:spTree>
    <p:extLst>
      <p:ext uri="{BB962C8B-B14F-4D97-AF65-F5344CB8AC3E}">
        <p14:creationId xmlns:p14="http://schemas.microsoft.com/office/powerpoint/2010/main" val="358344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Final findings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1271016"/>
            <a:ext cx="11442193" cy="5376672"/>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D34F03E-3A7A-A345-EFAC-94EDF6B70066}"/>
              </a:ext>
            </a:extLst>
          </p:cNvPr>
          <p:cNvSpPr txBox="1">
            <a:spLocks/>
          </p:cNvSpPr>
          <p:nvPr/>
        </p:nvSpPr>
        <p:spPr>
          <a:xfrm>
            <a:off x="838199" y="886968"/>
            <a:ext cx="11442193" cy="5760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Variables like  </a:t>
            </a:r>
            <a:r>
              <a:rPr lang="en-US" sz="1600" dirty="0" err="1">
                <a:latin typeface="Times New Roman" panose="02020603050405020304" pitchFamily="18" charset="0"/>
                <a:cs typeface="Times New Roman" panose="02020603050405020304" pitchFamily="18" charset="0"/>
              </a:rPr>
              <a:t>lead_origin_lead_add_form</a:t>
            </a:r>
            <a:r>
              <a:rPr lang="en-US"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lead_source_welingak_website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lead_source_olark_chat</a:t>
            </a:r>
            <a:r>
              <a:rPr lang="en-IN" sz="1600" dirty="0">
                <a:latin typeface="Times New Roman" panose="02020603050405020304" pitchFamily="18" charset="0"/>
                <a:cs typeface="Times New Roman" panose="02020603050405020304" pitchFamily="18" charset="0"/>
              </a:rPr>
              <a:t> have significant positive impact on lead conversion possibility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Variables like </a:t>
            </a:r>
            <a:r>
              <a:rPr lang="en-IN" sz="1600" dirty="0" err="1">
                <a:latin typeface="Times New Roman" panose="02020603050405020304" pitchFamily="18" charset="0"/>
                <a:cs typeface="Times New Roman" panose="02020603050405020304" pitchFamily="18" charset="0"/>
              </a:rPr>
              <a:t>lead_quality_worst</a:t>
            </a:r>
            <a:r>
              <a:rPr lang="en-IN" sz="1600" dirty="0">
                <a:latin typeface="Times New Roman" panose="02020603050405020304" pitchFamily="18" charset="0"/>
                <a:cs typeface="Times New Roman" panose="02020603050405020304" pitchFamily="18" charset="0"/>
              </a:rPr>
              <a:t>, </a:t>
            </a:r>
            <a:r>
              <a:rPr lang="en-IN" sz="1600" dirty="0" err="1">
                <a:solidFill>
                  <a:srgbClr val="000000"/>
                </a:solidFill>
                <a:highlight>
                  <a:srgbClr val="F5F5F5"/>
                </a:highlight>
                <a:latin typeface="Times New Roman" panose="02020603050405020304" pitchFamily="18" charset="0"/>
                <a:cs typeface="Times New Roman" panose="02020603050405020304" pitchFamily="18" charset="0"/>
              </a:rPr>
              <a:t>lead_quality_not_sure</a:t>
            </a:r>
            <a:r>
              <a:rPr lang="en-IN" sz="1600" b="0" i="0" dirty="0">
                <a:solidFill>
                  <a:srgbClr val="000000"/>
                </a:solidFill>
                <a:effectLst/>
                <a:highlight>
                  <a:srgbClr val="F5F5F5"/>
                </a:highlight>
                <a:latin typeface="Times New Roman" panose="02020603050405020304" pitchFamily="18" charset="0"/>
                <a:cs typeface="Times New Roman" panose="02020603050405020304" pitchFamily="18" charset="0"/>
              </a:rPr>
              <a:t> and </a:t>
            </a:r>
            <a:r>
              <a:rPr lang="en-IN" sz="1600" b="0" i="0" dirty="0" err="1">
                <a:solidFill>
                  <a:srgbClr val="000000"/>
                </a:solidFill>
                <a:effectLst/>
                <a:highlight>
                  <a:srgbClr val="F5F5F5"/>
                </a:highlight>
                <a:latin typeface="Times New Roman" panose="02020603050405020304" pitchFamily="18" charset="0"/>
                <a:cs typeface="Times New Roman" panose="02020603050405020304" pitchFamily="18" charset="0"/>
              </a:rPr>
              <a:t>lead_quality_might_be</a:t>
            </a:r>
            <a:r>
              <a:rPr lang="en-IN" sz="1600" b="0" i="0" dirty="0">
                <a:solidFill>
                  <a:srgbClr val="000000"/>
                </a:solidFill>
                <a:effectLst/>
                <a:highlight>
                  <a:srgbClr val="F5F5F5"/>
                </a:highlight>
                <a:latin typeface="Times New Roman" panose="02020603050405020304" pitchFamily="18" charset="0"/>
                <a:cs typeface="Times New Roman" panose="02020603050405020304" pitchFamily="18" charset="0"/>
              </a:rPr>
              <a:t> have high negative impact on lead conversion possibility.</a:t>
            </a:r>
          </a:p>
          <a:p>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In order to increase conversion rate to 80%, X Education must focus on getting more leads from </a:t>
            </a:r>
            <a:r>
              <a:rPr lang="en-IN" sz="1600" dirty="0" err="1">
                <a:solidFill>
                  <a:srgbClr val="000000"/>
                </a:solidFill>
                <a:highlight>
                  <a:srgbClr val="F5F5F5"/>
                </a:highlight>
                <a:latin typeface="Times New Roman" panose="02020603050405020304" pitchFamily="18" charset="0"/>
                <a:cs typeface="Times New Roman" panose="02020603050405020304" pitchFamily="18" charset="0"/>
              </a:rPr>
              <a:t>lead_add_form</a:t>
            </a:r>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 </a:t>
            </a:r>
            <a:r>
              <a:rPr lang="en-IN" sz="1600" dirty="0" err="1">
                <a:solidFill>
                  <a:srgbClr val="000000"/>
                </a:solidFill>
                <a:highlight>
                  <a:srgbClr val="F5F5F5"/>
                </a:highlight>
                <a:latin typeface="Times New Roman" panose="02020603050405020304" pitchFamily="18" charset="0"/>
                <a:cs typeface="Times New Roman" panose="02020603050405020304" pitchFamily="18" charset="0"/>
              </a:rPr>
              <a:t>welingak</a:t>
            </a:r>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 and </a:t>
            </a:r>
            <a:r>
              <a:rPr lang="en-IN" sz="1600" dirty="0" err="1">
                <a:solidFill>
                  <a:srgbClr val="000000"/>
                </a:solidFill>
                <a:highlight>
                  <a:srgbClr val="F5F5F5"/>
                </a:highlight>
                <a:latin typeface="Times New Roman" panose="02020603050405020304" pitchFamily="18" charset="0"/>
                <a:cs typeface="Times New Roman" panose="02020603050405020304" pitchFamily="18" charset="0"/>
              </a:rPr>
              <a:t>olark_chat</a:t>
            </a:r>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 And also aggressively contact leads from these sources to convert them</a:t>
            </a:r>
          </a:p>
          <a:p>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Similarly X Education must try to get better quality of leads. Lead quality is significantly impacting the conversion rate. Lead quality of worst, not sure or might be have negative </a:t>
            </a:r>
            <a:r>
              <a:rPr lang="en-IN" sz="1600" dirty="0" err="1">
                <a:solidFill>
                  <a:srgbClr val="000000"/>
                </a:solidFill>
                <a:highlight>
                  <a:srgbClr val="F5F5F5"/>
                </a:highlight>
                <a:latin typeface="Times New Roman" panose="02020603050405020304" pitchFamily="18" charset="0"/>
                <a:cs typeface="Times New Roman" panose="02020603050405020304" pitchFamily="18" charset="0"/>
              </a:rPr>
              <a:t>impat</a:t>
            </a:r>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 on conversion rate. So it is better to avoid leads from with these lead qualities.</a:t>
            </a:r>
          </a:p>
          <a:p>
            <a:r>
              <a:rPr lang="en-IN" sz="1600" dirty="0">
                <a:solidFill>
                  <a:srgbClr val="000000"/>
                </a:solidFill>
                <a:highlight>
                  <a:srgbClr val="F5F5F5"/>
                </a:highlight>
                <a:latin typeface="Times New Roman" panose="02020603050405020304" pitchFamily="18" charset="0"/>
                <a:cs typeface="Times New Roman" panose="02020603050405020304" pitchFamily="18" charset="0"/>
              </a:rPr>
              <a:t>The sales team should be given leads from sources which positively impacts conversion rate and avoid leads which are negatively impacting the conversion rate.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11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1: Importing data from csv file and inspecting the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dirty="0">
                <a:latin typeface="Times New Roman" panose="02020603050405020304" pitchFamily="18" charset="0"/>
                <a:cs typeface="Times New Roman" panose="02020603050405020304" pitchFamily="18" charset="0"/>
              </a:rPr>
              <a:t>Import all required libraries and read the dataset into a pandas data frame.</a:t>
            </a:r>
          </a:p>
          <a:p>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6F6E4D-4FFB-3001-A9AB-D2A3E95179BD}"/>
              </a:ext>
            </a:extLst>
          </p:cNvPr>
          <p:cNvPicPr>
            <a:picLocks noChangeAspect="1"/>
          </p:cNvPicPr>
          <p:nvPr/>
        </p:nvPicPr>
        <p:blipFill>
          <a:blip r:embed="rId2"/>
          <a:stretch>
            <a:fillRect/>
          </a:stretch>
        </p:blipFill>
        <p:spPr>
          <a:xfrm>
            <a:off x="838200" y="1299719"/>
            <a:ext cx="10070592" cy="5289996"/>
          </a:xfrm>
          <a:prstGeom prst="rect">
            <a:avLst/>
          </a:prstGeom>
        </p:spPr>
      </p:pic>
    </p:spTree>
    <p:extLst>
      <p:ext uri="{BB962C8B-B14F-4D97-AF65-F5344CB8AC3E}">
        <p14:creationId xmlns:p14="http://schemas.microsoft.com/office/powerpoint/2010/main" val="387281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1: Importing data from csv file and inspecting the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dirty="0">
                <a:latin typeface="Times New Roman" panose="02020603050405020304" pitchFamily="18" charset="0"/>
                <a:cs typeface="Times New Roman" panose="02020603050405020304" pitchFamily="18" charset="0"/>
              </a:rPr>
              <a:t>Inspect the data size and all the attributes and its data types.</a:t>
            </a:r>
          </a:p>
          <a:p>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0FAB7E-B2BD-A22E-6D5B-C5A507491E5C}"/>
              </a:ext>
            </a:extLst>
          </p:cNvPr>
          <p:cNvPicPr>
            <a:picLocks noChangeAspect="1"/>
          </p:cNvPicPr>
          <p:nvPr/>
        </p:nvPicPr>
        <p:blipFill>
          <a:blip r:embed="rId2"/>
          <a:stretch>
            <a:fillRect/>
          </a:stretch>
        </p:blipFill>
        <p:spPr>
          <a:xfrm>
            <a:off x="1101484" y="1326897"/>
            <a:ext cx="7941932" cy="5371909"/>
          </a:xfrm>
          <a:prstGeom prst="rect">
            <a:avLst/>
          </a:prstGeom>
        </p:spPr>
      </p:pic>
    </p:spTree>
    <p:extLst>
      <p:ext uri="{BB962C8B-B14F-4D97-AF65-F5344CB8AC3E}">
        <p14:creationId xmlns:p14="http://schemas.microsoft.com/office/powerpoint/2010/main" val="227944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1: Importing data from csv file and inspecting the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dirty="0">
                <a:latin typeface="Times New Roman" panose="02020603050405020304" pitchFamily="18" charset="0"/>
                <a:cs typeface="Times New Roman" panose="02020603050405020304" pitchFamily="18" charset="0"/>
              </a:rPr>
              <a:t>Checking for data quality and null values </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C68469-1C5D-9714-961F-B7644DFA24B3}"/>
              </a:ext>
            </a:extLst>
          </p:cNvPr>
          <p:cNvPicPr>
            <a:picLocks noChangeAspect="1"/>
          </p:cNvPicPr>
          <p:nvPr/>
        </p:nvPicPr>
        <p:blipFill>
          <a:blip r:embed="rId2"/>
          <a:stretch>
            <a:fillRect/>
          </a:stretch>
        </p:blipFill>
        <p:spPr>
          <a:xfrm>
            <a:off x="1008955" y="1124712"/>
            <a:ext cx="8994581" cy="5669280"/>
          </a:xfrm>
          <a:prstGeom prst="rect">
            <a:avLst/>
          </a:prstGeom>
        </p:spPr>
      </p:pic>
    </p:spTree>
    <p:extLst>
      <p:ext uri="{BB962C8B-B14F-4D97-AF65-F5344CB8AC3E}">
        <p14:creationId xmlns:p14="http://schemas.microsoft.com/office/powerpoint/2010/main" val="169247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2: Data preparation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dirty="0">
                <a:latin typeface="Times New Roman" panose="02020603050405020304" pitchFamily="18" charset="0"/>
                <a:cs typeface="Times New Roman" panose="02020603050405020304" pitchFamily="18" charset="0"/>
              </a:rPr>
              <a:t>Treating Null values </a:t>
            </a:r>
          </a:p>
          <a:p>
            <a:r>
              <a:rPr lang="en-US" sz="1200" dirty="0">
                <a:latin typeface="Times New Roman" panose="02020603050405020304" pitchFamily="18" charset="0"/>
                <a:cs typeface="Times New Roman" panose="02020603050405020304" pitchFamily="18" charset="0"/>
              </a:rPr>
              <a:t>Replacing ‘Select’ value with ‘Not Known’. Treating Lead Quality column for null values(replacing null with mode value)</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Dropping irrelevant columns.. And null value treatment for '</a:t>
            </a:r>
            <a:r>
              <a:rPr lang="en-IN" sz="1200" dirty="0" err="1">
                <a:latin typeface="Times New Roman" panose="02020603050405020304" pitchFamily="18" charset="0"/>
                <a:cs typeface="Times New Roman" panose="02020603050405020304" pitchFamily="18" charset="0"/>
              </a:rPr>
              <a:t>Asymmetrique</a:t>
            </a:r>
            <a:r>
              <a:rPr lang="en-IN" sz="1200" dirty="0">
                <a:latin typeface="Times New Roman" panose="02020603050405020304" pitchFamily="18" charset="0"/>
                <a:cs typeface="Times New Roman" panose="02020603050405020304" pitchFamily="18" charset="0"/>
              </a:rPr>
              <a:t> Activity Index’ </a:t>
            </a:r>
            <a:r>
              <a:rPr lang="en-IN" sz="1200" dirty="0" err="1">
                <a:latin typeface="Times New Roman" panose="02020603050405020304" pitchFamily="18" charset="0"/>
                <a:cs typeface="Times New Roman" panose="02020603050405020304" pitchFamily="18" charset="0"/>
              </a:rPr>
              <a:t>clumns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646DF11-5D53-DAB3-0897-B1E51BD3F92D}"/>
              </a:ext>
            </a:extLst>
          </p:cNvPr>
          <p:cNvPicPr>
            <a:picLocks noChangeAspect="1"/>
          </p:cNvPicPr>
          <p:nvPr/>
        </p:nvPicPr>
        <p:blipFill>
          <a:blip r:embed="rId2"/>
          <a:stretch>
            <a:fillRect/>
          </a:stretch>
        </p:blipFill>
        <p:spPr>
          <a:xfrm>
            <a:off x="1035177" y="1577547"/>
            <a:ext cx="8183117" cy="2006901"/>
          </a:xfrm>
          <a:prstGeom prst="rect">
            <a:avLst/>
          </a:prstGeom>
        </p:spPr>
      </p:pic>
      <p:pic>
        <p:nvPicPr>
          <p:cNvPr id="10" name="Picture 9">
            <a:extLst>
              <a:ext uri="{FF2B5EF4-FFF2-40B4-BE49-F238E27FC236}">
                <a16:creationId xmlns:a16="http://schemas.microsoft.com/office/drawing/2014/main" id="{A2409C46-F846-3F98-7FD6-E452D9A0FDC3}"/>
              </a:ext>
            </a:extLst>
          </p:cNvPr>
          <p:cNvPicPr>
            <a:picLocks noChangeAspect="1"/>
          </p:cNvPicPr>
          <p:nvPr/>
        </p:nvPicPr>
        <p:blipFill>
          <a:blip r:embed="rId3"/>
          <a:stretch>
            <a:fillRect/>
          </a:stretch>
        </p:blipFill>
        <p:spPr>
          <a:xfrm>
            <a:off x="1035177" y="4180207"/>
            <a:ext cx="8026527" cy="2518599"/>
          </a:xfrm>
          <a:prstGeom prst="rect">
            <a:avLst/>
          </a:prstGeom>
        </p:spPr>
      </p:pic>
    </p:spTree>
    <p:extLst>
      <p:ext uri="{BB962C8B-B14F-4D97-AF65-F5344CB8AC3E}">
        <p14:creationId xmlns:p14="http://schemas.microsoft.com/office/powerpoint/2010/main" val="184310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2: Data preparation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200" y="886968"/>
            <a:ext cx="10515600" cy="5289995"/>
          </a:xfrm>
        </p:spPr>
        <p:txBody>
          <a:bodyPr>
            <a:normAutofit/>
          </a:bodyPr>
          <a:lstStyle/>
          <a:p>
            <a:r>
              <a:rPr lang="en-US" sz="1200" dirty="0">
                <a:latin typeface="Times New Roman" panose="02020603050405020304" pitchFamily="18" charset="0"/>
                <a:cs typeface="Times New Roman" panose="02020603050405020304" pitchFamily="18" charset="0"/>
              </a:rPr>
              <a:t>Treating Null values: Converting all Null values to their mode values for attributes having more than 15% null values.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Dropping data having null values less than 2%</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Finally checking shape of data frame and info.</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DCB072-8056-9786-6133-8926E3B73D81}"/>
              </a:ext>
            </a:extLst>
          </p:cNvPr>
          <p:cNvPicPr>
            <a:picLocks noChangeAspect="1"/>
          </p:cNvPicPr>
          <p:nvPr/>
        </p:nvPicPr>
        <p:blipFill>
          <a:blip r:embed="rId2"/>
          <a:stretch>
            <a:fillRect/>
          </a:stretch>
        </p:blipFill>
        <p:spPr>
          <a:xfrm>
            <a:off x="947928" y="1192065"/>
            <a:ext cx="6077798" cy="1200318"/>
          </a:xfrm>
          <a:prstGeom prst="rect">
            <a:avLst/>
          </a:prstGeom>
        </p:spPr>
      </p:pic>
      <p:pic>
        <p:nvPicPr>
          <p:cNvPr id="7" name="Picture 6">
            <a:extLst>
              <a:ext uri="{FF2B5EF4-FFF2-40B4-BE49-F238E27FC236}">
                <a16:creationId xmlns:a16="http://schemas.microsoft.com/office/drawing/2014/main" id="{6B7FAE26-2C0B-341C-389E-577DDB8C4B1E}"/>
              </a:ext>
            </a:extLst>
          </p:cNvPr>
          <p:cNvPicPr>
            <a:picLocks noChangeAspect="1"/>
          </p:cNvPicPr>
          <p:nvPr/>
        </p:nvPicPr>
        <p:blipFill>
          <a:blip r:embed="rId3"/>
          <a:stretch>
            <a:fillRect/>
          </a:stretch>
        </p:blipFill>
        <p:spPr>
          <a:xfrm>
            <a:off x="1019438" y="3128920"/>
            <a:ext cx="4410691" cy="600159"/>
          </a:xfrm>
          <a:prstGeom prst="rect">
            <a:avLst/>
          </a:prstGeom>
        </p:spPr>
      </p:pic>
      <p:pic>
        <p:nvPicPr>
          <p:cNvPr id="11" name="Picture 10">
            <a:extLst>
              <a:ext uri="{FF2B5EF4-FFF2-40B4-BE49-F238E27FC236}">
                <a16:creationId xmlns:a16="http://schemas.microsoft.com/office/drawing/2014/main" id="{D0D1845F-167B-87D8-987F-7D76B093A436}"/>
              </a:ext>
            </a:extLst>
          </p:cNvPr>
          <p:cNvPicPr>
            <a:picLocks noChangeAspect="1"/>
          </p:cNvPicPr>
          <p:nvPr/>
        </p:nvPicPr>
        <p:blipFill>
          <a:blip r:embed="rId4"/>
          <a:stretch>
            <a:fillRect/>
          </a:stretch>
        </p:blipFill>
        <p:spPr>
          <a:xfrm>
            <a:off x="947928" y="4148298"/>
            <a:ext cx="7437120" cy="2550508"/>
          </a:xfrm>
          <a:prstGeom prst="rect">
            <a:avLst/>
          </a:prstGeom>
        </p:spPr>
      </p:pic>
    </p:spTree>
    <p:extLst>
      <p:ext uri="{BB962C8B-B14F-4D97-AF65-F5344CB8AC3E}">
        <p14:creationId xmlns:p14="http://schemas.microsoft.com/office/powerpoint/2010/main" val="205734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3: Exploratory Data Analysis (EDA)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838199" y="886968"/>
            <a:ext cx="11442193" cy="5760720"/>
          </a:xfrm>
        </p:spPr>
        <p:txBody>
          <a:bodyPr>
            <a:normAutofit fontScale="92500" lnSpcReduction="10000"/>
          </a:bodyPr>
          <a:lstStyle/>
          <a:p>
            <a:r>
              <a:rPr lang="en-US" sz="1200" dirty="0">
                <a:latin typeface="Times New Roman" panose="02020603050405020304" pitchFamily="18" charset="0"/>
                <a:cs typeface="Times New Roman" panose="02020603050405020304" pitchFamily="18" charset="0"/>
              </a:rPr>
              <a:t>Data imbalance of Leads Conversion                       Lead Conversion by Origin		             Leads Conversion by Source(Replace google with Google and added Others)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Leads conversion by Last Activity		 Leads Conversion by Specialization		             Leads Conversion by City</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4CA62B2-861B-F8E1-EF04-4B9C8A267889}"/>
              </a:ext>
            </a:extLst>
          </p:cNvPr>
          <p:cNvPicPr>
            <a:picLocks noChangeAspect="1"/>
          </p:cNvPicPr>
          <p:nvPr/>
        </p:nvPicPr>
        <p:blipFill>
          <a:blip r:embed="rId2"/>
          <a:stretch>
            <a:fillRect/>
          </a:stretch>
        </p:blipFill>
        <p:spPr>
          <a:xfrm>
            <a:off x="742107" y="1252735"/>
            <a:ext cx="3034365" cy="2123400"/>
          </a:xfrm>
          <a:prstGeom prst="rect">
            <a:avLst/>
          </a:prstGeom>
        </p:spPr>
      </p:pic>
      <p:pic>
        <p:nvPicPr>
          <p:cNvPr id="9" name="Picture 8">
            <a:extLst>
              <a:ext uri="{FF2B5EF4-FFF2-40B4-BE49-F238E27FC236}">
                <a16:creationId xmlns:a16="http://schemas.microsoft.com/office/drawing/2014/main" id="{B49DD8F4-667A-7664-FE60-470CF7140A5D}"/>
              </a:ext>
            </a:extLst>
          </p:cNvPr>
          <p:cNvPicPr>
            <a:picLocks noChangeAspect="1"/>
          </p:cNvPicPr>
          <p:nvPr/>
        </p:nvPicPr>
        <p:blipFill>
          <a:blip r:embed="rId3"/>
          <a:stretch>
            <a:fillRect/>
          </a:stretch>
        </p:blipFill>
        <p:spPr>
          <a:xfrm>
            <a:off x="3602685" y="1179575"/>
            <a:ext cx="3895395" cy="2322577"/>
          </a:xfrm>
          <a:prstGeom prst="rect">
            <a:avLst/>
          </a:prstGeom>
        </p:spPr>
      </p:pic>
      <p:pic>
        <p:nvPicPr>
          <p:cNvPr id="14" name="Picture 13">
            <a:extLst>
              <a:ext uri="{FF2B5EF4-FFF2-40B4-BE49-F238E27FC236}">
                <a16:creationId xmlns:a16="http://schemas.microsoft.com/office/drawing/2014/main" id="{8EE7A8BB-01A2-579B-6D9E-3E52D0C3D6BF}"/>
              </a:ext>
            </a:extLst>
          </p:cNvPr>
          <p:cNvPicPr>
            <a:picLocks noChangeAspect="1"/>
          </p:cNvPicPr>
          <p:nvPr/>
        </p:nvPicPr>
        <p:blipFill>
          <a:blip r:embed="rId4"/>
          <a:stretch>
            <a:fillRect/>
          </a:stretch>
        </p:blipFill>
        <p:spPr>
          <a:xfrm>
            <a:off x="7510991" y="1252735"/>
            <a:ext cx="4681009" cy="2123400"/>
          </a:xfrm>
          <a:prstGeom prst="rect">
            <a:avLst/>
          </a:prstGeom>
        </p:spPr>
      </p:pic>
      <p:pic>
        <p:nvPicPr>
          <p:cNvPr id="16" name="Picture 15">
            <a:extLst>
              <a:ext uri="{FF2B5EF4-FFF2-40B4-BE49-F238E27FC236}">
                <a16:creationId xmlns:a16="http://schemas.microsoft.com/office/drawing/2014/main" id="{4B108DD5-32C6-C897-F232-3961A48D8042}"/>
              </a:ext>
            </a:extLst>
          </p:cNvPr>
          <p:cNvPicPr>
            <a:picLocks noChangeAspect="1"/>
          </p:cNvPicPr>
          <p:nvPr/>
        </p:nvPicPr>
        <p:blipFill>
          <a:blip r:embed="rId5"/>
          <a:stretch>
            <a:fillRect/>
          </a:stretch>
        </p:blipFill>
        <p:spPr>
          <a:xfrm>
            <a:off x="902206" y="3960748"/>
            <a:ext cx="3514346" cy="2581982"/>
          </a:xfrm>
          <a:prstGeom prst="rect">
            <a:avLst/>
          </a:prstGeom>
        </p:spPr>
      </p:pic>
      <p:pic>
        <p:nvPicPr>
          <p:cNvPr id="18" name="Picture 17">
            <a:extLst>
              <a:ext uri="{FF2B5EF4-FFF2-40B4-BE49-F238E27FC236}">
                <a16:creationId xmlns:a16="http://schemas.microsoft.com/office/drawing/2014/main" id="{4866EB21-3373-F548-CA62-756127B9E9FC}"/>
              </a:ext>
            </a:extLst>
          </p:cNvPr>
          <p:cNvPicPr>
            <a:picLocks noChangeAspect="1"/>
          </p:cNvPicPr>
          <p:nvPr/>
        </p:nvPicPr>
        <p:blipFill>
          <a:blip r:embed="rId6"/>
          <a:stretch>
            <a:fillRect/>
          </a:stretch>
        </p:blipFill>
        <p:spPr>
          <a:xfrm>
            <a:off x="4512562" y="3962637"/>
            <a:ext cx="3826684" cy="2746277"/>
          </a:xfrm>
          <a:prstGeom prst="rect">
            <a:avLst/>
          </a:prstGeom>
        </p:spPr>
      </p:pic>
      <p:pic>
        <p:nvPicPr>
          <p:cNvPr id="20" name="Picture 19">
            <a:extLst>
              <a:ext uri="{FF2B5EF4-FFF2-40B4-BE49-F238E27FC236}">
                <a16:creationId xmlns:a16="http://schemas.microsoft.com/office/drawing/2014/main" id="{A2EA749C-051E-B5F9-5FEA-0C700F4341D1}"/>
              </a:ext>
            </a:extLst>
          </p:cNvPr>
          <p:cNvPicPr>
            <a:picLocks noChangeAspect="1"/>
          </p:cNvPicPr>
          <p:nvPr/>
        </p:nvPicPr>
        <p:blipFill>
          <a:blip r:embed="rId7"/>
          <a:stretch>
            <a:fillRect/>
          </a:stretch>
        </p:blipFill>
        <p:spPr>
          <a:xfrm>
            <a:off x="8431447" y="3960748"/>
            <a:ext cx="3756743" cy="2914350"/>
          </a:xfrm>
          <a:prstGeom prst="rect">
            <a:avLst/>
          </a:prstGeom>
        </p:spPr>
      </p:pic>
    </p:spTree>
    <p:extLst>
      <p:ext uri="{BB962C8B-B14F-4D97-AF65-F5344CB8AC3E}">
        <p14:creationId xmlns:p14="http://schemas.microsoft.com/office/powerpoint/2010/main" val="214348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536-91EE-9F1E-C857-CDE1449873DA}"/>
              </a:ext>
            </a:extLst>
          </p:cNvPr>
          <p:cNvSpPr>
            <a:spLocks noGrp="1"/>
          </p:cNvSpPr>
          <p:nvPr>
            <p:ph type="title"/>
          </p:nvPr>
        </p:nvSpPr>
        <p:spPr>
          <a:xfrm>
            <a:off x="838200" y="365125"/>
            <a:ext cx="10515600" cy="521843"/>
          </a:xfrm>
        </p:spPr>
        <p:txBody>
          <a:bodyPr>
            <a:normAutofit/>
          </a:bodyPr>
          <a:lstStyle/>
          <a:p>
            <a:r>
              <a:rPr lang="en-US" sz="2400" dirty="0">
                <a:latin typeface="Times New Roman" panose="02020603050405020304" pitchFamily="18" charset="0"/>
                <a:cs typeface="Times New Roman" panose="02020603050405020304" pitchFamily="18" charset="0"/>
              </a:rPr>
              <a:t>Step 3: Exploratory Data Analysis (EDA)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868C6-1691-2F36-F053-0AAAEA6D10CB}"/>
              </a:ext>
            </a:extLst>
          </p:cNvPr>
          <p:cNvSpPr>
            <a:spLocks noGrp="1"/>
          </p:cNvSpPr>
          <p:nvPr>
            <p:ph idx="1"/>
          </p:nvPr>
        </p:nvSpPr>
        <p:spPr>
          <a:xfrm>
            <a:off x="957072" y="960120"/>
            <a:ext cx="10786872" cy="4663440"/>
          </a:xfrm>
        </p:spPr>
        <p:txBody>
          <a:bodyPr>
            <a:normAutofit/>
          </a:bodyPr>
          <a:lstStyle/>
          <a:p>
            <a:r>
              <a:rPr lang="en-US" sz="1200" dirty="0">
                <a:latin typeface="Times New Roman" panose="02020603050405020304" pitchFamily="18" charset="0"/>
                <a:cs typeface="Times New Roman" panose="02020603050405020304" pitchFamily="18" charset="0"/>
              </a:rPr>
              <a:t>Visualization of Lead conversion through different channels.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1D8A84E7-F95C-D593-6ECC-5C3D83301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44" y="1311687"/>
            <a:ext cx="10786872" cy="536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5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1802</Words>
  <Application>Microsoft Office PowerPoint</Application>
  <PresentationFormat>Widescreen</PresentationFormat>
  <Paragraphs>343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Times New Roman</vt:lpstr>
      <vt:lpstr>Office Theme</vt:lpstr>
      <vt:lpstr>Lead Score Case Study</vt:lpstr>
      <vt:lpstr>Problem Statement</vt:lpstr>
      <vt:lpstr>Step 1: Importing data from csv file and inspecting the data</vt:lpstr>
      <vt:lpstr>Step 1: Importing data from csv file and inspecting the data</vt:lpstr>
      <vt:lpstr>Step 1: Importing data from csv file and inspecting the data</vt:lpstr>
      <vt:lpstr>Step 2: Data preparation</vt:lpstr>
      <vt:lpstr>Step 2: Data preparation</vt:lpstr>
      <vt:lpstr>Step 3: Exploratory Data Analysis (EDA)</vt:lpstr>
      <vt:lpstr>Step 3: Exploratory Data Analysis (EDA)</vt:lpstr>
      <vt:lpstr>Step 3: Exploratory Data Analysis (EDA)</vt:lpstr>
      <vt:lpstr>Step 3: Exploratory Data Analysis (EDA)</vt:lpstr>
      <vt:lpstr>Step 4: Adding dummy variable for categorical variables</vt:lpstr>
      <vt:lpstr>Step 5: Test &amp; Train data split</vt:lpstr>
      <vt:lpstr>Step 6: Recursive Feature Elimination</vt:lpstr>
      <vt:lpstr>Step 7: Building the model</vt:lpstr>
      <vt:lpstr>Step 7: Building the model</vt:lpstr>
      <vt:lpstr>Step 7: Building the model</vt:lpstr>
      <vt:lpstr>Step 8: Finding optimal cut-off for prediction</vt:lpstr>
      <vt:lpstr>Step 9: Model evaluation on Train and Test data</vt:lpstr>
      <vt:lpstr>Step 9: Model evaluation on Train and Test data</vt:lpstr>
      <vt:lpstr>Final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Sudhesh Prabhu</dc:creator>
  <cp:lastModifiedBy>Sudhesh Prabhu</cp:lastModifiedBy>
  <cp:revision>1</cp:revision>
  <dcterms:created xsi:type="dcterms:W3CDTF">2024-07-23T06:54:59Z</dcterms:created>
  <dcterms:modified xsi:type="dcterms:W3CDTF">2024-07-23T15:48:40Z</dcterms:modified>
</cp:coreProperties>
</file>