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5"/>
  </p:notesMasterIdLst>
  <p:sldIdLst>
    <p:sldId id="284" r:id="rId2"/>
    <p:sldId id="258" r:id="rId3"/>
    <p:sldId id="278" r:id="rId4"/>
    <p:sldId id="268" r:id="rId5"/>
    <p:sldId id="269" r:id="rId6"/>
    <p:sldId id="276" r:id="rId7"/>
    <p:sldId id="275" r:id="rId8"/>
    <p:sldId id="274" r:id="rId9"/>
    <p:sldId id="283" r:id="rId10"/>
    <p:sldId id="272" r:id="rId11"/>
    <p:sldId id="270" r:id="rId12"/>
    <p:sldId id="277" r:id="rId13"/>
    <p:sldId id="259" r:id="rId14"/>
    <p:sldId id="286" r:id="rId15"/>
    <p:sldId id="287" r:id="rId16"/>
    <p:sldId id="288" r:id="rId17"/>
    <p:sldId id="281" r:id="rId18"/>
    <p:sldId id="289" r:id="rId19"/>
    <p:sldId id="282" r:id="rId20"/>
    <p:sldId id="285" r:id="rId21"/>
    <p:sldId id="273" r:id="rId22"/>
    <p:sldId id="279" r:id="rId23"/>
    <p:sldId id="264" r:id="rId24"/>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CF9"/>
    <a:srgbClr val="7BD2F0"/>
    <a:srgbClr val="DFF5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DB3664-A70E-4FC9-890F-54E788D55A97}" v="46" dt="2025-03-18T19:09:16.29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318" autoAdjust="0"/>
    <p:restoredTop sz="94610"/>
  </p:normalViewPr>
  <p:slideViewPr>
    <p:cSldViewPr snapToGrid="0" snapToObjects="1">
      <p:cViewPr varScale="1">
        <p:scale>
          <a:sx n="69" d="100"/>
          <a:sy n="69" d="100"/>
        </p:scale>
        <p:origin x="9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bha Bhide" userId="b80e2ee65070bb5e" providerId="LiveId" clId="{E8DB3664-A70E-4FC9-890F-54E788D55A97}"/>
    <pc:docChg chg="undo custSel addSld modSld sldOrd">
      <pc:chgData name="Aabha Bhide" userId="b80e2ee65070bb5e" providerId="LiveId" clId="{E8DB3664-A70E-4FC9-890F-54E788D55A97}" dt="2025-03-18T19:12:09.756" v="660"/>
      <pc:docMkLst>
        <pc:docMk/>
      </pc:docMkLst>
      <pc:sldChg chg="ord">
        <pc:chgData name="Aabha Bhide" userId="b80e2ee65070bb5e" providerId="LiveId" clId="{E8DB3664-A70E-4FC9-890F-54E788D55A97}" dt="2025-03-18T17:32:18.774" v="13"/>
        <pc:sldMkLst>
          <pc:docMk/>
          <pc:sldMk cId="2949676815" sldId="258"/>
        </pc:sldMkLst>
      </pc:sldChg>
      <pc:sldChg chg="delSp modSp mod">
        <pc:chgData name="Aabha Bhide" userId="b80e2ee65070bb5e" providerId="LiveId" clId="{E8DB3664-A70E-4FC9-890F-54E788D55A97}" dt="2025-03-18T18:35:05.472" v="254" actId="20577"/>
        <pc:sldMkLst>
          <pc:docMk/>
          <pc:sldMk cId="0" sldId="259"/>
        </pc:sldMkLst>
        <pc:spChg chg="mod">
          <ac:chgData name="Aabha Bhide" userId="b80e2ee65070bb5e" providerId="LiveId" clId="{E8DB3664-A70E-4FC9-890F-54E788D55A97}" dt="2025-03-18T18:35:05.472" v="254" actId="20577"/>
          <ac:spMkLst>
            <pc:docMk/>
            <pc:sldMk cId="0" sldId="259"/>
            <ac:spMk id="4" creationId="{00000000-0000-0000-0000-000000000000}"/>
          </ac:spMkLst>
        </pc:spChg>
        <pc:spChg chg="mod">
          <ac:chgData name="Aabha Bhide" userId="b80e2ee65070bb5e" providerId="LiveId" clId="{E8DB3664-A70E-4FC9-890F-54E788D55A97}" dt="2025-03-18T18:28:04.588" v="174" actId="123"/>
          <ac:spMkLst>
            <pc:docMk/>
            <pc:sldMk cId="0" sldId="259"/>
            <ac:spMk id="5" creationId="{00000000-0000-0000-0000-000000000000}"/>
          </ac:spMkLst>
        </pc:spChg>
        <pc:spChg chg="del mod">
          <ac:chgData name="Aabha Bhide" userId="b80e2ee65070bb5e" providerId="LiveId" clId="{E8DB3664-A70E-4FC9-890F-54E788D55A97}" dt="2025-03-18T18:28:20.830" v="177"/>
          <ac:spMkLst>
            <pc:docMk/>
            <pc:sldMk cId="0" sldId="259"/>
            <ac:spMk id="12" creationId="{AE32F4B4-15BA-12E1-D042-9F88696CBFC0}"/>
          </ac:spMkLst>
        </pc:spChg>
        <pc:picChg chg="del">
          <ac:chgData name="Aabha Bhide" userId="b80e2ee65070bb5e" providerId="LiveId" clId="{E8DB3664-A70E-4FC9-890F-54E788D55A97}" dt="2025-03-18T18:24:15.379" v="148" actId="478"/>
          <ac:picMkLst>
            <pc:docMk/>
            <pc:sldMk cId="0" sldId="259"/>
            <ac:picMk id="11" creationId="{F704830C-9194-0210-8E1E-EC086135E110}"/>
          </ac:picMkLst>
        </pc:picChg>
        <pc:picChg chg="del">
          <ac:chgData name="Aabha Bhide" userId="b80e2ee65070bb5e" providerId="LiveId" clId="{E8DB3664-A70E-4FC9-890F-54E788D55A97}" dt="2025-03-18T18:24:17.214" v="149" actId="478"/>
          <ac:picMkLst>
            <pc:docMk/>
            <pc:sldMk cId="0" sldId="259"/>
            <ac:picMk id="14" creationId="{D6030C1A-55F3-0FE8-2F5A-AEFF04263876}"/>
          </ac:picMkLst>
        </pc:picChg>
        <pc:picChg chg="del">
          <ac:chgData name="Aabha Bhide" userId="b80e2ee65070bb5e" providerId="LiveId" clId="{E8DB3664-A70E-4FC9-890F-54E788D55A97}" dt="2025-03-18T18:24:18.682" v="150" actId="478"/>
          <ac:picMkLst>
            <pc:docMk/>
            <pc:sldMk cId="0" sldId="259"/>
            <ac:picMk id="16" creationId="{DB6C0538-9CD7-4EEF-26FF-909D1B2B96CA}"/>
          </ac:picMkLst>
        </pc:picChg>
      </pc:sldChg>
      <pc:sldChg chg="modSp mod">
        <pc:chgData name="Aabha Bhide" userId="b80e2ee65070bb5e" providerId="LiveId" clId="{E8DB3664-A70E-4FC9-890F-54E788D55A97}" dt="2025-03-18T19:10:01.495" v="643" actId="1076"/>
        <pc:sldMkLst>
          <pc:docMk/>
          <pc:sldMk cId="0" sldId="264"/>
        </pc:sldMkLst>
        <pc:spChg chg="mod">
          <ac:chgData name="Aabha Bhide" userId="b80e2ee65070bb5e" providerId="LiveId" clId="{E8DB3664-A70E-4FC9-890F-54E788D55A97}" dt="2025-03-18T19:10:01.495" v="643" actId="1076"/>
          <ac:spMkLst>
            <pc:docMk/>
            <pc:sldMk cId="0" sldId="264"/>
            <ac:spMk id="2" creationId="{00000000-0000-0000-0000-000000000000}"/>
          </ac:spMkLst>
        </pc:spChg>
      </pc:sldChg>
      <pc:sldChg chg="addSp modSp mod ord">
        <pc:chgData name="Aabha Bhide" userId="b80e2ee65070bb5e" providerId="LiveId" clId="{E8DB3664-A70E-4FC9-890F-54E788D55A97}" dt="2025-03-18T18:19:54.295" v="120" actId="1076"/>
        <pc:sldMkLst>
          <pc:docMk/>
          <pc:sldMk cId="1882441833" sldId="268"/>
        </pc:sldMkLst>
        <pc:spChg chg="mod">
          <ac:chgData name="Aabha Bhide" userId="b80e2ee65070bb5e" providerId="LiveId" clId="{E8DB3664-A70E-4FC9-890F-54E788D55A97}" dt="2025-03-18T18:19:33.263" v="117" actId="255"/>
          <ac:spMkLst>
            <pc:docMk/>
            <pc:sldMk cId="1882441833" sldId="268"/>
            <ac:spMk id="7" creationId="{285FE4CE-DF2F-DD08-5869-F2B9A6EC87F3}"/>
          </ac:spMkLst>
        </pc:spChg>
        <pc:spChg chg="mod">
          <ac:chgData name="Aabha Bhide" userId="b80e2ee65070bb5e" providerId="LiveId" clId="{E8DB3664-A70E-4FC9-890F-54E788D55A97}" dt="2025-03-18T18:14:21.482" v="31" actId="1076"/>
          <ac:spMkLst>
            <pc:docMk/>
            <pc:sldMk cId="1882441833" sldId="268"/>
            <ac:spMk id="8" creationId="{F94415BF-1E1E-0AA9-0BA2-3D0306A23801}"/>
          </ac:spMkLst>
        </pc:spChg>
        <pc:spChg chg="add mod">
          <ac:chgData name="Aabha Bhide" userId="b80e2ee65070bb5e" providerId="LiveId" clId="{E8DB3664-A70E-4FC9-890F-54E788D55A97}" dt="2025-03-18T18:19:54.295" v="120" actId="1076"/>
          <ac:spMkLst>
            <pc:docMk/>
            <pc:sldMk cId="1882441833" sldId="268"/>
            <ac:spMk id="10" creationId="{78132ADD-A55C-C2E2-A1C7-AB30E1C67C2B}"/>
          </ac:spMkLst>
        </pc:spChg>
        <pc:picChg chg="mod">
          <ac:chgData name="Aabha Bhide" userId="b80e2ee65070bb5e" providerId="LiveId" clId="{E8DB3664-A70E-4FC9-890F-54E788D55A97}" dt="2025-03-18T18:18:59.750" v="112" actId="1076"/>
          <ac:picMkLst>
            <pc:docMk/>
            <pc:sldMk cId="1882441833" sldId="268"/>
            <ac:picMk id="6" creationId="{0607FF5F-1A2F-EBD1-1CD0-02A62BC1571E}"/>
          </ac:picMkLst>
        </pc:picChg>
        <pc:picChg chg="add mod">
          <ac:chgData name="Aabha Bhide" userId="b80e2ee65070bb5e" providerId="LiveId" clId="{E8DB3664-A70E-4FC9-890F-54E788D55A97}" dt="2025-03-18T18:14:17.868" v="30" actId="571"/>
          <ac:picMkLst>
            <pc:docMk/>
            <pc:sldMk cId="1882441833" sldId="268"/>
            <ac:picMk id="9" creationId="{8016CFC4-DCBD-3844-CFD4-506446D75B38}"/>
          </ac:picMkLst>
        </pc:picChg>
      </pc:sldChg>
      <pc:sldChg chg="ord">
        <pc:chgData name="Aabha Bhide" userId="b80e2ee65070bb5e" providerId="LiveId" clId="{E8DB3664-A70E-4FC9-890F-54E788D55A97}" dt="2025-03-18T17:30:30.063" v="7"/>
        <pc:sldMkLst>
          <pc:docMk/>
          <pc:sldMk cId="1321666525" sldId="269"/>
        </pc:sldMkLst>
      </pc:sldChg>
      <pc:sldChg chg="ord">
        <pc:chgData name="Aabha Bhide" userId="b80e2ee65070bb5e" providerId="LiveId" clId="{E8DB3664-A70E-4FC9-890F-54E788D55A97}" dt="2025-03-18T18:40:20.600" v="342"/>
        <pc:sldMkLst>
          <pc:docMk/>
          <pc:sldMk cId="237666616" sldId="270"/>
        </pc:sldMkLst>
      </pc:sldChg>
      <pc:sldChg chg="ord">
        <pc:chgData name="Aabha Bhide" userId="b80e2ee65070bb5e" providerId="LiveId" clId="{E8DB3664-A70E-4FC9-890F-54E788D55A97}" dt="2025-03-18T18:40:02.420" v="336"/>
        <pc:sldMkLst>
          <pc:docMk/>
          <pc:sldMk cId="823345033" sldId="272"/>
        </pc:sldMkLst>
      </pc:sldChg>
      <pc:sldChg chg="modSp mod ord">
        <pc:chgData name="Aabha Bhide" userId="b80e2ee65070bb5e" providerId="LiveId" clId="{E8DB3664-A70E-4FC9-890F-54E788D55A97}" dt="2025-03-18T18:23:19.886" v="147" actId="255"/>
        <pc:sldMkLst>
          <pc:docMk/>
          <pc:sldMk cId="1909855227" sldId="274"/>
        </pc:sldMkLst>
        <pc:spChg chg="mod">
          <ac:chgData name="Aabha Bhide" userId="b80e2ee65070bb5e" providerId="LiveId" clId="{E8DB3664-A70E-4FC9-890F-54E788D55A97}" dt="2025-03-18T18:23:19.886" v="147" actId="255"/>
          <ac:spMkLst>
            <pc:docMk/>
            <pc:sldMk cId="1909855227" sldId="274"/>
            <ac:spMk id="9" creationId="{43F041A6-671C-B1E9-C99B-C5B44805CAC2}"/>
          </ac:spMkLst>
        </pc:spChg>
      </pc:sldChg>
      <pc:sldChg chg="modSp mod ord">
        <pc:chgData name="Aabha Bhide" userId="b80e2ee65070bb5e" providerId="LiveId" clId="{E8DB3664-A70E-4FC9-890F-54E788D55A97}" dt="2025-03-18T18:21:35.522" v="131" actId="1076"/>
        <pc:sldMkLst>
          <pc:docMk/>
          <pc:sldMk cId="1258638317" sldId="275"/>
        </pc:sldMkLst>
        <pc:graphicFrameChg chg="mod modGraphic">
          <ac:chgData name="Aabha Bhide" userId="b80e2ee65070bb5e" providerId="LiveId" clId="{E8DB3664-A70E-4FC9-890F-54E788D55A97}" dt="2025-03-18T18:21:35.522" v="131" actId="1076"/>
          <ac:graphicFrameMkLst>
            <pc:docMk/>
            <pc:sldMk cId="1258638317" sldId="275"/>
            <ac:graphicFrameMk id="28" creationId="{B5138343-6A58-B8CB-1859-6B24E1834E3F}"/>
          </ac:graphicFrameMkLst>
        </pc:graphicFrameChg>
      </pc:sldChg>
      <pc:sldChg chg="modSp mod ord">
        <pc:chgData name="Aabha Bhide" userId="b80e2ee65070bb5e" providerId="LiveId" clId="{E8DB3664-A70E-4FC9-890F-54E788D55A97}" dt="2025-03-18T18:22:21.143" v="140" actId="14100"/>
        <pc:sldMkLst>
          <pc:docMk/>
          <pc:sldMk cId="3890534237" sldId="276"/>
        </pc:sldMkLst>
        <pc:graphicFrameChg chg="mod modGraphic">
          <ac:chgData name="Aabha Bhide" userId="b80e2ee65070bb5e" providerId="LiveId" clId="{E8DB3664-A70E-4FC9-890F-54E788D55A97}" dt="2025-03-18T18:22:21.143" v="140" actId="14100"/>
          <ac:graphicFrameMkLst>
            <pc:docMk/>
            <pc:sldMk cId="3890534237" sldId="276"/>
            <ac:graphicFrameMk id="18" creationId="{C0CEA11A-6498-4BC2-8AF5-93C15A2E983D}"/>
          </ac:graphicFrameMkLst>
        </pc:graphicFrameChg>
      </pc:sldChg>
      <pc:sldChg chg="ord">
        <pc:chgData name="Aabha Bhide" userId="b80e2ee65070bb5e" providerId="LiveId" clId="{E8DB3664-A70E-4FC9-890F-54E788D55A97}" dt="2025-03-18T19:12:09.756" v="660"/>
        <pc:sldMkLst>
          <pc:docMk/>
          <pc:sldMk cId="2544873640" sldId="277"/>
        </pc:sldMkLst>
      </pc:sldChg>
      <pc:sldChg chg="modSp mod">
        <pc:chgData name="Aabha Bhide" userId="b80e2ee65070bb5e" providerId="LiveId" clId="{E8DB3664-A70E-4FC9-890F-54E788D55A97}" dt="2025-03-18T18:18:38.399" v="108" actId="1076"/>
        <pc:sldMkLst>
          <pc:docMk/>
          <pc:sldMk cId="2211286410" sldId="278"/>
        </pc:sldMkLst>
        <pc:spChg chg="mod">
          <ac:chgData name="Aabha Bhide" userId="b80e2ee65070bb5e" providerId="LiveId" clId="{E8DB3664-A70E-4FC9-890F-54E788D55A97}" dt="2025-03-18T18:18:38.399" v="108" actId="1076"/>
          <ac:spMkLst>
            <pc:docMk/>
            <pc:sldMk cId="2211286410" sldId="278"/>
            <ac:spMk id="7" creationId="{FA0E8723-D49E-27EC-7A6F-85E4974A71DA}"/>
          </ac:spMkLst>
        </pc:spChg>
      </pc:sldChg>
      <pc:sldChg chg="addSp delSp modSp mod">
        <pc:chgData name="Aabha Bhide" userId="b80e2ee65070bb5e" providerId="LiveId" clId="{E8DB3664-A70E-4FC9-890F-54E788D55A97}" dt="2025-03-18T19:08:39.358" v="636" actId="1076"/>
        <pc:sldMkLst>
          <pc:docMk/>
          <pc:sldMk cId="2298237382" sldId="281"/>
        </pc:sldMkLst>
        <pc:spChg chg="mod">
          <ac:chgData name="Aabha Bhide" userId="b80e2ee65070bb5e" providerId="LiveId" clId="{E8DB3664-A70E-4FC9-890F-54E788D55A97}" dt="2025-03-18T19:05:37.166" v="546" actId="1076"/>
          <ac:spMkLst>
            <pc:docMk/>
            <pc:sldMk cId="2298237382" sldId="281"/>
            <ac:spMk id="7" creationId="{FDC7A680-ACFC-8B26-0A5F-9F540B0E0033}"/>
          </ac:spMkLst>
        </pc:spChg>
        <pc:picChg chg="del mod">
          <ac:chgData name="Aabha Bhide" userId="b80e2ee65070bb5e" providerId="LiveId" clId="{E8DB3664-A70E-4FC9-890F-54E788D55A97}" dt="2025-03-18T19:04:44.172" v="538" actId="478"/>
          <ac:picMkLst>
            <pc:docMk/>
            <pc:sldMk cId="2298237382" sldId="281"/>
            <ac:picMk id="9" creationId="{94848B36-9537-2A15-932E-4A891FCF32BF}"/>
          </ac:picMkLst>
        </pc:picChg>
        <pc:picChg chg="add del mod">
          <ac:chgData name="Aabha Bhide" userId="b80e2ee65070bb5e" providerId="LiveId" clId="{E8DB3664-A70E-4FC9-890F-54E788D55A97}" dt="2025-03-18T19:08:27.485" v="633" actId="478"/>
          <ac:picMkLst>
            <pc:docMk/>
            <pc:sldMk cId="2298237382" sldId="281"/>
            <ac:picMk id="11" creationId="{1BAA098B-19A9-C893-970D-E0C9276FBC14}"/>
          </ac:picMkLst>
        </pc:picChg>
        <pc:picChg chg="add mod">
          <ac:chgData name="Aabha Bhide" userId="b80e2ee65070bb5e" providerId="LiveId" clId="{E8DB3664-A70E-4FC9-890F-54E788D55A97}" dt="2025-03-18T19:08:39.358" v="636" actId="1076"/>
          <ac:picMkLst>
            <pc:docMk/>
            <pc:sldMk cId="2298237382" sldId="281"/>
            <ac:picMk id="13" creationId="{C2115074-1250-B861-4A33-C1A19E223A39}"/>
          </ac:picMkLst>
        </pc:picChg>
        <pc:picChg chg="add mod">
          <ac:chgData name="Aabha Bhide" userId="b80e2ee65070bb5e" providerId="LiveId" clId="{E8DB3664-A70E-4FC9-890F-54E788D55A97}" dt="2025-03-18T19:08:35.473" v="635" actId="1076"/>
          <ac:picMkLst>
            <pc:docMk/>
            <pc:sldMk cId="2298237382" sldId="281"/>
            <ac:picMk id="15" creationId="{A97F1BDA-048A-554A-49B5-28DF7BCA732A}"/>
          </ac:picMkLst>
        </pc:picChg>
      </pc:sldChg>
      <pc:sldChg chg="modSp mod">
        <pc:chgData name="Aabha Bhide" userId="b80e2ee65070bb5e" providerId="LiveId" clId="{E8DB3664-A70E-4FC9-890F-54E788D55A97}" dt="2025-03-18T19:07:42.002" v="616" actId="404"/>
        <pc:sldMkLst>
          <pc:docMk/>
          <pc:sldMk cId="1485935329" sldId="282"/>
        </pc:sldMkLst>
        <pc:spChg chg="mod">
          <ac:chgData name="Aabha Bhide" userId="b80e2ee65070bb5e" providerId="LiveId" clId="{E8DB3664-A70E-4FC9-890F-54E788D55A97}" dt="2025-03-18T19:07:42.002" v="616" actId="404"/>
          <ac:spMkLst>
            <pc:docMk/>
            <pc:sldMk cId="1485935329" sldId="282"/>
            <ac:spMk id="7" creationId="{FDC7A680-ACFC-8B26-0A5F-9F540B0E0033}"/>
          </ac:spMkLst>
        </pc:spChg>
      </pc:sldChg>
      <pc:sldChg chg="modSp mod ord">
        <pc:chgData name="Aabha Bhide" userId="b80e2ee65070bb5e" providerId="LiveId" clId="{E8DB3664-A70E-4FC9-890F-54E788D55A97}" dt="2025-03-18T19:11:41.888" v="654" actId="123"/>
        <pc:sldMkLst>
          <pc:docMk/>
          <pc:sldMk cId="3632027400" sldId="283"/>
        </pc:sldMkLst>
        <pc:spChg chg="mod">
          <ac:chgData name="Aabha Bhide" userId="b80e2ee65070bb5e" providerId="LiveId" clId="{E8DB3664-A70E-4FC9-890F-54E788D55A97}" dt="2025-03-18T19:11:41.888" v="654" actId="123"/>
          <ac:spMkLst>
            <pc:docMk/>
            <pc:sldMk cId="3632027400" sldId="283"/>
            <ac:spMk id="7" creationId="{FA0E8723-D49E-27EC-7A6F-85E4974A71DA}"/>
          </ac:spMkLst>
        </pc:spChg>
      </pc:sldChg>
      <pc:sldChg chg="modSp mod">
        <pc:chgData name="Aabha Bhide" userId="b80e2ee65070bb5e" providerId="LiveId" clId="{E8DB3664-A70E-4FC9-890F-54E788D55A97}" dt="2025-03-18T19:08:12.994" v="630" actId="20577"/>
        <pc:sldMkLst>
          <pc:docMk/>
          <pc:sldMk cId="1603073006" sldId="285"/>
        </pc:sldMkLst>
        <pc:spChg chg="mod">
          <ac:chgData name="Aabha Bhide" userId="b80e2ee65070bb5e" providerId="LiveId" clId="{E8DB3664-A70E-4FC9-890F-54E788D55A97}" dt="2025-03-18T19:08:12.994" v="630" actId="20577"/>
          <ac:spMkLst>
            <pc:docMk/>
            <pc:sldMk cId="1603073006" sldId="285"/>
            <ac:spMk id="7" creationId="{CB867176-39BB-ECD6-05D6-5999957CFFCC}"/>
          </ac:spMkLst>
        </pc:spChg>
      </pc:sldChg>
      <pc:sldChg chg="addSp delSp modSp mod">
        <pc:chgData name="Aabha Bhide" userId="b80e2ee65070bb5e" providerId="LiveId" clId="{E8DB3664-A70E-4FC9-890F-54E788D55A97}" dt="2025-03-18T18:41:11.885" v="354" actId="115"/>
        <pc:sldMkLst>
          <pc:docMk/>
          <pc:sldMk cId="1723112986" sldId="286"/>
        </pc:sldMkLst>
        <pc:spChg chg="mod">
          <ac:chgData name="Aabha Bhide" userId="b80e2ee65070bb5e" providerId="LiveId" clId="{E8DB3664-A70E-4FC9-890F-54E788D55A97}" dt="2025-03-18T18:28:52.137" v="182" actId="20577"/>
          <ac:spMkLst>
            <pc:docMk/>
            <pc:sldMk cId="1723112986" sldId="286"/>
            <ac:spMk id="4" creationId="{0E97EE35-D1A1-ADB3-5B31-045848E9A7DE}"/>
          </ac:spMkLst>
        </pc:spChg>
        <pc:spChg chg="add mod">
          <ac:chgData name="Aabha Bhide" userId="b80e2ee65070bb5e" providerId="LiveId" clId="{E8DB3664-A70E-4FC9-890F-54E788D55A97}" dt="2025-03-18T18:41:11.885" v="354" actId="115"/>
          <ac:spMkLst>
            <pc:docMk/>
            <pc:sldMk cId="1723112986" sldId="286"/>
            <ac:spMk id="7" creationId="{7F537459-68F6-77C1-6F8A-8EFB8EE864E9}"/>
          </ac:spMkLst>
        </pc:spChg>
        <pc:spChg chg="mod">
          <ac:chgData name="Aabha Bhide" userId="b80e2ee65070bb5e" providerId="LiveId" clId="{E8DB3664-A70E-4FC9-890F-54E788D55A97}" dt="2025-03-18T18:38:43.884" v="327" actId="20577"/>
          <ac:spMkLst>
            <pc:docMk/>
            <pc:sldMk cId="1723112986" sldId="286"/>
            <ac:spMk id="10" creationId="{8097891A-4996-062E-010E-62CD1F7EBE18}"/>
          </ac:spMkLst>
        </pc:spChg>
        <pc:spChg chg="del mod">
          <ac:chgData name="Aabha Bhide" userId="b80e2ee65070bb5e" providerId="LiveId" clId="{E8DB3664-A70E-4FC9-890F-54E788D55A97}" dt="2025-03-18T18:31:39.295" v="229"/>
          <ac:spMkLst>
            <pc:docMk/>
            <pc:sldMk cId="1723112986" sldId="286"/>
            <ac:spMk id="12" creationId="{F91E8CFA-FE20-FDAB-2F20-CC9B3FEDD933}"/>
          </ac:spMkLst>
        </pc:spChg>
        <pc:picChg chg="del">
          <ac:chgData name="Aabha Bhide" userId="b80e2ee65070bb5e" providerId="LiveId" clId="{E8DB3664-A70E-4FC9-890F-54E788D55A97}" dt="2025-03-18T18:24:21.894" v="151" actId="478"/>
          <ac:picMkLst>
            <pc:docMk/>
            <pc:sldMk cId="1723112986" sldId="286"/>
            <ac:picMk id="6" creationId="{0D2BE73A-BC4A-2782-21E3-8208E464E0EE}"/>
          </ac:picMkLst>
        </pc:picChg>
        <pc:picChg chg="del">
          <ac:chgData name="Aabha Bhide" userId="b80e2ee65070bb5e" providerId="LiveId" clId="{E8DB3664-A70E-4FC9-890F-54E788D55A97}" dt="2025-03-18T18:24:23.268" v="152" actId="478"/>
          <ac:picMkLst>
            <pc:docMk/>
            <pc:sldMk cId="1723112986" sldId="286"/>
            <ac:picMk id="13" creationId="{D92D5E41-CFA5-E75E-2C58-558FE9841D4B}"/>
          </ac:picMkLst>
        </pc:picChg>
      </pc:sldChg>
      <pc:sldChg chg="addSp modSp new mod ord">
        <pc:chgData name="Aabha Bhide" userId="b80e2ee65070bb5e" providerId="LiveId" clId="{E8DB3664-A70E-4FC9-890F-54E788D55A97}" dt="2025-03-18T19:11:54.597" v="656"/>
        <pc:sldMkLst>
          <pc:docMk/>
          <pc:sldMk cId="1498845531" sldId="287"/>
        </pc:sldMkLst>
        <pc:spChg chg="add mod">
          <ac:chgData name="Aabha Bhide" userId="b80e2ee65070bb5e" providerId="LiveId" clId="{E8DB3664-A70E-4FC9-890F-54E788D55A97}" dt="2025-03-18T18:41:05.420" v="353" actId="115"/>
          <ac:spMkLst>
            <pc:docMk/>
            <pc:sldMk cId="1498845531" sldId="287"/>
            <ac:spMk id="3" creationId="{457B967D-EB68-6514-3819-E2A5E38113B5}"/>
          </ac:spMkLst>
        </pc:spChg>
        <pc:picChg chg="add mod">
          <ac:chgData name="Aabha Bhide" userId="b80e2ee65070bb5e" providerId="LiveId" clId="{E8DB3664-A70E-4FC9-890F-54E788D55A97}" dt="2025-03-18T18:33:08.671" v="231"/>
          <ac:picMkLst>
            <pc:docMk/>
            <pc:sldMk cId="1498845531" sldId="287"/>
            <ac:picMk id="2" creationId="{B764931F-B77B-6370-E21B-C99B0771A012}"/>
          </ac:picMkLst>
        </pc:picChg>
      </pc:sldChg>
      <pc:sldChg chg="addSp delSp modSp add mod">
        <pc:chgData name="Aabha Bhide" userId="b80e2ee65070bb5e" providerId="LiveId" clId="{E8DB3664-A70E-4FC9-890F-54E788D55A97}" dt="2025-03-18T19:09:36.250" v="641" actId="14100"/>
        <pc:sldMkLst>
          <pc:docMk/>
          <pc:sldMk cId="2695725427" sldId="288"/>
        </pc:sldMkLst>
        <pc:spChg chg="add del mod">
          <ac:chgData name="Aabha Bhide" userId="b80e2ee65070bb5e" providerId="LiveId" clId="{E8DB3664-A70E-4FC9-890F-54E788D55A97}" dt="2025-03-18T18:46:41.358" v="361"/>
          <ac:spMkLst>
            <pc:docMk/>
            <pc:sldMk cId="2695725427" sldId="288"/>
            <ac:spMk id="3" creationId="{E65DC99F-C36A-6708-A99F-4AE743049852}"/>
          </ac:spMkLst>
        </pc:spChg>
        <pc:spChg chg="add">
          <ac:chgData name="Aabha Bhide" userId="b80e2ee65070bb5e" providerId="LiveId" clId="{E8DB3664-A70E-4FC9-890F-54E788D55A97}" dt="2025-03-18T18:46:30.976" v="357"/>
          <ac:spMkLst>
            <pc:docMk/>
            <pc:sldMk cId="2695725427" sldId="288"/>
            <ac:spMk id="4" creationId="{F10D43A1-5D28-CA9A-A594-0C9017C482D3}"/>
          </ac:spMkLst>
        </pc:spChg>
        <pc:spChg chg="add mod">
          <ac:chgData name="Aabha Bhide" userId="b80e2ee65070bb5e" providerId="LiveId" clId="{E8DB3664-A70E-4FC9-890F-54E788D55A97}" dt="2025-03-18T19:02:39.534" v="509" actId="1076"/>
          <ac:spMkLst>
            <pc:docMk/>
            <pc:sldMk cId="2695725427" sldId="288"/>
            <ac:spMk id="5" creationId="{5AFCC3B7-D9A2-F27E-1C29-3DB70D77A077}"/>
          </ac:spMkLst>
        </pc:spChg>
        <pc:spChg chg="add mod ord">
          <ac:chgData name="Aabha Bhide" userId="b80e2ee65070bb5e" providerId="LiveId" clId="{E8DB3664-A70E-4FC9-890F-54E788D55A97}" dt="2025-03-18T19:02:20.823" v="506" actId="1076"/>
          <ac:spMkLst>
            <pc:docMk/>
            <pc:sldMk cId="2695725427" sldId="288"/>
            <ac:spMk id="6" creationId="{DBE22DEE-28B0-E594-39FC-A46CF7E5D586}"/>
          </ac:spMkLst>
        </pc:spChg>
        <pc:spChg chg="add mod">
          <ac:chgData name="Aabha Bhide" userId="b80e2ee65070bb5e" providerId="LiveId" clId="{E8DB3664-A70E-4FC9-890F-54E788D55A97}" dt="2025-03-18T19:09:36.250" v="641" actId="14100"/>
          <ac:spMkLst>
            <pc:docMk/>
            <pc:sldMk cId="2695725427" sldId="288"/>
            <ac:spMk id="7" creationId="{956A7E3F-33F0-1A83-605A-6D5ED8EDE81E}"/>
          </ac:spMkLst>
        </pc:spChg>
        <pc:spChg chg="add">
          <ac:chgData name="Aabha Bhide" userId="b80e2ee65070bb5e" providerId="LiveId" clId="{E8DB3664-A70E-4FC9-890F-54E788D55A97}" dt="2025-03-18T18:57:57.936" v="447"/>
          <ac:spMkLst>
            <pc:docMk/>
            <pc:sldMk cId="2695725427" sldId="288"/>
            <ac:spMk id="8" creationId="{BB2DF55A-F460-B660-9BAC-C376ADDD753C}"/>
          </ac:spMkLst>
        </pc:spChg>
        <pc:spChg chg="add mod">
          <ac:chgData name="Aabha Bhide" userId="b80e2ee65070bb5e" providerId="LiveId" clId="{E8DB3664-A70E-4FC9-890F-54E788D55A97}" dt="2025-03-18T19:09:16.296" v="639" actId="1076"/>
          <ac:spMkLst>
            <pc:docMk/>
            <pc:sldMk cId="2695725427" sldId="288"/>
            <ac:spMk id="9" creationId="{844018E4-F973-43AE-53FB-B2B1CE47D199}"/>
          </ac:spMkLst>
        </pc:spChg>
        <pc:spChg chg="add mod">
          <ac:chgData name="Aabha Bhide" userId="b80e2ee65070bb5e" providerId="LiveId" clId="{E8DB3664-A70E-4FC9-890F-54E788D55A97}" dt="2025-03-18T18:59:12.607" v="460" actId="571"/>
          <ac:spMkLst>
            <pc:docMk/>
            <pc:sldMk cId="2695725427" sldId="288"/>
            <ac:spMk id="10" creationId="{B8756AC9-C292-5080-0008-722D960B9975}"/>
          </ac:spMkLst>
        </pc:spChg>
        <pc:spChg chg="add mod">
          <ac:chgData name="Aabha Bhide" userId="b80e2ee65070bb5e" providerId="LiveId" clId="{E8DB3664-A70E-4FC9-890F-54E788D55A97}" dt="2025-03-18T19:09:07.922" v="638" actId="1076"/>
          <ac:spMkLst>
            <pc:docMk/>
            <pc:sldMk cId="2695725427" sldId="288"/>
            <ac:spMk id="11" creationId="{ABD6525D-3E6D-0A80-19FC-869BF47B0470}"/>
          </ac:spMkLst>
        </pc:spChg>
        <pc:spChg chg="add mod">
          <ac:chgData name="Aabha Bhide" userId="b80e2ee65070bb5e" providerId="LiveId" clId="{E8DB3664-A70E-4FC9-890F-54E788D55A97}" dt="2025-03-18T19:03:18.308" v="523" actId="20577"/>
          <ac:spMkLst>
            <pc:docMk/>
            <pc:sldMk cId="2695725427" sldId="288"/>
            <ac:spMk id="13" creationId="{E6AD8C59-567F-A125-CB2F-648436E82B12}"/>
          </ac:spMkLst>
        </pc:spChg>
        <pc:picChg chg="mod">
          <ac:chgData name="Aabha Bhide" userId="b80e2ee65070bb5e" providerId="LiveId" clId="{E8DB3664-A70E-4FC9-890F-54E788D55A97}" dt="2025-03-18T19:02:28.896" v="508" actId="1076"/>
          <ac:picMkLst>
            <pc:docMk/>
            <pc:sldMk cId="2695725427" sldId="288"/>
            <ac:picMk id="2" creationId="{0CA92E33-C944-D689-F52E-445C1B34A346}"/>
          </ac:picMkLst>
        </pc:picChg>
      </pc:sldChg>
      <pc:sldChg chg="modSp add mod">
        <pc:chgData name="Aabha Bhide" userId="b80e2ee65070bb5e" providerId="LiveId" clId="{E8DB3664-A70E-4FC9-890F-54E788D55A97}" dt="2025-03-18T19:07:03.933" v="596" actId="1076"/>
        <pc:sldMkLst>
          <pc:docMk/>
          <pc:sldMk cId="2027162444" sldId="289"/>
        </pc:sldMkLst>
        <pc:spChg chg="mod">
          <ac:chgData name="Aabha Bhide" userId="b80e2ee65070bb5e" providerId="LiveId" clId="{E8DB3664-A70E-4FC9-890F-54E788D55A97}" dt="2025-03-18T19:06:55.583" v="593" actId="20577"/>
          <ac:spMkLst>
            <pc:docMk/>
            <pc:sldMk cId="2027162444" sldId="289"/>
            <ac:spMk id="7" creationId="{8B2ED533-D9A4-899D-86EA-3AF4CCF373D3}"/>
          </ac:spMkLst>
        </pc:spChg>
        <pc:picChg chg="mod">
          <ac:chgData name="Aabha Bhide" userId="b80e2ee65070bb5e" providerId="LiveId" clId="{E8DB3664-A70E-4FC9-890F-54E788D55A97}" dt="2025-03-18T19:07:03.933" v="596" actId="1076"/>
          <ac:picMkLst>
            <pc:docMk/>
            <pc:sldMk cId="2027162444" sldId="289"/>
            <ac:picMk id="9" creationId="{3DDAB3AC-355C-1F2B-34E6-AF76DFE6760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6201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066212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FF43-B4C3-B981-3523-8A86DC8FD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43745-23BC-5FBC-D827-63EB9E28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12F5-457E-C777-ECC6-4143DC685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DF862-241D-3BF4-608E-0A485ABE8A1D}"/>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4115023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BDF8B-6370-A6EF-5178-292F92C37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FB7ADF-3911-D4CD-8802-4A7F9058A0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80B87F-A741-62C7-C130-34F76917F1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370E10-CD60-04CA-41D1-6B4491D74D9E}"/>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4543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FF43-B4C3-B981-3523-8A86DC8FD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43745-23BC-5FBC-D827-63EB9E28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12F5-457E-C777-ECC6-4143DC685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DF862-241D-3BF4-608E-0A485ABE8A1D}"/>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5824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C7B27-B5AF-84AD-05A8-755C3FEBBE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AF1F9C-3F40-4D0D-7628-12CD6CE79F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4DDF06-96FF-BFA0-F57F-60C2D80453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BA64A2-AFFD-749B-A9F3-915573969D9A}"/>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931198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FF43-B4C3-B981-3523-8A86DC8FD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43745-23BC-5FBC-D827-63EB9E28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12F5-457E-C777-ECC6-4143DC685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DF862-241D-3BF4-608E-0A485ABE8A1D}"/>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500997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0A209-495A-9F2B-C334-D1C8C34C70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C828F8-2629-5C57-0BB2-D7CBFE4C20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794717-D51A-638F-EB03-C5CEFFD06C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A019C4-6132-3FD5-E4D4-7DC39AED6D39}"/>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3783909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FF43-B4C3-B981-3523-8A86DC8FD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43745-23BC-5FBC-D827-63EB9E28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12F5-457E-C777-ECC6-4143DC685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DF862-241D-3BF4-608E-0A485ABE8A1D}"/>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734720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FF43-B4C3-B981-3523-8A86DC8FD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43745-23BC-5FBC-D827-63EB9E28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12F5-457E-C777-ECC6-4143DC685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DF862-241D-3BF4-608E-0A485ABE8A1D}"/>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673596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25CFF-5046-BF3F-491F-B79CDF008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A24004-55AE-01EF-AE68-BBD1F48C0F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65D5CE-D504-736E-2628-0EEB699C81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1EAF77-715E-6731-9A6A-7C0A8598515C}"/>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163186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FF43-B4C3-B981-3523-8A86DC8FD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43745-23BC-5FBC-D827-63EB9E28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12F5-457E-C777-ECC6-4143DC685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DF862-241D-3BF4-608E-0A485ABE8A1D}"/>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79154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FF43-B4C3-B981-3523-8A86DC8FD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43745-23BC-5FBC-D827-63EB9E28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12F5-457E-C777-ECC6-4143DC685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DF862-241D-3BF4-608E-0A485ABE8A1D}"/>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233194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FF43-B4C3-B981-3523-8A86DC8FD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43745-23BC-5FBC-D827-63EB9E28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12F5-457E-C777-ECC6-4143DC685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DF862-241D-3BF4-608E-0A485ABE8A1D}"/>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574827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FF43-B4C3-B981-3523-8A86DC8FD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43745-23BC-5FBC-D827-63EB9E28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12F5-457E-C777-ECC6-4143DC685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DF862-241D-3BF4-608E-0A485ABE8A1D}"/>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252820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560382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FF43-B4C3-B981-3523-8A86DC8FD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43745-23BC-5FBC-D827-63EB9E28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12F5-457E-C777-ECC6-4143DC685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DF862-241D-3BF4-608E-0A485ABE8A1D}"/>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57316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FF43-B4C3-B981-3523-8A86DC8FDD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43745-23BC-5FBC-D827-63EB9E28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A212F5-457E-C777-ECC6-4143DC6856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DF862-241D-3BF4-608E-0A485ABE8A1D}"/>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02382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0C81-CDBE-4C45-AAD0-F07A1816CA5F}" type="datetimeFigureOut">
              <a:rPr lang="en-IN" smtClean="0"/>
              <a:t>18-03-2025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D98AE8-9ADA-4945-8853-722EA96687F1}" type="slidenum">
              <a:rPr lang="en-IN" smtClean="0"/>
              <a:t>‹#›</a:t>
            </a:fld>
            <a:endParaRPr lang="en-IN"/>
          </a:p>
        </p:txBody>
      </p:sp>
    </p:spTree>
    <p:extLst>
      <p:ext uri="{BB962C8B-B14F-4D97-AF65-F5344CB8AC3E}">
        <p14:creationId xmlns:p14="http://schemas.microsoft.com/office/powerpoint/2010/main" val="201539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7"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4656DA-66F0-31AC-9367-435B8B7D9A01}"/>
              </a:ext>
            </a:extLst>
          </p:cNvPr>
          <p:cNvPicPr>
            <a:picLocks noChangeAspect="1"/>
          </p:cNvPicPr>
          <p:nvPr/>
        </p:nvPicPr>
        <p:blipFill>
          <a:blip r:embed="rId2"/>
          <a:stretch>
            <a:fillRect/>
          </a:stretch>
        </p:blipFill>
        <p:spPr>
          <a:xfrm>
            <a:off x="0" y="1"/>
            <a:ext cx="14630400" cy="8510624"/>
          </a:xfrm>
          <a:prstGeom prst="rect">
            <a:avLst/>
          </a:prstGeom>
        </p:spPr>
      </p:pic>
      <p:pic>
        <p:nvPicPr>
          <p:cNvPr id="2" name="Picture 1">
            <a:extLst>
              <a:ext uri="{FF2B5EF4-FFF2-40B4-BE49-F238E27FC236}">
                <a16:creationId xmlns:a16="http://schemas.microsoft.com/office/drawing/2014/main" id="{4A1E0B72-455B-DB26-102B-8A4006999AB3}"/>
              </a:ext>
            </a:extLst>
          </p:cNvPr>
          <p:cNvPicPr>
            <a:picLocks noChangeAspect="1"/>
          </p:cNvPicPr>
          <p:nvPr/>
        </p:nvPicPr>
        <p:blipFill>
          <a:blip r:embed="rId3"/>
          <a:stretch>
            <a:fillRect/>
          </a:stretch>
        </p:blipFill>
        <p:spPr>
          <a:xfrm>
            <a:off x="2034898" y="98686"/>
            <a:ext cx="11196254" cy="1993004"/>
          </a:xfrm>
          <a:prstGeom prst="rect">
            <a:avLst/>
          </a:prstGeom>
        </p:spPr>
      </p:pic>
      <p:cxnSp>
        <p:nvCxnSpPr>
          <p:cNvPr id="6" name="Straight Connector 5">
            <a:extLst>
              <a:ext uri="{FF2B5EF4-FFF2-40B4-BE49-F238E27FC236}">
                <a16:creationId xmlns:a16="http://schemas.microsoft.com/office/drawing/2014/main" id="{B07F7B30-94CE-D5A9-78CA-6FFF084DFD5A}"/>
              </a:ext>
            </a:extLst>
          </p:cNvPr>
          <p:cNvCxnSpPr>
            <a:cxnSpLocks/>
          </p:cNvCxnSpPr>
          <p:nvPr/>
        </p:nvCxnSpPr>
        <p:spPr>
          <a:xfrm>
            <a:off x="0" y="2091690"/>
            <a:ext cx="14630400"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389C6CE5-3008-D5CD-8F38-07D494ED9D76}"/>
              </a:ext>
            </a:extLst>
          </p:cNvPr>
          <p:cNvSpPr txBox="1"/>
          <p:nvPr/>
        </p:nvSpPr>
        <p:spPr>
          <a:xfrm>
            <a:off x="1806498" y="2828469"/>
            <a:ext cx="11050858" cy="4832092"/>
          </a:xfrm>
          <a:prstGeom prst="rect">
            <a:avLst/>
          </a:prstGeom>
          <a:noFill/>
        </p:spPr>
        <p:txBody>
          <a:bodyPr wrap="square">
            <a:spAutoFit/>
          </a:bodyPr>
          <a:lstStyle/>
          <a:p>
            <a:pPr algn="ctr">
              <a:defRPr/>
            </a:pPr>
            <a:r>
              <a:rPr lang="en-US"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Traffic Sign Detection using YOLO and CNN</a:t>
            </a: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endParaRPr lang="en-IN" altLang="en-US" sz="2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a:t>
            </a:r>
          </a:p>
          <a:p>
            <a:pPr algn="ctr">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Niharika </a:t>
            </a:r>
            <a:r>
              <a:rPr lang="en-IN" altLang="en-US" sz="28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Bandekar</a:t>
            </a: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-(22106136)</a:t>
            </a:r>
          </a:p>
          <a:p>
            <a:pPr algn="ctr">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Sudhiksha Aradhyula-(22106010)</a:t>
            </a:r>
          </a:p>
          <a:p>
            <a:pPr algn="ctr">
              <a:defRPr/>
            </a:pPr>
            <a:r>
              <a:rPr lang="en-IN" altLang="en-US" sz="28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Aabha</a:t>
            </a: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28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Bhide</a:t>
            </a: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-(22106093)</a:t>
            </a:r>
          </a:p>
          <a:p>
            <a:pPr algn="ctr">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Aditi </a:t>
            </a:r>
            <a:r>
              <a:rPr lang="en-IN" altLang="en-US" sz="28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Gadhave</a:t>
            </a: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-(22106079)</a:t>
            </a:r>
          </a:p>
          <a:p>
            <a:pPr algn="ctr">
              <a:defRPr/>
            </a:pPr>
            <a:endParaRPr lang="en-IN" altLang="en-US" sz="2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a:defRPr/>
            </a:pPr>
            <a:r>
              <a:rPr lang="en-US" sz="2800" b="1" dirty="0">
                <a:latin typeface="Times New Roman" panose="02020603050405020304" pitchFamily="18" charset="0"/>
                <a:ea typeface="Times New Roman" panose="02020603050405020304" pitchFamily="18" charset="0"/>
              </a:rPr>
              <a:t> Prof.</a:t>
            </a:r>
            <a:r>
              <a:rPr lang="en-US" sz="2800" b="1" spc="-12" dirty="0">
                <a:latin typeface="Times New Roman" panose="02020603050405020304" pitchFamily="18" charset="0"/>
                <a:ea typeface="Times New Roman" panose="02020603050405020304" pitchFamily="18" charset="0"/>
              </a:rPr>
              <a:t> Poonam </a:t>
            </a:r>
            <a:r>
              <a:rPr lang="en-US" sz="2800" b="1" spc="-12" dirty="0" err="1">
                <a:latin typeface="Times New Roman" panose="02020603050405020304" pitchFamily="18" charset="0"/>
                <a:ea typeface="Times New Roman" panose="02020603050405020304" pitchFamily="18" charset="0"/>
              </a:rPr>
              <a:t>Tiware</a:t>
            </a:r>
            <a:endParaRPr lang="en-IN" sz="2800" b="1" dirty="0">
              <a:latin typeface="Times New Roman" panose="02020603050405020304" pitchFamily="18" charset="0"/>
              <a:ea typeface="Times New Roman" panose="02020603050405020304" pitchFamily="18" charset="0"/>
            </a:endParaRPr>
          </a:p>
          <a:p>
            <a:pPr algn="ctr">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800" dirty="0"/>
          </a:p>
        </p:txBody>
      </p:sp>
    </p:spTree>
    <p:extLst>
      <p:ext uri="{BB962C8B-B14F-4D97-AF65-F5344CB8AC3E}">
        <p14:creationId xmlns:p14="http://schemas.microsoft.com/office/powerpoint/2010/main" val="2465188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C971-DDC0-402F-8FD1-B2CE1BDC438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45E2A9B-7BBD-314A-6306-97E115839DEE}"/>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744A460A-8B74-AE23-0660-FE20B6608CE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0B1772B-E5E7-48D0-2216-062C49DFFB9D}"/>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7431F2B7-0A36-343E-0DD5-263BACFC4AB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01792AB-71CE-2D70-BB9E-B037C6FAAD32}"/>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8D25F08-3EEF-328B-9B08-A5D1EDC36263}"/>
              </a:ext>
            </a:extLst>
          </p:cNvPr>
          <p:cNvSpPr txBox="1"/>
          <p:nvPr/>
        </p:nvSpPr>
        <p:spPr>
          <a:xfrm>
            <a:off x="3126659" y="2805555"/>
            <a:ext cx="7669161" cy="2308324"/>
          </a:xfrm>
          <a:prstGeom prst="rect">
            <a:avLst/>
          </a:prstGeom>
          <a:noFill/>
        </p:spPr>
        <p:txBody>
          <a:bodyPr wrap="square" rtlCol="0">
            <a:spAutoFit/>
          </a:bodyPr>
          <a:lstStyle/>
          <a:p>
            <a:pPr algn="ctr"/>
            <a:r>
              <a:rPr lang="en-US" sz="7200" b="1" u="sng" dirty="0">
                <a:latin typeface="Times New Roman" panose="02020603050405020304" pitchFamily="18" charset="0"/>
                <a:cs typeface="Times New Roman" panose="02020603050405020304" pitchFamily="18" charset="0"/>
              </a:rPr>
              <a:t>BLOCK DIAGRAM</a:t>
            </a:r>
            <a:endParaRPr lang="en-IN" sz="7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34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C971-DDC0-402F-8FD1-B2CE1BDC4389}"/>
            </a:ext>
          </a:extLst>
        </p:cNvPr>
        <p:cNvGrpSpPr/>
        <p:nvPr/>
      </p:nvGrpSpPr>
      <p:grpSpPr>
        <a:xfrm>
          <a:off x="0" y="0"/>
          <a:ext cx="0" cy="0"/>
          <a:chOff x="0" y="0"/>
          <a:chExt cx="0" cy="0"/>
        </a:xfrm>
      </p:grpSpPr>
      <p:pic>
        <p:nvPicPr>
          <p:cNvPr id="47" name="Picture 46">
            <a:extLst>
              <a:ext uri="{FF2B5EF4-FFF2-40B4-BE49-F238E27FC236}">
                <a16:creationId xmlns:a16="http://schemas.microsoft.com/office/drawing/2014/main" id="{6F2FDF03-1BCF-7603-A7FB-A21829BEDC7B}"/>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744A460A-8B74-AE23-0660-FE20B6608CE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0B1772B-E5E7-48D0-2216-062C49DFFB9D}"/>
              </a:ext>
            </a:extLst>
          </p:cNvPr>
          <p:cNvSpPr/>
          <p:nvPr/>
        </p:nvSpPr>
        <p:spPr>
          <a:xfrm>
            <a:off x="1159362" y="4196587"/>
            <a:ext cx="12902327" cy="2727824"/>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7431F2B7-0A36-343E-0DD5-263BACFC4AB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01792AB-71CE-2D70-BB9E-B037C6FAAD32}"/>
              </a:ext>
            </a:extLst>
          </p:cNvPr>
          <p:cNvSpPr/>
          <p:nvPr/>
        </p:nvSpPr>
        <p:spPr>
          <a:xfrm>
            <a:off x="568711" y="4522126"/>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6F135F6-84D4-2325-3AF4-8157061CB2F0}"/>
              </a:ext>
            </a:extLst>
          </p:cNvPr>
          <p:cNvSpPr/>
          <p:nvPr/>
        </p:nvSpPr>
        <p:spPr>
          <a:xfrm>
            <a:off x="5330339" y="35748"/>
            <a:ext cx="3411794" cy="95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Real-Time Demo Application (Traffic Sign Detection &amp; Classification)</a:t>
            </a:r>
            <a:endParaRPr lang="en-IN" sz="2000" dirty="0"/>
          </a:p>
        </p:txBody>
      </p:sp>
      <p:sp>
        <p:nvSpPr>
          <p:cNvPr id="12" name="Rectangle 11">
            <a:extLst>
              <a:ext uri="{FF2B5EF4-FFF2-40B4-BE49-F238E27FC236}">
                <a16:creationId xmlns:a16="http://schemas.microsoft.com/office/drawing/2014/main" id="{1004F224-14EA-FF75-6243-C086D7A9FC42}"/>
              </a:ext>
            </a:extLst>
          </p:cNvPr>
          <p:cNvSpPr/>
          <p:nvPr/>
        </p:nvSpPr>
        <p:spPr>
          <a:xfrm>
            <a:off x="5330340" y="4269748"/>
            <a:ext cx="3411794" cy="95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VGG16 Embedding </a:t>
            </a:r>
          </a:p>
          <a:p>
            <a:pPr algn="ctr"/>
            <a:r>
              <a:rPr lang="en-IN" sz="2400" dirty="0"/>
              <a:t>Extraction &amp; Classifier</a:t>
            </a:r>
          </a:p>
        </p:txBody>
      </p:sp>
      <p:sp>
        <p:nvSpPr>
          <p:cNvPr id="13" name="Rectangle 12">
            <a:extLst>
              <a:ext uri="{FF2B5EF4-FFF2-40B4-BE49-F238E27FC236}">
                <a16:creationId xmlns:a16="http://schemas.microsoft.com/office/drawing/2014/main" id="{21680FB6-F43F-CD95-C6D7-369E9A9896D3}"/>
              </a:ext>
            </a:extLst>
          </p:cNvPr>
          <p:cNvSpPr/>
          <p:nvPr/>
        </p:nvSpPr>
        <p:spPr>
          <a:xfrm>
            <a:off x="5330340" y="7076466"/>
            <a:ext cx="3411794" cy="95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Final Output Display (Results) </a:t>
            </a:r>
          </a:p>
        </p:txBody>
      </p:sp>
      <p:sp>
        <p:nvSpPr>
          <p:cNvPr id="14" name="Rectangle 13">
            <a:extLst>
              <a:ext uri="{FF2B5EF4-FFF2-40B4-BE49-F238E27FC236}">
                <a16:creationId xmlns:a16="http://schemas.microsoft.com/office/drawing/2014/main" id="{06160750-18B9-A8A1-39BD-5DDDB0210E7E}"/>
              </a:ext>
            </a:extLst>
          </p:cNvPr>
          <p:cNvSpPr/>
          <p:nvPr/>
        </p:nvSpPr>
        <p:spPr>
          <a:xfrm>
            <a:off x="5330339" y="5678850"/>
            <a:ext cx="3411794" cy="95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Traffic Sign Result</a:t>
            </a:r>
          </a:p>
        </p:txBody>
      </p:sp>
      <p:sp>
        <p:nvSpPr>
          <p:cNvPr id="15" name="Rectangle 14">
            <a:extLst>
              <a:ext uri="{FF2B5EF4-FFF2-40B4-BE49-F238E27FC236}">
                <a16:creationId xmlns:a16="http://schemas.microsoft.com/office/drawing/2014/main" id="{17829B1C-A823-A350-E3BB-D5CCBF637266}"/>
              </a:ext>
            </a:extLst>
          </p:cNvPr>
          <p:cNvSpPr/>
          <p:nvPr/>
        </p:nvSpPr>
        <p:spPr>
          <a:xfrm>
            <a:off x="5330340" y="2861338"/>
            <a:ext cx="3411794" cy="95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Detected Traffic Sign Regions </a:t>
            </a:r>
          </a:p>
        </p:txBody>
      </p:sp>
      <p:sp>
        <p:nvSpPr>
          <p:cNvPr id="17" name="Rectangle 16">
            <a:extLst>
              <a:ext uri="{FF2B5EF4-FFF2-40B4-BE49-F238E27FC236}">
                <a16:creationId xmlns:a16="http://schemas.microsoft.com/office/drawing/2014/main" id="{E547A7A0-D190-52D5-06DF-C4998749F125}"/>
              </a:ext>
            </a:extLst>
          </p:cNvPr>
          <p:cNvSpPr/>
          <p:nvPr/>
        </p:nvSpPr>
        <p:spPr>
          <a:xfrm>
            <a:off x="5330340" y="1452928"/>
            <a:ext cx="3411794" cy="95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YOLOv8-based Traffic Sign Detection </a:t>
            </a:r>
          </a:p>
        </p:txBody>
      </p:sp>
      <p:sp>
        <p:nvSpPr>
          <p:cNvPr id="20" name="Arrow: Down 19">
            <a:extLst>
              <a:ext uri="{FF2B5EF4-FFF2-40B4-BE49-F238E27FC236}">
                <a16:creationId xmlns:a16="http://schemas.microsoft.com/office/drawing/2014/main" id="{C8CCE9F6-AA6B-5795-185D-C42F5BA60EE4}"/>
              </a:ext>
            </a:extLst>
          </p:cNvPr>
          <p:cNvSpPr/>
          <p:nvPr/>
        </p:nvSpPr>
        <p:spPr>
          <a:xfrm>
            <a:off x="6833419" y="995365"/>
            <a:ext cx="373626" cy="449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Down 7">
            <a:extLst>
              <a:ext uri="{FF2B5EF4-FFF2-40B4-BE49-F238E27FC236}">
                <a16:creationId xmlns:a16="http://schemas.microsoft.com/office/drawing/2014/main" id="{8BFC8E6A-B5FC-C620-43AC-D1690A9E2A72}"/>
              </a:ext>
            </a:extLst>
          </p:cNvPr>
          <p:cNvSpPr/>
          <p:nvPr/>
        </p:nvSpPr>
        <p:spPr>
          <a:xfrm>
            <a:off x="6833419" y="6640040"/>
            <a:ext cx="373626" cy="449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48AAEDAC-1F8E-4520-62EA-B4780B281740}"/>
              </a:ext>
            </a:extLst>
          </p:cNvPr>
          <p:cNvSpPr/>
          <p:nvPr/>
        </p:nvSpPr>
        <p:spPr>
          <a:xfrm>
            <a:off x="6839534" y="5229365"/>
            <a:ext cx="373626" cy="449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Arrow: Down 9">
            <a:extLst>
              <a:ext uri="{FF2B5EF4-FFF2-40B4-BE49-F238E27FC236}">
                <a16:creationId xmlns:a16="http://schemas.microsoft.com/office/drawing/2014/main" id="{32074743-0539-AE4F-ACC3-B45A4FAA47D3}"/>
              </a:ext>
            </a:extLst>
          </p:cNvPr>
          <p:cNvSpPr/>
          <p:nvPr/>
        </p:nvSpPr>
        <p:spPr>
          <a:xfrm>
            <a:off x="6833419" y="3832159"/>
            <a:ext cx="373626" cy="449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Arrow: Down 17">
            <a:extLst>
              <a:ext uri="{FF2B5EF4-FFF2-40B4-BE49-F238E27FC236}">
                <a16:creationId xmlns:a16="http://schemas.microsoft.com/office/drawing/2014/main" id="{0FCC599D-FC74-9FC4-85AB-8F3FBD1FD370}"/>
              </a:ext>
            </a:extLst>
          </p:cNvPr>
          <p:cNvSpPr/>
          <p:nvPr/>
        </p:nvSpPr>
        <p:spPr>
          <a:xfrm>
            <a:off x="6849423" y="2412545"/>
            <a:ext cx="373626" cy="449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7666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C971-DDC0-402F-8FD1-B2CE1BDC438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45E2A9B-7BBD-314A-6306-97E115839DEE}"/>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744A460A-8B74-AE23-0660-FE20B6608CE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0B1772B-E5E7-48D0-2216-062C49DFFB9D}"/>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7431F2B7-0A36-343E-0DD5-263BACFC4AB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01792AB-71CE-2D70-BB9E-B037C6FAAD32}"/>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4D6B48C-0DA6-E54A-B0A8-0BE2593D3B0E}"/>
              </a:ext>
            </a:extLst>
          </p:cNvPr>
          <p:cNvSpPr txBox="1"/>
          <p:nvPr/>
        </p:nvSpPr>
        <p:spPr>
          <a:xfrm>
            <a:off x="717754" y="914366"/>
            <a:ext cx="8347587" cy="5324535"/>
          </a:xfrm>
          <a:prstGeom prst="rect">
            <a:avLst/>
          </a:prstGeom>
          <a:noFill/>
        </p:spPr>
        <p:txBody>
          <a:bodyPr wrap="square">
            <a:spAutoFit/>
          </a:bodyPr>
          <a:lstStyle/>
          <a:p>
            <a:r>
              <a:rPr lang="en-IN" sz="3200" b="1" u="sng" dirty="0">
                <a:latin typeface="Times New Roman" panose="02020603050405020304" pitchFamily="18" charset="0"/>
                <a:cs typeface="Times New Roman" panose="02020603050405020304" pitchFamily="18" charset="0"/>
              </a:rPr>
              <a:t>Workflow of the System:</a:t>
            </a: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pPr>
              <a:buFont typeface="+mj-lt"/>
              <a:buAutoNum type="arabicPeriod"/>
            </a:pPr>
            <a:r>
              <a:rPr lang="en-IN" sz="2800" dirty="0">
                <a:latin typeface="Times New Roman" panose="02020603050405020304" pitchFamily="18" charset="0"/>
                <a:cs typeface="Times New Roman" panose="02020603050405020304" pitchFamily="18" charset="0"/>
              </a:rPr>
              <a:t>Input Video / Image → Frame Extraction</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2.YOLO Model → Detects Traffic Signs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3.Detected Regions → Passed to CNN Model</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4.CNN Classifies the Sign → Outputs Label</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5.Final Results Displayed and Sign Classified </a:t>
            </a:r>
          </a:p>
        </p:txBody>
      </p:sp>
    </p:spTree>
    <p:extLst>
      <p:ext uri="{BB962C8B-B14F-4D97-AF65-F5344CB8AC3E}">
        <p14:creationId xmlns:p14="http://schemas.microsoft.com/office/powerpoint/2010/main" val="2544873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B4DD919-17F9-8624-EF52-23EA94B45555}"/>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p:cNvSpPr/>
          <p:nvPr/>
        </p:nvSpPr>
        <p:spPr>
          <a:xfrm>
            <a:off x="864037" y="2832616"/>
            <a:ext cx="6172200" cy="771525"/>
          </a:xfrm>
          <a:prstGeom prst="rect">
            <a:avLst/>
          </a:prstGeom>
          <a:noFill/>
          <a:ln/>
        </p:spPr>
        <p:txBody>
          <a:bodyPr wrap="none" lIns="0" tIns="0" rIns="0" bIns="0" rtlCol="0" anchor="t"/>
          <a:lstStyle/>
          <a:p>
            <a:pPr marL="0" indent="0">
              <a:lnSpc>
                <a:spcPts val="6050"/>
              </a:lnSpc>
              <a:buNone/>
            </a:pPr>
            <a:endParaRPr lang="en-US" sz="4850" dirty="0"/>
          </a:p>
        </p:txBody>
      </p:sp>
      <p:sp>
        <p:nvSpPr>
          <p:cNvPr id="4" name="Text 2"/>
          <p:cNvSpPr/>
          <p:nvPr/>
        </p:nvSpPr>
        <p:spPr>
          <a:xfrm>
            <a:off x="694908" y="664233"/>
            <a:ext cx="3086100" cy="3302312"/>
          </a:xfrm>
          <a:prstGeom prst="rect">
            <a:avLst/>
          </a:prstGeom>
          <a:noFill/>
          <a:ln/>
        </p:spPr>
        <p:txBody>
          <a:bodyPr wrap="none" lIns="0" tIns="0" rIns="0" bIns="0" rtlCol="0" anchor="t"/>
          <a:lstStyle/>
          <a:p>
            <a:pPr marL="0" indent="0">
              <a:lnSpc>
                <a:spcPts val="3000"/>
              </a:lnSpc>
              <a:buNone/>
            </a:pPr>
            <a:r>
              <a:rPr lang="en-US" sz="3600" b="1" u="sng" dirty="0">
                <a:latin typeface="Times New Roman" panose="02020603050405020304" pitchFamily="18" charset="0"/>
                <a:ea typeface="DM Sans Semi Bold" pitchFamily="34" charset="-122"/>
                <a:cs typeface="Times New Roman" panose="02020603050405020304" pitchFamily="18" charset="0"/>
              </a:rPr>
              <a:t>Algorithms Used:</a:t>
            </a:r>
            <a:endParaRPr lang="en-US" sz="3600" b="1" u="sng" dirty="0">
              <a:latin typeface="Times New Roman" panose="02020603050405020304" pitchFamily="18" charset="0"/>
              <a:cs typeface="Times New Roman" panose="02020603050405020304" pitchFamily="18" charset="0"/>
            </a:endParaRPr>
          </a:p>
        </p:txBody>
      </p:sp>
      <p:sp>
        <p:nvSpPr>
          <p:cNvPr id="5" name="Text 3"/>
          <p:cNvSpPr/>
          <p:nvPr/>
        </p:nvSpPr>
        <p:spPr>
          <a:xfrm>
            <a:off x="694908" y="1247119"/>
            <a:ext cx="10300194" cy="4062290"/>
          </a:xfrm>
          <a:prstGeom prst="rect">
            <a:avLst/>
          </a:prstGeom>
          <a:noFill/>
          <a:ln/>
        </p:spPr>
        <p:txBody>
          <a:bodyPr wrap="none" lIns="0" tIns="0" rIns="0" bIns="0" rtlCol="0" anchor="t"/>
          <a:lstStyle/>
          <a:p>
            <a:pPr algn="just">
              <a:lnSpc>
                <a:spcPct val="150000"/>
              </a:lnSpc>
              <a:buNone/>
            </a:pPr>
            <a:r>
              <a:rPr lang="en-US" sz="2800" b="1" u="sng" dirty="0">
                <a:latin typeface="Times New Roman" panose="02020603050405020304" pitchFamily="18" charset="0"/>
                <a:cs typeface="Times New Roman" panose="02020603050405020304" pitchFamily="18" charset="0"/>
              </a:rPr>
              <a:t>1. YOLO (You Only Look Once) - Object Detection</a:t>
            </a:r>
          </a:p>
          <a:p>
            <a:pPr algn="just">
              <a:lnSpc>
                <a:spcPct val="150000"/>
              </a:lnSpc>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Detects traffic signs in images by drawing bounding boxes around them.</a:t>
            </a:r>
          </a:p>
          <a:p>
            <a:pPr algn="just">
              <a:lnSpc>
                <a:spcPct val="150000"/>
              </a:lnSpc>
            </a:pPr>
            <a:r>
              <a:rPr lang="en-US" sz="2400" b="1" dirty="0">
                <a:latin typeface="Times New Roman" panose="02020603050405020304" pitchFamily="18" charset="0"/>
                <a:cs typeface="Times New Roman" panose="02020603050405020304" pitchFamily="18" charset="0"/>
              </a:rPr>
              <a:t>How it works:</a:t>
            </a:r>
            <a:r>
              <a:rPr lang="en-US" sz="2400" dirty="0">
                <a:latin typeface="Times New Roman" panose="02020603050405020304" pitchFamily="18" charset="0"/>
                <a:cs typeface="Times New Roman" panose="02020603050405020304" pitchFamily="18" charset="0"/>
              </a:rPr>
              <a:t> </a:t>
            </a:r>
          </a:p>
          <a:p>
            <a:pPr marL="742950" lvl="1"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trained </a:t>
            </a:r>
            <a:r>
              <a:rPr lang="en-US" sz="2400" b="1" dirty="0">
                <a:latin typeface="Times New Roman" panose="02020603050405020304" pitchFamily="18" charset="0"/>
                <a:cs typeface="Times New Roman" panose="02020603050405020304" pitchFamily="18" charset="0"/>
              </a:rPr>
              <a:t>YOLOv8 model</a:t>
            </a:r>
            <a:r>
              <a:rPr lang="en-US" sz="2400" dirty="0">
                <a:latin typeface="Times New Roman" panose="02020603050405020304" pitchFamily="18" charset="0"/>
                <a:cs typeface="Times New Roman" panose="02020603050405020304" pitchFamily="18" charset="0"/>
              </a:rPr>
              <a:t> processes the input image in a single forward pass.</a:t>
            </a:r>
          </a:p>
          <a:p>
            <a:pPr marL="742950" lvl="1"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predicts bounding boxes, class labels, and confidence scores.</a:t>
            </a:r>
          </a:p>
          <a:p>
            <a:pPr marL="742950" lvl="1"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output includes the detected traffic signs along with their locations.</a:t>
            </a:r>
          </a:p>
          <a:p>
            <a:pPr algn="just">
              <a:lnSpc>
                <a:spcPct val="150000"/>
              </a:lnSpc>
              <a:buNone/>
            </a:pPr>
            <a:r>
              <a:rPr lang="en-US" sz="2800" b="1" u="sng" dirty="0">
                <a:latin typeface="Times New Roman" panose="02020603050405020304" pitchFamily="18" charset="0"/>
                <a:cs typeface="Times New Roman" panose="02020603050405020304" pitchFamily="18" charset="0"/>
              </a:rPr>
              <a:t>2. CNN (VGG16) - Traffic Sign Classification</a:t>
            </a:r>
          </a:p>
          <a:p>
            <a:pPr algn="just">
              <a:lnSpc>
                <a:spcPct val="150000"/>
              </a:lnSpc>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Classifies the detected traffic signs into predefined categories.</a:t>
            </a:r>
          </a:p>
          <a:p>
            <a:pPr algn="just">
              <a:lnSpc>
                <a:spcPct val="150000"/>
              </a:lnSpc>
            </a:pPr>
            <a:r>
              <a:rPr lang="en-US" sz="2400" b="1" dirty="0">
                <a:latin typeface="Times New Roman" panose="02020603050405020304" pitchFamily="18" charset="0"/>
                <a:cs typeface="Times New Roman" panose="02020603050405020304" pitchFamily="18" charset="0"/>
              </a:rPr>
              <a:t>How it works:</a:t>
            </a:r>
            <a:r>
              <a:rPr lang="en-US" sz="2400" dirty="0">
                <a:latin typeface="Times New Roman" panose="02020603050405020304" pitchFamily="18" charset="0"/>
                <a:cs typeface="Times New Roman" panose="02020603050405020304" pitchFamily="18" charset="0"/>
              </a:rPr>
              <a:t> </a:t>
            </a:r>
          </a:p>
          <a:p>
            <a:pPr marL="742950" lvl="1"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cropped image of the detected sign is resized and preprocessed.</a:t>
            </a:r>
          </a:p>
          <a:p>
            <a:pPr marL="742950" lvl="1"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VGG16 model</a:t>
            </a:r>
            <a:r>
              <a:rPr lang="en-US" sz="2400" dirty="0">
                <a:latin typeface="Times New Roman" panose="02020603050405020304" pitchFamily="18" charset="0"/>
                <a:cs typeface="Times New Roman" panose="02020603050405020304" pitchFamily="18" charset="0"/>
              </a:rPr>
              <a:t> extracts deep features and classifies the sign.</a:t>
            </a:r>
          </a:p>
          <a:p>
            <a:pPr marL="742950" lvl="1"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predicted class label is displayed along with confidence scores.</a:t>
            </a:r>
          </a:p>
          <a:p>
            <a:pPr marL="0" indent="0" algn="just">
              <a:lnSpc>
                <a:spcPct val="150000"/>
              </a:lnSpc>
              <a:buNone/>
            </a:pPr>
            <a:endParaRPr lang="en-US" sz="3200" dirty="0">
              <a:solidFill>
                <a:srgbClr val="464646"/>
              </a:solidFill>
              <a:latin typeface="Times New Roman" panose="02020603050405020304" pitchFamily="18" charset="0"/>
              <a:ea typeface="Inter Medium" pitchFamily="34" charset="-122"/>
              <a:cs typeface="Times New Roman" panose="02020603050405020304" pitchFamily="18" charset="0"/>
            </a:endParaRPr>
          </a:p>
        </p:txBody>
      </p:sp>
      <p:sp>
        <p:nvSpPr>
          <p:cNvPr id="8" name="Text 6"/>
          <p:cNvSpPr/>
          <p:nvPr/>
        </p:nvSpPr>
        <p:spPr>
          <a:xfrm>
            <a:off x="863917" y="5700239"/>
            <a:ext cx="5834182" cy="395049"/>
          </a:xfrm>
          <a:prstGeom prst="rect">
            <a:avLst/>
          </a:prstGeom>
          <a:noFill/>
          <a:ln/>
        </p:spPr>
        <p:txBody>
          <a:bodyPr wrap="none" lIns="0" tIns="0" rIns="0" bIns="0" rtlCol="0" anchor="t"/>
          <a:lstStyle/>
          <a:p>
            <a:pPr marL="0" indent="0">
              <a:lnSpc>
                <a:spcPts val="3100"/>
              </a:lnSpc>
              <a:buNone/>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32519-DA8C-C9C2-3885-B0CA5969912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B976898-8104-85A0-FCB0-3DB84D4C26A6}"/>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2A2E7478-8F99-FBE1-FC4C-32232741CEDF}"/>
              </a:ext>
            </a:extLst>
          </p:cNvPr>
          <p:cNvSpPr/>
          <p:nvPr/>
        </p:nvSpPr>
        <p:spPr>
          <a:xfrm>
            <a:off x="864037" y="2832616"/>
            <a:ext cx="6172200" cy="771525"/>
          </a:xfrm>
          <a:prstGeom prst="rect">
            <a:avLst/>
          </a:prstGeom>
          <a:noFill/>
          <a:ln/>
        </p:spPr>
        <p:txBody>
          <a:bodyPr wrap="none" lIns="0" tIns="0" rIns="0" bIns="0" rtlCol="0" anchor="t"/>
          <a:lstStyle/>
          <a:p>
            <a:pPr marL="0" indent="0">
              <a:lnSpc>
                <a:spcPts val="6050"/>
              </a:lnSpc>
              <a:buNone/>
            </a:pPr>
            <a:endParaRPr lang="en-US" sz="4850" dirty="0"/>
          </a:p>
        </p:txBody>
      </p:sp>
      <p:sp>
        <p:nvSpPr>
          <p:cNvPr id="4" name="Text 2">
            <a:extLst>
              <a:ext uri="{FF2B5EF4-FFF2-40B4-BE49-F238E27FC236}">
                <a16:creationId xmlns:a16="http://schemas.microsoft.com/office/drawing/2014/main" id="{0E97EE35-D1A1-ADB3-5B31-045848E9A7DE}"/>
              </a:ext>
            </a:extLst>
          </p:cNvPr>
          <p:cNvSpPr/>
          <p:nvPr/>
        </p:nvSpPr>
        <p:spPr>
          <a:xfrm>
            <a:off x="694908" y="509543"/>
            <a:ext cx="3086100" cy="3302312"/>
          </a:xfrm>
          <a:prstGeom prst="rect">
            <a:avLst/>
          </a:prstGeom>
          <a:noFill/>
          <a:ln/>
        </p:spPr>
        <p:txBody>
          <a:bodyPr wrap="none" lIns="0" tIns="0" rIns="0" bIns="0" rtlCol="0" anchor="t"/>
          <a:lstStyle/>
          <a:p>
            <a:pPr marL="0" indent="0">
              <a:lnSpc>
                <a:spcPts val="3000"/>
              </a:lnSpc>
              <a:buNone/>
            </a:pPr>
            <a:endParaRPr lang="en-US" sz="3600" b="1" u="sng"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BAE71E78-706E-B4C0-0053-3C2D241325E8}"/>
              </a:ext>
            </a:extLst>
          </p:cNvPr>
          <p:cNvSpPr/>
          <p:nvPr/>
        </p:nvSpPr>
        <p:spPr>
          <a:xfrm>
            <a:off x="694908" y="968084"/>
            <a:ext cx="5546426" cy="4062290"/>
          </a:xfrm>
          <a:prstGeom prst="rect">
            <a:avLst/>
          </a:prstGeom>
          <a:noFill/>
          <a:ln/>
        </p:spPr>
        <p:txBody>
          <a:bodyPr wrap="none" lIns="0" tIns="0" rIns="0" bIns="0" rtlCol="0" anchor="t"/>
          <a:lstStyle/>
          <a:p>
            <a:pPr marL="0" indent="0">
              <a:lnSpc>
                <a:spcPct val="150000"/>
              </a:lnSpc>
              <a:buNone/>
            </a:pPr>
            <a:endParaRPr lang="en-US" sz="2400" dirty="0">
              <a:solidFill>
                <a:srgbClr val="464646"/>
              </a:solidFill>
              <a:latin typeface="Times New Roman" panose="02020603050405020304" pitchFamily="18" charset="0"/>
              <a:ea typeface="Inter Medium" pitchFamily="34" charset="-122"/>
              <a:cs typeface="Times New Roman" panose="02020603050405020304" pitchFamily="18" charset="0"/>
            </a:endParaRPr>
          </a:p>
        </p:txBody>
      </p:sp>
      <p:sp>
        <p:nvSpPr>
          <p:cNvPr id="8" name="Text 6">
            <a:extLst>
              <a:ext uri="{FF2B5EF4-FFF2-40B4-BE49-F238E27FC236}">
                <a16:creationId xmlns:a16="http://schemas.microsoft.com/office/drawing/2014/main" id="{AB259B1F-9955-3CFB-FB9C-5294B007081D}"/>
              </a:ext>
            </a:extLst>
          </p:cNvPr>
          <p:cNvSpPr/>
          <p:nvPr/>
        </p:nvSpPr>
        <p:spPr>
          <a:xfrm>
            <a:off x="863917" y="5700239"/>
            <a:ext cx="5834182" cy="395049"/>
          </a:xfrm>
          <a:prstGeom prst="rect">
            <a:avLst/>
          </a:prstGeom>
          <a:noFill/>
          <a:ln/>
        </p:spPr>
        <p:txBody>
          <a:bodyPr wrap="none" lIns="0" tIns="0" rIns="0" bIns="0" rtlCol="0" anchor="t"/>
          <a:lstStyle/>
          <a:p>
            <a:pPr marL="0" indent="0">
              <a:lnSpc>
                <a:spcPts val="3100"/>
              </a:lnSpc>
              <a:buNone/>
            </a:pPr>
            <a:endParaRPr lang="en-US"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097891A-4996-062E-010E-62CD1F7EBE18}"/>
              </a:ext>
            </a:extLst>
          </p:cNvPr>
          <p:cNvSpPr txBox="1"/>
          <p:nvPr/>
        </p:nvSpPr>
        <p:spPr>
          <a:xfrm>
            <a:off x="694908" y="1637044"/>
            <a:ext cx="9503412" cy="4539191"/>
          </a:xfrm>
          <a:prstGeom prst="rect">
            <a:avLst/>
          </a:prstGeom>
          <a:noFill/>
        </p:spPr>
        <p:txBody>
          <a:bodyPr wrap="square" rtlCol="0">
            <a:spAutoFit/>
          </a:bodyPr>
          <a:lstStyle/>
          <a:p>
            <a:pPr>
              <a:lnSpc>
                <a:spcPct val="150000"/>
              </a:lnSpc>
            </a:pPr>
            <a:r>
              <a:rPr lang="en-US" sz="2800"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YOLO first detects traffic signs</a:t>
            </a:r>
            <a:r>
              <a:rPr lang="en-US" sz="2800" dirty="0">
                <a:latin typeface="Times New Roman" panose="02020603050405020304" pitchFamily="18" charset="0"/>
                <a:cs typeface="Times New Roman" panose="02020603050405020304" pitchFamily="18" charset="0"/>
              </a:rPr>
              <a:t> in an image and extracts the sign regions.</a:t>
            </a:r>
          </a:p>
          <a:p>
            <a:pPr>
              <a:lnSpc>
                <a:spcPct val="150000"/>
              </a:lnSpc>
            </a:pPr>
            <a:r>
              <a:rPr lang="en-US" sz="2800" dirty="0">
                <a:latin typeface="Times New Roman" panose="02020603050405020304" pitchFamily="18" charset="0"/>
                <a:cs typeface="Times New Roman" panose="02020603050405020304" pitchFamily="18" charset="0"/>
              </a:rPr>
              <a:t>2.Each</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detected sign is passed</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the </a:t>
            </a:r>
            <a:r>
              <a:rPr lang="en-US" sz="2800" b="1" dirty="0">
                <a:latin typeface="Times New Roman" panose="02020603050405020304" pitchFamily="18" charset="0"/>
                <a:cs typeface="Times New Roman" panose="02020603050405020304" pitchFamily="18" charset="0"/>
              </a:rPr>
              <a:t>CNN model (VGG16)</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for</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classification.</a:t>
            </a:r>
          </a:p>
          <a:p>
            <a:pPr>
              <a:lnSpc>
                <a:spcPct val="150000"/>
              </a:lnSpc>
            </a:pPr>
            <a:r>
              <a:rPr lang="en-US" sz="2800" dirty="0">
                <a:latin typeface="Times New Roman" panose="02020603050405020304" pitchFamily="18" charset="0"/>
                <a:cs typeface="Times New Roman" panose="02020603050405020304" pitchFamily="18" charset="0"/>
              </a:rPr>
              <a:t>3.The final output consists of </a:t>
            </a:r>
            <a:r>
              <a:rPr lang="en-US" sz="2800" b="1" dirty="0">
                <a:latin typeface="Times New Roman" panose="02020603050405020304" pitchFamily="18" charset="0"/>
                <a:cs typeface="Times New Roman" panose="02020603050405020304" pitchFamily="18" charset="0"/>
              </a:rPr>
              <a:t>bounding boxes with labels</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confidence scores</a:t>
            </a:r>
            <a:r>
              <a:rPr lang="en-US" sz="2800" dirty="0">
                <a:latin typeface="Times New Roman" panose="02020603050405020304" pitchFamily="18" charset="0"/>
                <a:cs typeface="Times New Roman" panose="02020603050405020304" pitchFamily="18" charset="0"/>
              </a:rPr>
              <a:t> displayed on the image</a:t>
            </a:r>
          </a:p>
          <a:p>
            <a:pPr>
              <a:lnSpc>
                <a:spcPct val="150000"/>
              </a:lnSpc>
            </a:pP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F537459-68F6-77C1-6F8A-8EFB8EE864E9}"/>
              </a:ext>
            </a:extLst>
          </p:cNvPr>
          <p:cNvSpPr txBox="1"/>
          <p:nvPr/>
        </p:nvSpPr>
        <p:spPr>
          <a:xfrm>
            <a:off x="694908" y="515783"/>
            <a:ext cx="7404410" cy="823752"/>
          </a:xfrm>
          <a:prstGeom prst="rect">
            <a:avLst/>
          </a:prstGeom>
          <a:noFill/>
        </p:spPr>
        <p:txBody>
          <a:bodyPr wrap="square">
            <a:spAutoFit/>
          </a:bodyPr>
          <a:lstStyle/>
          <a:p>
            <a:pPr>
              <a:lnSpc>
                <a:spcPct val="150000"/>
              </a:lnSpc>
              <a:buNone/>
            </a:pPr>
            <a:r>
              <a:rPr lang="en-US" sz="3600" b="1" u="sng" dirty="0">
                <a:latin typeface="Times New Roman" panose="02020603050405020304" pitchFamily="18" charset="0"/>
                <a:cs typeface="Times New Roman" panose="02020603050405020304" pitchFamily="18" charset="0"/>
              </a:rPr>
              <a:t>Integration in the Project</a:t>
            </a:r>
          </a:p>
        </p:txBody>
      </p:sp>
    </p:spTree>
    <p:extLst>
      <p:ext uri="{BB962C8B-B14F-4D97-AF65-F5344CB8AC3E}">
        <p14:creationId xmlns:p14="http://schemas.microsoft.com/office/powerpoint/2010/main" val="1723112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64931F-B77B-6370-E21B-C99B0771A012}"/>
              </a:ext>
            </a:extLst>
          </p:cNvPr>
          <p:cNvPicPr>
            <a:picLocks noChangeAspect="1"/>
          </p:cNvPicPr>
          <p:nvPr/>
        </p:nvPicPr>
        <p:blipFill>
          <a:blip r:embed="rId2"/>
          <a:stretch>
            <a:fillRect/>
          </a:stretch>
        </p:blipFill>
        <p:spPr>
          <a:xfrm>
            <a:off x="0" y="0"/>
            <a:ext cx="14630400" cy="8229600"/>
          </a:xfrm>
          <a:prstGeom prst="rect">
            <a:avLst/>
          </a:prstGeom>
        </p:spPr>
      </p:pic>
      <p:sp>
        <p:nvSpPr>
          <p:cNvPr id="3" name="TextBox 2">
            <a:extLst>
              <a:ext uri="{FF2B5EF4-FFF2-40B4-BE49-F238E27FC236}">
                <a16:creationId xmlns:a16="http://schemas.microsoft.com/office/drawing/2014/main" id="{457B967D-EB68-6514-3819-E2A5E38113B5}"/>
              </a:ext>
            </a:extLst>
          </p:cNvPr>
          <p:cNvSpPr txBox="1"/>
          <p:nvPr/>
        </p:nvSpPr>
        <p:spPr>
          <a:xfrm>
            <a:off x="646771" y="312234"/>
            <a:ext cx="10950497" cy="8340745"/>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Technologies used</a:t>
            </a:r>
            <a:r>
              <a:rPr lang="en-IN" sz="36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IN" sz="2400" b="1" dirty="0">
                <a:latin typeface="Times New Roman" panose="02020603050405020304" pitchFamily="18" charset="0"/>
                <a:cs typeface="Times New Roman" panose="02020603050405020304" pitchFamily="18" charset="0"/>
              </a:rPr>
              <a:t>Deep Learning Frameworks</a:t>
            </a:r>
            <a:endParaRPr lang="en-IN"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TensorFlow</a:t>
            </a:r>
            <a:r>
              <a:rPr lang="en-IN" sz="2400" dirty="0">
                <a:latin typeface="Times New Roman" panose="02020603050405020304" pitchFamily="18" charset="0"/>
                <a:cs typeface="Times New Roman" panose="02020603050405020304" pitchFamily="18" charset="0"/>
              </a:rPr>
              <a:t> (For CNN-based classification using VGG16)</a:t>
            </a:r>
          </a:p>
          <a:p>
            <a:pPr>
              <a:lnSpc>
                <a:spcPct val="150000"/>
              </a:lnSpc>
              <a:buFont typeface="+mj-lt"/>
              <a:buAutoNum type="arabicPeriod"/>
            </a:pPr>
            <a:r>
              <a:rPr lang="en-IN" sz="2400" b="1" dirty="0">
                <a:latin typeface="Times New Roman" panose="02020603050405020304" pitchFamily="18" charset="0"/>
                <a:cs typeface="Times New Roman" panose="02020603050405020304" pitchFamily="18" charset="0"/>
              </a:rPr>
              <a:t>Object Detection Model</a:t>
            </a:r>
            <a:endParaRPr lang="en-IN"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YOLOv8 (You Only Look Once)</a:t>
            </a:r>
            <a:r>
              <a:rPr lang="en-IN" sz="2400" dirty="0">
                <a:latin typeface="Times New Roman" panose="02020603050405020304" pitchFamily="18" charset="0"/>
                <a:cs typeface="Times New Roman" panose="02020603050405020304" pitchFamily="18" charset="0"/>
              </a:rPr>
              <a:t> – Used for detecting traffic signs in real-time.</a:t>
            </a:r>
          </a:p>
          <a:p>
            <a:pPr>
              <a:lnSpc>
                <a:spcPct val="150000"/>
              </a:lnSpc>
              <a:buFont typeface="+mj-lt"/>
              <a:buAutoNum type="arabicPeriod"/>
            </a:pPr>
            <a:r>
              <a:rPr lang="en-IN" sz="2400" b="1" dirty="0">
                <a:latin typeface="Times New Roman" panose="02020603050405020304" pitchFamily="18" charset="0"/>
                <a:cs typeface="Times New Roman" panose="02020603050405020304" pitchFamily="18" charset="0"/>
              </a:rPr>
              <a:t>Image Classification Model</a:t>
            </a:r>
            <a:endParaRPr lang="en-IN"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VGG16 CNN Model</a:t>
            </a:r>
            <a:r>
              <a:rPr lang="en-IN" sz="2400" dirty="0">
                <a:latin typeface="Times New Roman" panose="02020603050405020304" pitchFamily="18" charset="0"/>
                <a:cs typeface="Times New Roman" panose="02020603050405020304" pitchFamily="18" charset="0"/>
              </a:rPr>
              <a:t> – Used to classify detected traffic signs into specific categories.</a:t>
            </a:r>
          </a:p>
          <a:p>
            <a:pPr>
              <a:lnSpc>
                <a:spcPct val="150000"/>
              </a:lnSpc>
              <a:buFont typeface="+mj-lt"/>
              <a:buAutoNum type="arabicPeriod"/>
            </a:pPr>
            <a:r>
              <a:rPr lang="en-IN" sz="2400" b="1" dirty="0">
                <a:latin typeface="Times New Roman" panose="02020603050405020304" pitchFamily="18" charset="0"/>
                <a:cs typeface="Times New Roman" panose="02020603050405020304" pitchFamily="18" charset="0"/>
              </a:rPr>
              <a:t>Computer Vision Libraries</a:t>
            </a:r>
            <a:endParaRPr lang="en-IN"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OpenCV</a:t>
            </a:r>
            <a:r>
              <a:rPr lang="en-IN" sz="2400" dirty="0">
                <a:latin typeface="Times New Roman" panose="02020603050405020304" pitchFamily="18" charset="0"/>
                <a:cs typeface="Times New Roman" panose="02020603050405020304" pitchFamily="18" charset="0"/>
              </a:rPr>
              <a:t> – For image processing (resizing, cropping, preprocessing).</a:t>
            </a:r>
          </a:p>
          <a:p>
            <a:pPr marL="800100" lvl="1"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Pillow (PIL)</a:t>
            </a:r>
            <a:r>
              <a:rPr lang="en-IN" sz="2400" dirty="0">
                <a:latin typeface="Times New Roman" panose="02020603050405020304" pitchFamily="18" charset="0"/>
                <a:cs typeface="Times New Roman" panose="02020603050405020304" pitchFamily="18" charset="0"/>
              </a:rPr>
              <a:t> – For handling image files.</a:t>
            </a:r>
          </a:p>
          <a:p>
            <a:pPr>
              <a:lnSpc>
                <a:spcPct val="150000"/>
              </a:lnSpc>
              <a:buFont typeface="+mj-lt"/>
              <a:buAutoNum type="arabicPeriod"/>
            </a:pPr>
            <a:r>
              <a:rPr lang="en-IN" sz="2400" b="1" dirty="0" err="1">
                <a:latin typeface="Times New Roman" panose="02020603050405020304" pitchFamily="18" charset="0"/>
                <a:cs typeface="Times New Roman" panose="02020603050405020304" pitchFamily="18" charset="0"/>
              </a:rPr>
              <a:t>Streamlit</a:t>
            </a:r>
            <a:endParaRPr lang="en-IN" sz="2400"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Used to create a </a:t>
            </a:r>
            <a:r>
              <a:rPr lang="en-IN" sz="2400" b="1" dirty="0">
                <a:latin typeface="Times New Roman" panose="02020603050405020304" pitchFamily="18" charset="0"/>
                <a:cs typeface="Times New Roman" panose="02020603050405020304" pitchFamily="18" charset="0"/>
              </a:rPr>
              <a:t>user-friendly web interface</a:t>
            </a:r>
            <a:r>
              <a:rPr lang="en-IN" sz="2400" dirty="0">
                <a:latin typeface="Times New Roman" panose="02020603050405020304" pitchFamily="18" charset="0"/>
                <a:cs typeface="Times New Roman" panose="02020603050405020304" pitchFamily="18" charset="0"/>
              </a:rPr>
              <a:t> for uploading images and viewing results.</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84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401E5-BB77-F0CF-4DEA-1B99E80CCA8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CA92E33-C944-D689-F52E-445C1B34A346}"/>
              </a:ext>
            </a:extLst>
          </p:cNvPr>
          <p:cNvPicPr>
            <a:picLocks noChangeAspect="1"/>
          </p:cNvPicPr>
          <p:nvPr/>
        </p:nvPicPr>
        <p:blipFill>
          <a:blip r:embed="rId2"/>
          <a:stretch>
            <a:fillRect/>
          </a:stretch>
        </p:blipFill>
        <p:spPr>
          <a:xfrm>
            <a:off x="0" y="0"/>
            <a:ext cx="14630400" cy="8229600"/>
          </a:xfrm>
          <a:prstGeom prst="rect">
            <a:avLst/>
          </a:prstGeom>
        </p:spPr>
      </p:pic>
      <p:sp>
        <p:nvSpPr>
          <p:cNvPr id="6" name="Rectangle 5">
            <a:extLst>
              <a:ext uri="{FF2B5EF4-FFF2-40B4-BE49-F238E27FC236}">
                <a16:creationId xmlns:a16="http://schemas.microsoft.com/office/drawing/2014/main" id="{DBE22DEE-28B0-E594-39FC-A46CF7E5D586}"/>
              </a:ext>
            </a:extLst>
          </p:cNvPr>
          <p:cNvSpPr/>
          <p:nvPr/>
        </p:nvSpPr>
        <p:spPr>
          <a:xfrm>
            <a:off x="278782" y="913491"/>
            <a:ext cx="6534614" cy="7169476"/>
          </a:xfrm>
          <a:prstGeom prst="rect">
            <a:avLst/>
          </a:prstGeom>
          <a:solidFill>
            <a:srgbClr val="C5ECF9"/>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5" name="Rectangle 2">
            <a:extLst>
              <a:ext uri="{FF2B5EF4-FFF2-40B4-BE49-F238E27FC236}">
                <a16:creationId xmlns:a16="http://schemas.microsoft.com/office/drawing/2014/main" id="{5AFCC3B7-D9A2-F27E-1C29-3DB70D77A077}"/>
              </a:ext>
            </a:extLst>
          </p:cNvPr>
          <p:cNvSpPr>
            <a:spLocks noChangeArrowheads="1"/>
          </p:cNvSpPr>
          <p:nvPr/>
        </p:nvSpPr>
        <p:spPr bwMode="auto">
          <a:xfrm>
            <a:off x="278782" y="900087"/>
            <a:ext cx="6746488" cy="7509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3200" b="1" dirty="0">
                <a:latin typeface="Times New Roman" panose="02020603050405020304" pitchFamily="18" charset="0"/>
                <a:cs typeface="Times New Roman" panose="02020603050405020304" pitchFamily="18" charset="0"/>
              </a:rPr>
              <a:t>Dataset for CNN:</a:t>
            </a:r>
            <a:endParaRPr lang="en-US" altLang="en-US"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Type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Image dataset of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 signs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classification.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categories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traffic signs (Speed Limit, Stop, Yield, etc.).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Preprocessing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Resized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112×112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match VGG16 input size).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Normalized pixel values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0-1 range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better model training.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Splitting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Set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model learning).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 Set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evaluating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956A7E3F-33F0-1A83-605A-6D5ED8EDE81E}"/>
              </a:ext>
            </a:extLst>
          </p:cNvPr>
          <p:cNvSpPr/>
          <p:nvPr/>
        </p:nvSpPr>
        <p:spPr>
          <a:xfrm>
            <a:off x="7170234" y="900088"/>
            <a:ext cx="6668431" cy="7182880"/>
          </a:xfrm>
          <a:prstGeom prst="rect">
            <a:avLst/>
          </a:prstGeom>
          <a:solidFill>
            <a:srgbClr val="C5ECF9"/>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4">
            <a:extLst>
              <a:ext uri="{FF2B5EF4-FFF2-40B4-BE49-F238E27FC236}">
                <a16:creationId xmlns:a16="http://schemas.microsoft.com/office/drawing/2014/main" id="{844018E4-F973-43AE-53FB-B2B1CE47D199}"/>
              </a:ext>
            </a:extLst>
          </p:cNvPr>
          <p:cNvSpPr>
            <a:spLocks noChangeArrowheads="1"/>
          </p:cNvSpPr>
          <p:nvPr/>
        </p:nvSpPr>
        <p:spPr bwMode="auto">
          <a:xfrm>
            <a:off x="7304052" y="3535059"/>
            <a:ext cx="6534614" cy="611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Images resized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640×640</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match YOLO input requirements).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Bounding boxes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(scaled between 0 and 1).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Splitting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Set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 Set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BD6525D-3E6D-0A80-19FC-869BF47B0470}"/>
              </a:ext>
            </a:extLst>
          </p:cNvPr>
          <p:cNvSpPr txBox="1"/>
          <p:nvPr/>
        </p:nvSpPr>
        <p:spPr>
          <a:xfrm>
            <a:off x="7304052" y="900087"/>
            <a:ext cx="6144321" cy="307776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3200" b="1" dirty="0">
                <a:latin typeface="Times New Roman" panose="02020603050405020304" pitchFamily="18" charset="0"/>
                <a:cs typeface="Times New Roman" panose="02020603050405020304" pitchFamily="18" charset="0"/>
              </a:rPr>
              <a:t>Dataset for YOLO:</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Type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Image dataset of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 signs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classification.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categories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traffic signs (Speed Limit, Stop, Yield, etc.). </a:t>
            </a:r>
          </a:p>
          <a:p>
            <a:endParaRPr lang="en-IN" dirty="0"/>
          </a:p>
        </p:txBody>
      </p:sp>
      <p:sp>
        <p:nvSpPr>
          <p:cNvPr id="13" name="TextBox 12">
            <a:extLst>
              <a:ext uri="{FF2B5EF4-FFF2-40B4-BE49-F238E27FC236}">
                <a16:creationId xmlns:a16="http://schemas.microsoft.com/office/drawing/2014/main" id="{E6AD8C59-567F-A125-CB2F-648436E82B12}"/>
              </a:ext>
            </a:extLst>
          </p:cNvPr>
          <p:cNvSpPr txBox="1"/>
          <p:nvPr/>
        </p:nvSpPr>
        <p:spPr>
          <a:xfrm>
            <a:off x="175912" y="168626"/>
            <a:ext cx="7406640" cy="646331"/>
          </a:xfrm>
          <a:prstGeom prst="rect">
            <a:avLst/>
          </a:prstGeom>
          <a:noFill/>
        </p:spPr>
        <p:txBody>
          <a:bodyPr wrap="square">
            <a:spAutoFit/>
          </a:bodyPr>
          <a:lstStyle/>
          <a:p>
            <a:r>
              <a:rPr lang="en-US" sz="3600" b="1" i="0" u="sng" dirty="0">
                <a:solidFill>
                  <a:schemeClr val="dk1"/>
                </a:solidFill>
                <a:latin typeface="Times New Roman"/>
                <a:ea typeface="Times New Roman"/>
                <a:cs typeface="Times New Roman"/>
                <a:sym typeface="Times New Roman"/>
              </a:rPr>
              <a:t>Details of the Database: </a:t>
            </a:r>
            <a:endParaRPr lang="en-IN" sz="3600" u="sng" dirty="0"/>
          </a:p>
        </p:txBody>
      </p:sp>
    </p:spTree>
    <p:extLst>
      <p:ext uri="{BB962C8B-B14F-4D97-AF65-F5344CB8AC3E}">
        <p14:creationId xmlns:p14="http://schemas.microsoft.com/office/powerpoint/2010/main" val="269572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C971-DDC0-402F-8FD1-B2CE1BDC438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45E2A9B-7BBD-314A-6306-97E115839DEE}"/>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744A460A-8B74-AE23-0660-FE20B6608CE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0B1772B-E5E7-48D0-2216-062C49DFFB9D}"/>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7431F2B7-0A36-343E-0DD5-263BACFC4AB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01792AB-71CE-2D70-BB9E-B037C6FAAD32}"/>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C7A680-ACFC-8B26-0A5F-9F540B0E0033}"/>
              </a:ext>
            </a:extLst>
          </p:cNvPr>
          <p:cNvSpPr txBox="1"/>
          <p:nvPr/>
        </p:nvSpPr>
        <p:spPr>
          <a:xfrm>
            <a:off x="339746" y="7496"/>
            <a:ext cx="12316704" cy="2323200"/>
          </a:xfrm>
          <a:prstGeom prst="rect">
            <a:avLst/>
          </a:prstGeom>
          <a:noFill/>
        </p:spPr>
        <p:txBody>
          <a:bodyPr wrap="square" rtlCol="0">
            <a:spAutoFit/>
          </a:bodyPr>
          <a:lstStyle/>
          <a:p>
            <a:pPr>
              <a:lnSpc>
                <a:spcPct val="150000"/>
              </a:lnSpc>
            </a:pPr>
            <a:r>
              <a:rPr lang="en-US" sz="3600" b="1" u="sng" dirty="0">
                <a:latin typeface="Times New Roman" panose="02020603050405020304" pitchFamily="18" charset="0"/>
                <a:cs typeface="Times New Roman" panose="02020603050405020304" pitchFamily="18" charset="0"/>
              </a:rPr>
              <a:t>Implementation (input)</a:t>
            </a:r>
          </a:p>
          <a:p>
            <a:pPr>
              <a:lnSpc>
                <a:spcPct val="150000"/>
              </a:lnSpc>
            </a:pPr>
            <a:endParaRPr lang="en-US" sz="3600" b="1" u="sng" dirty="0">
              <a:latin typeface="Times New Roman" panose="02020603050405020304" pitchFamily="18" charset="0"/>
              <a:cs typeface="Times New Roman" panose="02020603050405020304" pitchFamily="18" charset="0"/>
            </a:endParaRPr>
          </a:p>
          <a:p>
            <a:pPr algn="just">
              <a:lnSpc>
                <a:spcPct val="150000"/>
              </a:lnSpc>
            </a:pPr>
            <a:endParaRPr lang="en-IN" sz="2800" u="sng"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C31B992A-AA84-014D-037F-0C3410B47049}"/>
              </a:ext>
            </a:extLst>
          </p:cNvPr>
          <p:cNvSpPr>
            <a:spLocks noChangeArrowheads="1"/>
          </p:cNvSpPr>
          <p:nvPr/>
        </p:nvSpPr>
        <p:spPr bwMode="auto">
          <a:xfrm>
            <a:off x="568713" y="4137895"/>
            <a:ext cx="1162328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2115074-1250-B861-4A33-C1A19E223A39}"/>
              </a:ext>
            </a:extLst>
          </p:cNvPr>
          <p:cNvPicPr>
            <a:picLocks noChangeAspect="1"/>
          </p:cNvPicPr>
          <p:nvPr/>
        </p:nvPicPr>
        <p:blipFill>
          <a:blip r:embed="rId4"/>
          <a:stretch>
            <a:fillRect/>
          </a:stretch>
        </p:blipFill>
        <p:spPr>
          <a:xfrm>
            <a:off x="3005438" y="3952384"/>
            <a:ext cx="8061598" cy="4163270"/>
          </a:xfrm>
          <a:prstGeom prst="rect">
            <a:avLst/>
          </a:prstGeom>
        </p:spPr>
      </p:pic>
      <p:pic>
        <p:nvPicPr>
          <p:cNvPr id="15" name="Picture 14">
            <a:extLst>
              <a:ext uri="{FF2B5EF4-FFF2-40B4-BE49-F238E27FC236}">
                <a16:creationId xmlns:a16="http://schemas.microsoft.com/office/drawing/2014/main" id="{A97F1BDA-048A-554A-49B5-28DF7BCA732A}"/>
              </a:ext>
            </a:extLst>
          </p:cNvPr>
          <p:cNvPicPr>
            <a:picLocks noChangeAspect="1"/>
          </p:cNvPicPr>
          <p:nvPr/>
        </p:nvPicPr>
        <p:blipFill>
          <a:blip r:embed="rId5"/>
          <a:stretch>
            <a:fillRect/>
          </a:stretch>
        </p:blipFill>
        <p:spPr>
          <a:xfrm>
            <a:off x="3005437" y="1009305"/>
            <a:ext cx="8061598" cy="2657774"/>
          </a:xfrm>
          <a:prstGeom prst="rect">
            <a:avLst/>
          </a:prstGeom>
        </p:spPr>
      </p:pic>
    </p:spTree>
    <p:extLst>
      <p:ext uri="{BB962C8B-B14F-4D97-AF65-F5344CB8AC3E}">
        <p14:creationId xmlns:p14="http://schemas.microsoft.com/office/powerpoint/2010/main" val="2298237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E98F0-9FF0-F97A-4BBD-815015E3273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34C75A77-AFA8-2856-5D62-732974789B38}"/>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F8269BFC-5C62-B1CA-021B-8FFAA4E86C63}"/>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F636EF5E-A1C3-D461-5309-3BBD5AC19ED5}"/>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97B7910D-4CAA-D5FD-9EEB-30633BD3D729}"/>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BE8B8E93-8B60-F422-02FA-3383187B9DF8}"/>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B2ED533-D9A4-899D-86EA-3AF4CCF373D3}"/>
              </a:ext>
            </a:extLst>
          </p:cNvPr>
          <p:cNvSpPr txBox="1"/>
          <p:nvPr/>
        </p:nvSpPr>
        <p:spPr>
          <a:xfrm>
            <a:off x="395502" y="13206"/>
            <a:ext cx="12316704" cy="1492203"/>
          </a:xfrm>
          <a:prstGeom prst="rect">
            <a:avLst/>
          </a:prstGeom>
          <a:noFill/>
        </p:spPr>
        <p:txBody>
          <a:bodyPr wrap="square" rtlCol="0">
            <a:spAutoFit/>
          </a:bodyPr>
          <a:lstStyle/>
          <a:p>
            <a:pPr>
              <a:lnSpc>
                <a:spcPct val="150000"/>
              </a:lnSpc>
            </a:pPr>
            <a:r>
              <a:rPr lang="en-US" sz="3600" b="1" u="sng" dirty="0">
                <a:latin typeface="Times New Roman" panose="02020603050405020304" pitchFamily="18" charset="0"/>
                <a:cs typeface="Times New Roman" panose="02020603050405020304" pitchFamily="18" charset="0"/>
              </a:rPr>
              <a:t>Implementation :</a:t>
            </a:r>
          </a:p>
          <a:p>
            <a:pPr algn="just">
              <a:lnSpc>
                <a:spcPct val="150000"/>
              </a:lnSpc>
            </a:pPr>
            <a:r>
              <a:rPr lang="en-IN" sz="2800" dirty="0">
                <a:latin typeface="Times New Roman" panose="02020603050405020304" pitchFamily="18" charset="0"/>
                <a:cs typeface="Times New Roman" panose="02020603050405020304" pitchFamily="18" charset="0"/>
              </a:rPr>
              <a:t>After giving input:</a:t>
            </a:r>
          </a:p>
        </p:txBody>
      </p:sp>
      <p:sp>
        <p:nvSpPr>
          <p:cNvPr id="10" name="Rectangle 2">
            <a:extLst>
              <a:ext uri="{FF2B5EF4-FFF2-40B4-BE49-F238E27FC236}">
                <a16:creationId xmlns:a16="http://schemas.microsoft.com/office/drawing/2014/main" id="{4B040C75-A398-8C0A-028F-2AEE9DAB1FD1}"/>
              </a:ext>
            </a:extLst>
          </p:cNvPr>
          <p:cNvSpPr>
            <a:spLocks noChangeArrowheads="1"/>
          </p:cNvSpPr>
          <p:nvPr/>
        </p:nvSpPr>
        <p:spPr bwMode="auto">
          <a:xfrm>
            <a:off x="568713" y="4137895"/>
            <a:ext cx="1162328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DDAB3AC-355C-1F2B-34E6-AF76DFE6760A}"/>
              </a:ext>
            </a:extLst>
          </p:cNvPr>
          <p:cNvPicPr>
            <a:picLocks noChangeAspect="1"/>
          </p:cNvPicPr>
          <p:nvPr/>
        </p:nvPicPr>
        <p:blipFill>
          <a:blip r:embed="rId4"/>
          <a:stretch>
            <a:fillRect/>
          </a:stretch>
        </p:blipFill>
        <p:spPr>
          <a:xfrm>
            <a:off x="2836832" y="1785710"/>
            <a:ext cx="7811143" cy="5658477"/>
          </a:xfrm>
          <a:prstGeom prst="rect">
            <a:avLst/>
          </a:prstGeom>
        </p:spPr>
      </p:pic>
    </p:spTree>
    <p:extLst>
      <p:ext uri="{BB962C8B-B14F-4D97-AF65-F5344CB8AC3E}">
        <p14:creationId xmlns:p14="http://schemas.microsoft.com/office/powerpoint/2010/main" val="2027162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C971-DDC0-402F-8FD1-B2CE1BDC438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45E2A9B-7BBD-314A-6306-97E115839DEE}"/>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744A460A-8B74-AE23-0660-FE20B6608CE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0B1772B-E5E7-48D0-2216-062C49DFFB9D}"/>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7431F2B7-0A36-343E-0DD5-263BACFC4AB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01792AB-71CE-2D70-BB9E-B037C6FAAD32}"/>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C7A680-ACFC-8B26-0A5F-9F540B0E0033}"/>
              </a:ext>
            </a:extLst>
          </p:cNvPr>
          <p:cNvSpPr txBox="1"/>
          <p:nvPr/>
        </p:nvSpPr>
        <p:spPr>
          <a:xfrm>
            <a:off x="462410" y="0"/>
            <a:ext cx="12316704" cy="2230867"/>
          </a:xfrm>
          <a:prstGeom prst="rect">
            <a:avLst/>
          </a:prstGeom>
          <a:noFill/>
        </p:spPr>
        <p:txBody>
          <a:bodyPr wrap="square" rtlCol="0">
            <a:spAutoFit/>
          </a:bodyPr>
          <a:lstStyle/>
          <a:p>
            <a:pPr>
              <a:lnSpc>
                <a:spcPct val="150000"/>
              </a:lnSpc>
            </a:pPr>
            <a:r>
              <a:rPr lang="en-US" sz="3600" b="1" u="sng" dirty="0">
                <a:latin typeface="Times New Roman" panose="02020603050405020304" pitchFamily="18" charset="0"/>
                <a:cs typeface="Times New Roman" panose="02020603050405020304" pitchFamily="18" charset="0"/>
              </a:rPr>
              <a:t>Implementation :</a:t>
            </a:r>
          </a:p>
          <a:p>
            <a:pPr>
              <a:lnSpc>
                <a:spcPct val="150000"/>
              </a:lnSpc>
            </a:pPr>
            <a:r>
              <a:rPr lang="en-US" sz="2800" dirty="0">
                <a:latin typeface="Times New Roman" panose="02020603050405020304" pitchFamily="18" charset="0"/>
                <a:cs typeface="Times New Roman" panose="02020603050405020304" pitchFamily="18" charset="0"/>
              </a:rPr>
              <a:t>Output</a:t>
            </a:r>
            <a:r>
              <a:rPr lang="en-US" sz="3200" dirty="0">
                <a:latin typeface="Times New Roman" panose="02020603050405020304" pitchFamily="18" charset="0"/>
                <a:cs typeface="Times New Roman" panose="02020603050405020304" pitchFamily="18" charset="0"/>
              </a:rPr>
              <a:t>:</a:t>
            </a:r>
          </a:p>
          <a:p>
            <a:pPr algn="just">
              <a:lnSpc>
                <a:spcPct val="150000"/>
              </a:lnSpc>
            </a:pPr>
            <a:endParaRPr lang="en-IN" sz="2800" u="sng"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C31B992A-AA84-014D-037F-0C3410B47049}"/>
              </a:ext>
            </a:extLst>
          </p:cNvPr>
          <p:cNvSpPr>
            <a:spLocks noChangeArrowheads="1"/>
          </p:cNvSpPr>
          <p:nvPr/>
        </p:nvSpPr>
        <p:spPr bwMode="auto">
          <a:xfrm>
            <a:off x="568713" y="4137895"/>
            <a:ext cx="1162328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4940DFC-88E0-467F-6833-0AE96916AC71}"/>
              </a:ext>
            </a:extLst>
          </p:cNvPr>
          <p:cNvPicPr>
            <a:picLocks noChangeAspect="1"/>
          </p:cNvPicPr>
          <p:nvPr/>
        </p:nvPicPr>
        <p:blipFill>
          <a:blip r:embed="rId4"/>
          <a:stretch>
            <a:fillRect/>
          </a:stretch>
        </p:blipFill>
        <p:spPr>
          <a:xfrm>
            <a:off x="2129538" y="1725828"/>
            <a:ext cx="8408364" cy="5935060"/>
          </a:xfrm>
          <a:prstGeom prst="rect">
            <a:avLst/>
          </a:prstGeom>
        </p:spPr>
      </p:pic>
    </p:spTree>
    <p:extLst>
      <p:ext uri="{BB962C8B-B14F-4D97-AF65-F5344CB8AC3E}">
        <p14:creationId xmlns:p14="http://schemas.microsoft.com/office/powerpoint/2010/main" val="148593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06D2A6-F802-1D14-8031-E07CC2C55B57}"/>
              </a:ext>
            </a:extLst>
          </p:cNvPr>
          <p:cNvPicPr>
            <a:picLocks noChangeAspect="1"/>
          </p:cNvPicPr>
          <p:nvPr/>
        </p:nvPicPr>
        <p:blipFill>
          <a:blip r:embed="rId2"/>
          <a:stretch>
            <a:fillRect/>
          </a:stretch>
        </p:blipFill>
        <p:spPr>
          <a:xfrm>
            <a:off x="0" y="33453"/>
            <a:ext cx="14630400" cy="8229600"/>
          </a:xfrm>
          <a:prstGeom prst="rect">
            <a:avLst/>
          </a:prstGeom>
        </p:spPr>
      </p:pic>
      <p:sp>
        <p:nvSpPr>
          <p:cNvPr id="3" name="TextBox 2">
            <a:extLst>
              <a:ext uri="{FF2B5EF4-FFF2-40B4-BE49-F238E27FC236}">
                <a16:creationId xmlns:a16="http://schemas.microsoft.com/office/drawing/2014/main" id="{8FA44426-9CAA-8C8A-C7B7-7CB0A096F4CC}"/>
              </a:ext>
            </a:extLst>
          </p:cNvPr>
          <p:cNvSpPr txBox="1"/>
          <p:nvPr/>
        </p:nvSpPr>
        <p:spPr>
          <a:xfrm>
            <a:off x="4682530" y="128370"/>
            <a:ext cx="4320540" cy="641907"/>
          </a:xfrm>
          <a:prstGeom prst="rect">
            <a:avLst/>
          </a:prstGeom>
          <a:noFill/>
        </p:spPr>
        <p:txBody>
          <a:bodyPr wrap="square">
            <a:spAutoFit/>
          </a:bodyPr>
          <a:lstStyle/>
          <a:p>
            <a:pPr algn="ctr" eaLnBrk="1" hangingPunct="1">
              <a:lnSpc>
                <a:spcPct val="93000"/>
              </a:lnSpc>
              <a:buClr>
                <a:srgbClr val="000000"/>
              </a:buClr>
              <a:buSzPct val="100000"/>
              <a:buFont typeface="Times New Roman" panose="02020603050405020304" pitchFamily="18" charset="0"/>
              <a:buNone/>
            </a:pPr>
            <a:r>
              <a:rPr lang="en-IN" altLang="en-US" sz="3840" b="1" dirty="0">
                <a:solidFill>
                  <a:srgbClr val="000000"/>
                </a:solidFill>
                <a:latin typeface="Times New Roman" panose="02020603050405020304" pitchFamily="18" charset="0"/>
                <a:cs typeface="DejaVu Sans" charset="0"/>
              </a:rPr>
              <a:t>Outline</a:t>
            </a:r>
          </a:p>
        </p:txBody>
      </p:sp>
      <p:sp>
        <p:nvSpPr>
          <p:cNvPr id="7" name="TextBox 6">
            <a:extLst>
              <a:ext uri="{FF2B5EF4-FFF2-40B4-BE49-F238E27FC236}">
                <a16:creationId xmlns:a16="http://schemas.microsoft.com/office/drawing/2014/main" id="{07A7A4FA-8ADD-4C78-8962-CF4FE16B6F5E}"/>
              </a:ext>
            </a:extLst>
          </p:cNvPr>
          <p:cNvSpPr txBox="1"/>
          <p:nvPr/>
        </p:nvSpPr>
        <p:spPr>
          <a:xfrm>
            <a:off x="767545" y="663347"/>
            <a:ext cx="10577779" cy="7334059"/>
          </a:xfrm>
          <a:prstGeom prst="rect">
            <a:avLst/>
          </a:prstGeom>
          <a:noFill/>
        </p:spPr>
        <p:txBody>
          <a:bodyPr wrap="square">
            <a:spAutoFit/>
          </a:bodyPr>
          <a:lstStyle/>
          <a:p>
            <a:pPr algn="just">
              <a:lnSpc>
                <a:spcPct val="150000"/>
              </a:lnSpc>
              <a:buFont typeface="Wingdings" panose="05000000000000000000" pitchFamily="2" charset="2"/>
              <a:buChar char="§"/>
            </a:pPr>
            <a:r>
              <a:rPr lang="en-IN" altLang="en-US" sz="288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880" b="1" dirty="0">
                <a:latin typeface="Times New Roman" panose="02020603050405020304" pitchFamily="18" charset="0"/>
                <a:cs typeface="Times New Roman" panose="02020603050405020304" pitchFamily="18" charset="0"/>
              </a:rPr>
              <a:t>Problem Statement</a:t>
            </a:r>
          </a:p>
          <a:p>
            <a:pPr algn="just">
              <a:lnSpc>
                <a:spcPct val="150000"/>
              </a:lnSpc>
              <a:buFont typeface="Wingdings" panose="05000000000000000000" pitchFamily="2" charset="2"/>
              <a:buChar char="§"/>
            </a:pPr>
            <a:r>
              <a:rPr lang="en-IN" altLang="en-US" sz="2880" b="1"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US" altLang="en-US" sz="2880" b="1" dirty="0">
                <a:latin typeface="Times New Roman" panose="02020603050405020304" pitchFamily="18" charset="0"/>
                <a:cs typeface="Times New Roman" panose="02020603050405020304" pitchFamily="18" charset="0"/>
              </a:rPr>
              <a:t>Technologies and Algorithms used</a:t>
            </a:r>
          </a:p>
          <a:p>
            <a:pPr algn="just">
              <a:lnSpc>
                <a:spcPct val="150000"/>
              </a:lnSpc>
              <a:buFont typeface="Wingdings" panose="05000000000000000000" pitchFamily="2" charset="2"/>
              <a:buChar char="§"/>
            </a:pPr>
            <a:r>
              <a:rPr lang="en-US" altLang="en-US" sz="2880" b="1" dirty="0">
                <a:latin typeface="Times New Roman" panose="02020603050405020304" pitchFamily="18" charset="0"/>
                <a:cs typeface="Times New Roman" panose="02020603050405020304" pitchFamily="18" charset="0"/>
              </a:rPr>
              <a:t>Objectives</a:t>
            </a:r>
          </a:p>
          <a:p>
            <a:pPr algn="just">
              <a:lnSpc>
                <a:spcPct val="150000"/>
              </a:lnSpc>
              <a:buFont typeface="Wingdings" panose="05000000000000000000" pitchFamily="2" charset="2"/>
              <a:buChar char="§"/>
            </a:pPr>
            <a:r>
              <a:rPr lang="en-US" altLang="en-US" sz="2880" b="1" dirty="0">
                <a:latin typeface="Times New Roman" panose="02020603050405020304" pitchFamily="18" charset="0"/>
                <a:cs typeface="Times New Roman" panose="02020603050405020304" pitchFamily="18" charset="0"/>
              </a:rPr>
              <a:t>Goals</a:t>
            </a:r>
          </a:p>
          <a:p>
            <a:pPr algn="just">
              <a:lnSpc>
                <a:spcPct val="150000"/>
              </a:lnSpc>
              <a:buFont typeface="Wingdings" panose="05000000000000000000" pitchFamily="2" charset="2"/>
              <a:buChar char="§"/>
            </a:pPr>
            <a:r>
              <a:rPr lang="en-IN" altLang="en-US" sz="2880" b="1"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880" b="1" dirty="0">
                <a:latin typeface="Times New Roman" panose="02020603050405020304" pitchFamily="18" charset="0"/>
                <a:cs typeface="Times New Roman" panose="02020603050405020304" pitchFamily="18" charset="0"/>
              </a:rPr>
              <a:t>Block Diagram and Workflow</a:t>
            </a:r>
          </a:p>
          <a:p>
            <a:pPr algn="just">
              <a:lnSpc>
                <a:spcPct val="150000"/>
              </a:lnSpc>
              <a:buFont typeface="Wingdings" panose="05000000000000000000" pitchFamily="2" charset="2"/>
              <a:buChar char="§"/>
            </a:pPr>
            <a:r>
              <a:rPr lang="en-US" altLang="en-US" sz="2880" b="1" dirty="0">
                <a:latin typeface="Times New Roman" panose="02020603050405020304" pitchFamily="18" charset="0"/>
                <a:cs typeface="Times New Roman" panose="02020603050405020304" pitchFamily="18" charset="0"/>
              </a:rPr>
              <a:t>Implementation</a:t>
            </a:r>
          </a:p>
          <a:p>
            <a:pPr algn="just">
              <a:lnSpc>
                <a:spcPct val="150000"/>
              </a:lnSpc>
              <a:buFont typeface="Wingdings" panose="05000000000000000000" pitchFamily="2" charset="2"/>
              <a:buChar char="§"/>
            </a:pPr>
            <a:r>
              <a:rPr lang="en-US" altLang="en-US" sz="288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880" b="1" dirty="0">
                <a:latin typeface="Times New Roman" panose="02020603050405020304" pitchFamily="18" charset="0"/>
                <a:cs typeface="Times New Roman" panose="02020603050405020304" pitchFamily="18" charset="0"/>
              </a:rPr>
              <a:t>References</a:t>
            </a:r>
            <a:endParaRPr lang="en-IN" sz="2880" dirty="0"/>
          </a:p>
        </p:txBody>
      </p:sp>
    </p:spTree>
    <p:extLst>
      <p:ext uri="{BB962C8B-B14F-4D97-AF65-F5344CB8AC3E}">
        <p14:creationId xmlns:p14="http://schemas.microsoft.com/office/powerpoint/2010/main" val="2949676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4880D-6128-87DA-91AA-69E03996C17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A67A872-7D83-6944-3186-66A7C6D9C816}"/>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2D6E5F4A-BBAE-AE70-FFC2-2AD126557CF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7166CE1C-D093-134C-460B-676A9D581C7F}"/>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6AD2A612-2DB0-C7E1-D101-3AC34E8D488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75028F2E-E1DA-4C88-D8E7-70397D37C217}"/>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B867176-39BB-ECD6-05D6-5999957CFFCC}"/>
              </a:ext>
            </a:extLst>
          </p:cNvPr>
          <p:cNvSpPr txBox="1"/>
          <p:nvPr/>
        </p:nvSpPr>
        <p:spPr>
          <a:xfrm>
            <a:off x="473560" y="161829"/>
            <a:ext cx="12316704" cy="2138534"/>
          </a:xfrm>
          <a:prstGeom prst="rect">
            <a:avLst/>
          </a:prstGeom>
          <a:noFill/>
        </p:spPr>
        <p:txBody>
          <a:bodyPr wrap="square" rtlCol="0">
            <a:spAutoFit/>
          </a:bodyPr>
          <a:lstStyle/>
          <a:p>
            <a:pPr>
              <a:lnSpc>
                <a:spcPct val="150000"/>
              </a:lnSpc>
            </a:pPr>
            <a:r>
              <a:rPr lang="en-US" sz="3600" b="1" u="sng" dirty="0">
                <a:latin typeface="Times New Roman" panose="02020603050405020304" pitchFamily="18" charset="0"/>
                <a:cs typeface="Times New Roman" panose="02020603050405020304" pitchFamily="18" charset="0"/>
              </a:rPr>
              <a:t>Implementation :</a:t>
            </a:r>
          </a:p>
          <a:p>
            <a:pPr>
              <a:lnSpc>
                <a:spcPct val="150000"/>
              </a:lnSpc>
            </a:pPr>
            <a:r>
              <a:rPr lang="en-US" sz="2800" dirty="0">
                <a:latin typeface="Times New Roman" panose="02020603050405020304" pitchFamily="18" charset="0"/>
                <a:cs typeface="Times New Roman" panose="02020603050405020304" pitchFamily="18" charset="0"/>
              </a:rPr>
              <a:t>Output:</a:t>
            </a:r>
          </a:p>
          <a:p>
            <a:pPr algn="just">
              <a:lnSpc>
                <a:spcPct val="150000"/>
              </a:lnSpc>
            </a:pPr>
            <a:endParaRPr lang="en-IN" sz="2800" u="sng"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6EB12647-9693-6894-7F7F-5A7E8F5C95B6}"/>
              </a:ext>
            </a:extLst>
          </p:cNvPr>
          <p:cNvSpPr>
            <a:spLocks noChangeArrowheads="1"/>
          </p:cNvSpPr>
          <p:nvPr/>
        </p:nvSpPr>
        <p:spPr bwMode="auto">
          <a:xfrm>
            <a:off x="568713" y="4137895"/>
            <a:ext cx="1162328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445128C-671D-186B-11F4-3D0D9746245F}"/>
              </a:ext>
            </a:extLst>
          </p:cNvPr>
          <p:cNvPicPr>
            <a:picLocks noChangeAspect="1"/>
          </p:cNvPicPr>
          <p:nvPr/>
        </p:nvPicPr>
        <p:blipFill>
          <a:blip r:embed="rId4"/>
          <a:stretch>
            <a:fillRect/>
          </a:stretch>
        </p:blipFill>
        <p:spPr>
          <a:xfrm>
            <a:off x="2304155" y="2091176"/>
            <a:ext cx="8878539" cy="4001058"/>
          </a:xfrm>
          <a:prstGeom prst="rect">
            <a:avLst/>
          </a:prstGeom>
        </p:spPr>
      </p:pic>
    </p:spTree>
    <p:extLst>
      <p:ext uri="{BB962C8B-B14F-4D97-AF65-F5344CB8AC3E}">
        <p14:creationId xmlns:p14="http://schemas.microsoft.com/office/powerpoint/2010/main" val="1603073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C971-DDC0-402F-8FD1-B2CE1BDC438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45E2A9B-7BBD-314A-6306-97E115839DEE}"/>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744A460A-8B74-AE23-0660-FE20B6608CE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0B1772B-E5E7-48D0-2216-062C49DFFB9D}"/>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7431F2B7-0A36-343E-0DD5-263BACFC4AB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01792AB-71CE-2D70-BB9E-B037C6FAAD32}"/>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C7A680-ACFC-8B26-0A5F-9F540B0E0033}"/>
              </a:ext>
            </a:extLst>
          </p:cNvPr>
          <p:cNvSpPr txBox="1"/>
          <p:nvPr/>
        </p:nvSpPr>
        <p:spPr>
          <a:xfrm>
            <a:off x="585073" y="392347"/>
            <a:ext cx="12316704" cy="2323200"/>
          </a:xfrm>
          <a:prstGeom prst="rect">
            <a:avLst/>
          </a:prstGeom>
          <a:noFill/>
        </p:spPr>
        <p:txBody>
          <a:bodyPr wrap="square" rtlCol="0">
            <a:spAutoFit/>
          </a:bodyPr>
          <a:lstStyle/>
          <a:p>
            <a:pPr>
              <a:lnSpc>
                <a:spcPct val="150000"/>
              </a:lnSpc>
            </a:pPr>
            <a:r>
              <a:rPr lang="en-US" sz="3600" b="1" u="sng" dirty="0">
                <a:latin typeface="Times New Roman" panose="02020603050405020304" pitchFamily="18" charset="0"/>
                <a:cs typeface="Times New Roman" panose="02020603050405020304" pitchFamily="18" charset="0"/>
              </a:rPr>
              <a:t>Conclusion:</a:t>
            </a:r>
          </a:p>
          <a:p>
            <a:pPr>
              <a:lnSpc>
                <a:spcPct val="150000"/>
              </a:lnSpc>
            </a:pPr>
            <a:endParaRPr lang="en-US" sz="3600" b="1" u="sng" dirty="0">
              <a:latin typeface="Times New Roman" panose="02020603050405020304" pitchFamily="18" charset="0"/>
              <a:cs typeface="Times New Roman" panose="02020603050405020304" pitchFamily="18" charset="0"/>
            </a:endParaRPr>
          </a:p>
          <a:p>
            <a:pPr algn="just">
              <a:lnSpc>
                <a:spcPct val="150000"/>
              </a:lnSpc>
            </a:pPr>
            <a:endParaRPr lang="en-IN" sz="2800" u="sng"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C31B992A-AA84-014D-037F-0C3410B47049}"/>
              </a:ext>
            </a:extLst>
          </p:cNvPr>
          <p:cNvSpPr>
            <a:spLocks noChangeArrowheads="1"/>
          </p:cNvSpPr>
          <p:nvPr/>
        </p:nvSpPr>
        <p:spPr bwMode="auto">
          <a:xfrm>
            <a:off x="568713" y="2021931"/>
            <a:ext cx="1162328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successfully detects and classifies traffic signs in real-time using </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YOLOv8 and VGG16</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Achieves </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 and robustness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 under challenging conditions like poor lighting and weather variations.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 and classification</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recognition performance.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is </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and adaptable</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real-world autonomous driving applications.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improvements include </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video sequence analysis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handling </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occluded or damaged signs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enhanced reliability. </a:t>
            </a:r>
          </a:p>
        </p:txBody>
      </p:sp>
    </p:spTree>
    <p:extLst>
      <p:ext uri="{BB962C8B-B14F-4D97-AF65-F5344CB8AC3E}">
        <p14:creationId xmlns:p14="http://schemas.microsoft.com/office/powerpoint/2010/main" val="1874978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C971-DDC0-402F-8FD1-B2CE1BDC438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45E2A9B-7BBD-314A-6306-97E115839DEE}"/>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744A460A-8B74-AE23-0660-FE20B6608CE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0B1772B-E5E7-48D0-2216-062C49DFFB9D}"/>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7431F2B7-0A36-343E-0DD5-263BACFC4AB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01792AB-71CE-2D70-BB9E-B037C6FAAD32}"/>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C7A680-ACFC-8B26-0A5F-9F540B0E0033}"/>
              </a:ext>
            </a:extLst>
          </p:cNvPr>
          <p:cNvSpPr txBox="1"/>
          <p:nvPr/>
        </p:nvSpPr>
        <p:spPr>
          <a:xfrm>
            <a:off x="585073" y="392347"/>
            <a:ext cx="12316704" cy="2323200"/>
          </a:xfrm>
          <a:prstGeom prst="rect">
            <a:avLst/>
          </a:prstGeom>
          <a:noFill/>
        </p:spPr>
        <p:txBody>
          <a:bodyPr wrap="square" rtlCol="0">
            <a:spAutoFit/>
          </a:bodyPr>
          <a:lstStyle/>
          <a:p>
            <a:pPr>
              <a:lnSpc>
                <a:spcPct val="150000"/>
              </a:lnSpc>
            </a:pPr>
            <a:r>
              <a:rPr lang="en-US" sz="3600" b="1" u="sng" dirty="0">
                <a:latin typeface="Times New Roman" panose="02020603050405020304" pitchFamily="18" charset="0"/>
                <a:cs typeface="Times New Roman" panose="02020603050405020304" pitchFamily="18" charset="0"/>
              </a:rPr>
              <a:t>References:</a:t>
            </a:r>
          </a:p>
          <a:p>
            <a:pPr>
              <a:lnSpc>
                <a:spcPct val="150000"/>
              </a:lnSpc>
            </a:pPr>
            <a:endParaRPr lang="en-US" sz="3600" b="1" u="sng" dirty="0">
              <a:latin typeface="Times New Roman" panose="02020603050405020304" pitchFamily="18" charset="0"/>
              <a:cs typeface="Times New Roman" panose="02020603050405020304" pitchFamily="18" charset="0"/>
            </a:endParaRPr>
          </a:p>
          <a:p>
            <a:pPr algn="just">
              <a:lnSpc>
                <a:spcPct val="150000"/>
              </a:lnSpc>
            </a:pPr>
            <a:endParaRPr lang="en-IN" sz="2800" u="sng" dirty="0">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C31B992A-AA84-014D-037F-0C3410B47049}"/>
              </a:ext>
            </a:extLst>
          </p:cNvPr>
          <p:cNvSpPr>
            <a:spLocks noChangeArrowheads="1"/>
          </p:cNvSpPr>
          <p:nvPr/>
        </p:nvSpPr>
        <p:spPr bwMode="auto">
          <a:xfrm>
            <a:off x="568713" y="4137895"/>
            <a:ext cx="1162328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7753E9B-3790-A029-991B-A9B979978601}"/>
              </a:ext>
            </a:extLst>
          </p:cNvPr>
          <p:cNvSpPr txBox="1"/>
          <p:nvPr/>
        </p:nvSpPr>
        <p:spPr>
          <a:xfrm>
            <a:off x="568711" y="1553455"/>
            <a:ext cx="12439365" cy="5632311"/>
          </a:xfrm>
          <a:prstGeom prst="rect">
            <a:avLst/>
          </a:prstGeom>
          <a:noFill/>
        </p:spPr>
        <p:txBody>
          <a:bodyPr wrap="square">
            <a:spAutoFit/>
          </a:bodyPr>
          <a:lstStyle/>
          <a:p>
            <a:pPr algn="l"/>
            <a:r>
              <a:rPr lang="en-IN" sz="2400" b="0" i="0" dirty="0">
                <a:solidFill>
                  <a:srgbClr val="222222"/>
                </a:solidFill>
                <a:effectLst/>
                <a:latin typeface="Times New Roman" panose="02020603050405020304" pitchFamily="18" charset="0"/>
                <a:cs typeface="Times New Roman" panose="02020603050405020304" pitchFamily="18" charset="0"/>
              </a:rPr>
              <a:t>[1] </a:t>
            </a:r>
            <a:r>
              <a:rPr lang="en-IN" sz="2400" b="0" i="0" dirty="0" err="1">
                <a:solidFill>
                  <a:srgbClr val="222222"/>
                </a:solidFill>
                <a:effectLst/>
                <a:latin typeface="Times New Roman" panose="02020603050405020304" pitchFamily="18" charset="0"/>
                <a:cs typeface="Times New Roman" panose="02020603050405020304" pitchFamily="18" charset="0"/>
              </a:rPr>
              <a:t>Basbug</a:t>
            </a:r>
            <a:r>
              <a:rPr lang="en-IN" sz="2400" b="0" i="0" dirty="0">
                <a:solidFill>
                  <a:srgbClr val="222222"/>
                </a:solidFill>
                <a:effectLst/>
                <a:latin typeface="Times New Roman" panose="02020603050405020304" pitchFamily="18" charset="0"/>
                <a:cs typeface="Times New Roman" panose="02020603050405020304" pitchFamily="18" charset="0"/>
              </a:rPr>
              <a:t> AM, </a:t>
            </a:r>
            <a:r>
              <a:rPr lang="en-IN" sz="2400" b="0" i="0" dirty="0" err="1">
                <a:solidFill>
                  <a:srgbClr val="222222"/>
                </a:solidFill>
                <a:effectLst/>
                <a:latin typeface="Times New Roman" panose="02020603050405020304" pitchFamily="18" charset="0"/>
                <a:cs typeface="Times New Roman" panose="02020603050405020304" pitchFamily="18" charset="0"/>
              </a:rPr>
              <a:t>Sert</a:t>
            </a:r>
            <a:r>
              <a:rPr lang="en-IN" sz="2400" b="0" i="0" dirty="0">
                <a:solidFill>
                  <a:srgbClr val="222222"/>
                </a:solidFill>
                <a:effectLst/>
                <a:latin typeface="Times New Roman" panose="02020603050405020304" pitchFamily="18" charset="0"/>
                <a:cs typeface="Times New Roman" panose="02020603050405020304" pitchFamily="18" charset="0"/>
              </a:rPr>
              <a:t> M (2019) Acoustic scene classification using spatial pyramid pooling with convolutional neural networks. In: proceedings - 13th IEEE international conference on semantic computing, ICSC 2019. Pp 128–131</a:t>
            </a:r>
          </a:p>
          <a:p>
            <a:pPr algn="l"/>
            <a:endParaRPr lang="en-IN" sz="2400" b="0" i="0" dirty="0">
              <a:solidFill>
                <a:srgbClr val="222222"/>
              </a:solidFill>
              <a:effectLst/>
              <a:latin typeface="Times New Roman" panose="02020603050405020304" pitchFamily="18" charset="0"/>
              <a:cs typeface="Times New Roman" panose="02020603050405020304" pitchFamily="18" charset="0"/>
            </a:endParaRPr>
          </a:p>
          <a:p>
            <a:pPr algn="l"/>
            <a:r>
              <a:rPr lang="en-IN" sz="2400" b="0" i="0" dirty="0">
                <a:solidFill>
                  <a:srgbClr val="222222"/>
                </a:solidFill>
                <a:effectLst/>
                <a:latin typeface="Times New Roman" panose="02020603050405020304" pitchFamily="18" charset="0"/>
                <a:cs typeface="Times New Roman" panose="02020603050405020304" pitchFamily="18" charset="0"/>
              </a:rPr>
              <a:t>[2] </a:t>
            </a:r>
            <a:r>
              <a:rPr lang="en-US" sz="2400" b="0" i="0" dirty="0">
                <a:solidFill>
                  <a:srgbClr val="333333"/>
                </a:solidFill>
                <a:effectLst/>
                <a:latin typeface="Times New Roman" panose="02020603050405020304" pitchFamily="18" charset="0"/>
                <a:cs typeface="Times New Roman" panose="02020603050405020304" pitchFamily="18" charset="0"/>
              </a:rPr>
              <a:t>M. </a:t>
            </a:r>
            <a:r>
              <a:rPr lang="en-US" sz="2400" b="0" i="0" dirty="0" err="1">
                <a:solidFill>
                  <a:srgbClr val="333333"/>
                </a:solidFill>
                <a:effectLst/>
                <a:latin typeface="Times New Roman" panose="02020603050405020304" pitchFamily="18" charset="0"/>
                <a:cs typeface="Times New Roman" panose="02020603050405020304" pitchFamily="18" charset="0"/>
              </a:rPr>
              <a:t>Haloi</a:t>
            </a:r>
            <a:r>
              <a:rPr lang="en-US" sz="2400" b="0" i="0" dirty="0">
                <a:solidFill>
                  <a:srgbClr val="333333"/>
                </a:solidFill>
                <a:effectLst/>
                <a:latin typeface="Times New Roman" panose="02020603050405020304" pitchFamily="18" charset="0"/>
                <a:cs typeface="Times New Roman" panose="02020603050405020304" pitchFamily="18" charset="0"/>
              </a:rPr>
              <a:t>, "Traffic sign classification using deep inception based convolutional networks", </a:t>
            </a:r>
            <a:r>
              <a:rPr lang="en-US" sz="2400" b="0" i="1" dirty="0" err="1">
                <a:solidFill>
                  <a:srgbClr val="333333"/>
                </a:solidFill>
                <a:effectLst/>
                <a:latin typeface="Times New Roman" panose="02020603050405020304" pitchFamily="18" charset="0"/>
                <a:cs typeface="Times New Roman" panose="02020603050405020304" pitchFamily="18" charset="0"/>
              </a:rPr>
              <a:t>CoRR</a:t>
            </a:r>
            <a:r>
              <a:rPr lang="en-US" sz="2400" b="0" i="0" dirty="0">
                <a:solidFill>
                  <a:srgbClr val="333333"/>
                </a:solidFill>
                <a:effectLst/>
                <a:latin typeface="Times New Roman" panose="02020603050405020304" pitchFamily="18" charset="0"/>
                <a:cs typeface="Times New Roman" panose="02020603050405020304" pitchFamily="18" charset="0"/>
              </a:rPr>
              <a:t>, vol. abs/1511.0, pp. 1-5, 2015.</a:t>
            </a:r>
          </a:p>
          <a:p>
            <a:pPr algn="l"/>
            <a:endParaRPr lang="en-IN" sz="2400" b="0" i="0" dirty="0">
              <a:solidFill>
                <a:srgbClr val="222222"/>
              </a:solidFill>
              <a:effectLst/>
              <a:latin typeface="Times New Roman" panose="02020603050405020304" pitchFamily="18" charset="0"/>
              <a:cs typeface="Times New Roman" panose="02020603050405020304" pitchFamily="18" charset="0"/>
            </a:endParaRPr>
          </a:p>
          <a:p>
            <a:pPr algn="l"/>
            <a:r>
              <a:rPr lang="en-IN" sz="2400" b="0" i="0" dirty="0">
                <a:solidFill>
                  <a:srgbClr val="222222"/>
                </a:solidFill>
                <a:effectLst/>
                <a:latin typeface="Times New Roman" panose="02020603050405020304" pitchFamily="18" charset="0"/>
                <a:cs typeface="Times New Roman" panose="02020603050405020304" pitchFamily="18" charset="0"/>
              </a:rPr>
              <a:t>[3]</a:t>
            </a:r>
            <a:r>
              <a:rPr lang="en-IN" sz="2400" b="0" i="0" dirty="0" err="1">
                <a:solidFill>
                  <a:srgbClr val="222222"/>
                </a:solidFill>
                <a:effectLst/>
                <a:latin typeface="Times New Roman" panose="02020603050405020304" pitchFamily="18" charset="0"/>
                <a:cs typeface="Times New Roman" panose="02020603050405020304" pitchFamily="18" charset="0"/>
              </a:rPr>
              <a:t>Bochkovskiy</a:t>
            </a:r>
            <a:r>
              <a:rPr lang="en-IN" sz="2400" b="0" i="0" dirty="0">
                <a:solidFill>
                  <a:srgbClr val="222222"/>
                </a:solidFill>
                <a:effectLst/>
                <a:latin typeface="Times New Roman" panose="02020603050405020304" pitchFamily="18" charset="0"/>
                <a:cs typeface="Times New Roman" panose="02020603050405020304" pitchFamily="18" charset="0"/>
              </a:rPr>
              <a:t> A, Wang C-Y, Mark Liao H-Y (2020) YOLOv4: optimal speed and accuracy of object detection. arXiv:200410934 1–17</a:t>
            </a:r>
          </a:p>
          <a:p>
            <a:pPr algn="l"/>
            <a:endParaRPr lang="en-IN" sz="2400" dirty="0">
              <a:solidFill>
                <a:srgbClr val="222222"/>
              </a:solidFill>
              <a:latin typeface="Times New Roman" panose="02020603050405020304" pitchFamily="18" charset="0"/>
              <a:cs typeface="Times New Roman" panose="02020603050405020304" pitchFamily="18" charset="0"/>
            </a:endParaRPr>
          </a:p>
          <a:p>
            <a:pPr algn="l"/>
            <a:r>
              <a:rPr lang="en-IN" sz="2400" b="0" i="0" dirty="0">
                <a:solidFill>
                  <a:srgbClr val="222222"/>
                </a:solidFill>
                <a:effectLst/>
                <a:latin typeface="Times New Roman" panose="02020603050405020304" pitchFamily="18" charset="0"/>
                <a:cs typeface="Times New Roman" panose="02020603050405020304" pitchFamily="18" charset="0"/>
              </a:rPr>
              <a:t>[4] </a:t>
            </a:r>
            <a:r>
              <a:rPr lang="en-IN" sz="2400" b="0" i="0" dirty="0">
                <a:solidFill>
                  <a:srgbClr val="333333"/>
                </a:solidFill>
                <a:effectLst/>
                <a:latin typeface="Times New Roman" panose="02020603050405020304" pitchFamily="18" charset="0"/>
                <a:cs typeface="Times New Roman" panose="02020603050405020304" pitchFamily="18" charset="0"/>
              </a:rPr>
              <a:t>A. Mukherjee, A. Joshi, S. Sarkar and C. Hegde, "Attribute-controlled traffic data augmentation using conditional generative models", </a:t>
            </a:r>
            <a:r>
              <a:rPr lang="en-IN" sz="2400" b="0" i="1" dirty="0">
                <a:solidFill>
                  <a:srgbClr val="333333"/>
                </a:solidFill>
                <a:effectLst/>
                <a:latin typeface="Times New Roman" panose="02020603050405020304" pitchFamily="18" charset="0"/>
                <a:cs typeface="Times New Roman" panose="02020603050405020304" pitchFamily="18" charset="0"/>
              </a:rPr>
              <a:t>Proc. CVPR Workshop Vis. All Seasons</a:t>
            </a:r>
            <a:r>
              <a:rPr lang="en-IN" sz="2400" b="0" i="0" dirty="0">
                <a:solidFill>
                  <a:srgbClr val="333333"/>
                </a:solidFill>
                <a:effectLst/>
                <a:latin typeface="Times New Roman" panose="02020603050405020304" pitchFamily="18" charset="0"/>
                <a:cs typeface="Times New Roman" panose="02020603050405020304" pitchFamily="18" charset="0"/>
              </a:rPr>
              <a:t>, pp. 83-87, 2019.</a:t>
            </a:r>
          </a:p>
          <a:p>
            <a:pPr algn="l"/>
            <a:endParaRPr lang="en-IN" sz="2400" dirty="0">
              <a:solidFill>
                <a:srgbClr val="333333"/>
              </a:solidFill>
              <a:latin typeface="Times New Roman" panose="02020603050405020304" pitchFamily="18" charset="0"/>
              <a:cs typeface="Times New Roman" panose="02020603050405020304" pitchFamily="18" charset="0"/>
            </a:endParaRPr>
          </a:p>
          <a:p>
            <a:pPr algn="l"/>
            <a:r>
              <a:rPr lang="en-IN" sz="2400" b="0" i="0" dirty="0">
                <a:solidFill>
                  <a:srgbClr val="333333"/>
                </a:solidFill>
                <a:effectLst/>
                <a:latin typeface="Times New Roman" panose="02020603050405020304" pitchFamily="18" charset="0"/>
                <a:cs typeface="Times New Roman" panose="02020603050405020304" pitchFamily="18" charset="0"/>
              </a:rPr>
              <a:t>[5] W. Liu, D. </a:t>
            </a:r>
            <a:r>
              <a:rPr lang="en-IN" sz="2400" b="0" i="0" dirty="0" err="1">
                <a:solidFill>
                  <a:srgbClr val="333333"/>
                </a:solidFill>
                <a:effectLst/>
                <a:latin typeface="Times New Roman" panose="02020603050405020304" pitchFamily="18" charset="0"/>
                <a:cs typeface="Times New Roman" panose="02020603050405020304" pitchFamily="18" charset="0"/>
              </a:rPr>
              <a:t>Anguelov</a:t>
            </a:r>
            <a:r>
              <a:rPr lang="en-IN" sz="2400" b="0" i="0" dirty="0">
                <a:solidFill>
                  <a:srgbClr val="333333"/>
                </a:solidFill>
                <a:effectLst/>
                <a:latin typeface="Times New Roman" panose="02020603050405020304" pitchFamily="18" charset="0"/>
                <a:cs typeface="Times New Roman" panose="02020603050405020304" pitchFamily="18" charset="0"/>
              </a:rPr>
              <a:t>, D. Erhan, C. </a:t>
            </a:r>
            <a:r>
              <a:rPr lang="en-IN" sz="2400" b="0" i="0" dirty="0" err="1">
                <a:solidFill>
                  <a:srgbClr val="333333"/>
                </a:solidFill>
                <a:effectLst/>
                <a:latin typeface="Times New Roman" panose="02020603050405020304" pitchFamily="18" charset="0"/>
                <a:cs typeface="Times New Roman" panose="02020603050405020304" pitchFamily="18" charset="0"/>
              </a:rPr>
              <a:t>Szegedy</a:t>
            </a:r>
            <a:r>
              <a:rPr lang="en-IN" sz="2400" b="0" i="0" dirty="0">
                <a:solidFill>
                  <a:srgbClr val="333333"/>
                </a:solidFill>
                <a:effectLst/>
                <a:latin typeface="Times New Roman" panose="02020603050405020304" pitchFamily="18" charset="0"/>
                <a:cs typeface="Times New Roman" panose="02020603050405020304" pitchFamily="18" charset="0"/>
              </a:rPr>
              <a:t>, S. Reed, C.-Y. Fu, et al., "SSD: Single shot </a:t>
            </a:r>
            <a:r>
              <a:rPr lang="en-IN" sz="2400" b="0" i="0" dirty="0" err="1">
                <a:solidFill>
                  <a:srgbClr val="333333"/>
                </a:solidFill>
                <a:effectLst/>
                <a:latin typeface="Times New Roman" panose="02020603050405020304" pitchFamily="18" charset="0"/>
                <a:cs typeface="Times New Roman" panose="02020603050405020304" pitchFamily="18" charset="0"/>
              </a:rPr>
              <a:t>multibox</a:t>
            </a:r>
            <a:r>
              <a:rPr lang="en-IN" sz="2400" b="0" i="0" dirty="0">
                <a:solidFill>
                  <a:srgbClr val="333333"/>
                </a:solidFill>
                <a:effectLst/>
                <a:latin typeface="Times New Roman" panose="02020603050405020304" pitchFamily="18" charset="0"/>
                <a:cs typeface="Times New Roman" panose="02020603050405020304" pitchFamily="18" charset="0"/>
              </a:rPr>
              <a:t> detector", </a:t>
            </a:r>
            <a:r>
              <a:rPr lang="en-IN" sz="2400" b="0" i="1" dirty="0">
                <a:solidFill>
                  <a:srgbClr val="333333"/>
                </a:solidFill>
                <a:effectLst/>
                <a:latin typeface="Times New Roman" panose="02020603050405020304" pitchFamily="18" charset="0"/>
                <a:cs typeface="Times New Roman" panose="02020603050405020304" pitchFamily="18" charset="0"/>
              </a:rPr>
              <a:t>Proc. Eur. Conf. </a:t>
            </a:r>
            <a:r>
              <a:rPr lang="en-IN" sz="2400" b="0" i="1" dirty="0" err="1">
                <a:solidFill>
                  <a:srgbClr val="333333"/>
                </a:solidFill>
                <a:effectLst/>
                <a:latin typeface="Times New Roman" panose="02020603050405020304" pitchFamily="18" charset="0"/>
                <a:cs typeface="Times New Roman" panose="02020603050405020304" pitchFamily="18" charset="0"/>
              </a:rPr>
              <a:t>Comput</a:t>
            </a:r>
            <a:r>
              <a:rPr lang="en-IN" sz="2400" b="0" i="1" dirty="0">
                <a:solidFill>
                  <a:srgbClr val="333333"/>
                </a:solidFill>
                <a:effectLst/>
                <a:latin typeface="Times New Roman" panose="02020603050405020304" pitchFamily="18" charset="0"/>
                <a:cs typeface="Times New Roman" panose="02020603050405020304" pitchFamily="18" charset="0"/>
              </a:rPr>
              <a:t>. Vis.</a:t>
            </a:r>
            <a:r>
              <a:rPr lang="en-IN" sz="2400" b="0" i="0" dirty="0">
                <a:solidFill>
                  <a:srgbClr val="333333"/>
                </a:solidFill>
                <a:effectLst/>
                <a:latin typeface="Times New Roman" panose="02020603050405020304" pitchFamily="18" charset="0"/>
                <a:cs typeface="Times New Roman" panose="02020603050405020304" pitchFamily="18" charset="0"/>
              </a:rPr>
              <a:t>, pp. 21-37, 2016</a:t>
            </a:r>
            <a:endParaRPr lang="en-IN" sz="24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402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30B74F-F9DE-36D0-DF82-EADC8026046D}"/>
              </a:ext>
            </a:extLst>
          </p:cNvPr>
          <p:cNvPicPr>
            <a:picLocks noChangeAspect="1"/>
          </p:cNvPicPr>
          <p:nvPr/>
        </p:nvPicPr>
        <p:blipFill>
          <a:blip r:embed="rId3"/>
          <a:stretch>
            <a:fillRect/>
          </a:stretch>
        </p:blipFill>
        <p:spPr>
          <a:xfrm>
            <a:off x="-1" y="0"/>
            <a:ext cx="14630400" cy="8229600"/>
          </a:xfrm>
          <a:prstGeom prst="rect">
            <a:avLst/>
          </a:prstGeom>
        </p:spPr>
      </p:pic>
      <p:sp>
        <p:nvSpPr>
          <p:cNvPr id="2" name="Text 0"/>
          <p:cNvSpPr/>
          <p:nvPr/>
        </p:nvSpPr>
        <p:spPr>
          <a:xfrm>
            <a:off x="4496728" y="3267810"/>
            <a:ext cx="6172200" cy="1693980"/>
          </a:xfrm>
          <a:prstGeom prst="rect">
            <a:avLst/>
          </a:prstGeom>
          <a:noFill/>
          <a:ln/>
        </p:spPr>
        <p:txBody>
          <a:bodyPr wrap="none" lIns="0" tIns="0" rIns="0" bIns="0" rtlCol="0" anchor="t"/>
          <a:lstStyle/>
          <a:p>
            <a:pPr marL="0" indent="0">
              <a:lnSpc>
                <a:spcPts val="6050"/>
              </a:lnSpc>
              <a:buNone/>
            </a:pPr>
            <a:r>
              <a:rPr lang="en-US" sz="8000" b="1" dirty="0">
                <a:solidFill>
                  <a:srgbClr val="030303"/>
                </a:solidFill>
                <a:latin typeface="Times New Roman" panose="02020603050405020304" pitchFamily="18" charset="0"/>
                <a:ea typeface="DM Sans Semi Bold" pitchFamily="34" charset="-122"/>
                <a:cs typeface="Times New Roman" panose="02020603050405020304" pitchFamily="18" charset="0"/>
              </a:rPr>
              <a:t>Thank You</a:t>
            </a:r>
            <a:endParaRPr lang="en-US" sz="8000" b="1" dirty="0">
              <a:latin typeface="Times New Roman" panose="02020603050405020304" pitchFamily="18" charset="0"/>
              <a:cs typeface="Times New Roman" panose="02020603050405020304" pitchFamily="18" charset="0"/>
            </a:endParaRPr>
          </a:p>
        </p:txBody>
      </p:sp>
      <p:sp>
        <p:nvSpPr>
          <p:cNvPr id="3" name="Text 1"/>
          <p:cNvSpPr/>
          <p:nvPr/>
        </p:nvSpPr>
        <p:spPr>
          <a:xfrm>
            <a:off x="864037" y="4488180"/>
            <a:ext cx="12902327" cy="395049"/>
          </a:xfrm>
          <a:prstGeom prst="rect">
            <a:avLst/>
          </a:prstGeom>
          <a:noFill/>
          <a:ln/>
        </p:spPr>
        <p:txBody>
          <a:bodyPr wrap="none" lIns="0" tIns="0" rIns="0" bIns="0" rtlCol="0" anchor="t"/>
          <a:lstStyle/>
          <a:p>
            <a:pPr marL="0" indent="0">
              <a:lnSpc>
                <a:spcPts val="3100"/>
              </a:lnSpc>
              <a:buNone/>
            </a:pP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61C7C-A09D-8931-D5F7-0FC9A8167668}"/>
              </a:ext>
            </a:extLst>
          </p:cNvPr>
          <p:cNvPicPr>
            <a:picLocks noChangeAspect="1"/>
          </p:cNvPicPr>
          <p:nvPr/>
        </p:nvPicPr>
        <p:blipFill>
          <a:blip r:embed="rId3"/>
          <a:stretch>
            <a:fillRect/>
          </a:stretch>
        </p:blipFill>
        <p:spPr>
          <a:xfrm>
            <a:off x="0" y="0"/>
            <a:ext cx="14630400" cy="8229600"/>
          </a:xfrm>
          <a:prstGeom prst="rect">
            <a:avLst/>
          </a:prstGeom>
        </p:spPr>
      </p:pic>
      <p:sp>
        <p:nvSpPr>
          <p:cNvPr id="3" name="Text 1"/>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ABEE871-BC47-703C-9522-CED43A4B15FD}"/>
              </a:ext>
            </a:extLst>
          </p:cNvPr>
          <p:cNvSpPr txBox="1"/>
          <p:nvPr/>
        </p:nvSpPr>
        <p:spPr>
          <a:xfrm>
            <a:off x="431061" y="479647"/>
            <a:ext cx="10777713" cy="803490"/>
          </a:xfrm>
          <a:prstGeom prst="rect">
            <a:avLst/>
          </a:prstGeom>
          <a:noFill/>
        </p:spPr>
        <p:txBody>
          <a:bodyPr wrap="square">
            <a:spAutoFit/>
          </a:bodyPr>
          <a:lstStyle/>
          <a:p>
            <a:pPr algn="l">
              <a:lnSpc>
                <a:spcPct val="150000"/>
              </a:lnSpc>
              <a:buSzPct val="100000"/>
            </a:pPr>
            <a:r>
              <a:rPr lang="en-US" sz="3500" b="1" u="sng" dirty="0">
                <a:latin typeface="Times New Roman" panose="02020603050405020304" pitchFamily="18" charset="0"/>
                <a:ea typeface="Inter Medium" pitchFamily="34" charset="-122"/>
                <a:cs typeface="Times New Roman" panose="02020603050405020304" pitchFamily="18" charset="0"/>
              </a:rPr>
              <a:t>Introduction:</a:t>
            </a:r>
          </a:p>
        </p:txBody>
      </p:sp>
      <p:sp>
        <p:nvSpPr>
          <p:cNvPr id="7" name="TextBox 6">
            <a:extLst>
              <a:ext uri="{FF2B5EF4-FFF2-40B4-BE49-F238E27FC236}">
                <a16:creationId xmlns:a16="http://schemas.microsoft.com/office/drawing/2014/main" id="{FA0E8723-D49E-27EC-7A6F-85E4974A71DA}"/>
              </a:ext>
            </a:extLst>
          </p:cNvPr>
          <p:cNvSpPr txBox="1"/>
          <p:nvPr/>
        </p:nvSpPr>
        <p:spPr>
          <a:xfrm>
            <a:off x="431061" y="1760477"/>
            <a:ext cx="10472913" cy="4539191"/>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focuses on </a:t>
            </a:r>
            <a:r>
              <a:rPr lang="en-US" sz="2800" b="1" dirty="0">
                <a:latin typeface="Times New Roman" panose="02020603050405020304" pitchFamily="18" charset="0"/>
                <a:cs typeface="Times New Roman" panose="02020603050405020304" pitchFamily="18" charset="0"/>
              </a:rPr>
              <a:t>Traffic Sign Detection and Classification</a:t>
            </a:r>
            <a:r>
              <a:rPr lang="en-US" sz="2800" dirty="0">
                <a:latin typeface="Times New Roman" panose="02020603050405020304" pitchFamily="18" charset="0"/>
                <a:cs typeface="Times New Roman" panose="02020603050405020304" pitchFamily="18" charset="0"/>
              </a:rPr>
              <a:t> using </a:t>
            </a:r>
            <a:r>
              <a:rPr lang="en-US" sz="2800" b="1" dirty="0">
                <a:latin typeface="Times New Roman" panose="02020603050405020304" pitchFamily="18" charset="0"/>
                <a:cs typeface="Times New Roman" panose="02020603050405020304" pitchFamily="18" charset="0"/>
              </a:rPr>
              <a:t>YOLOv8 for object detection</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VGG16 for classification</a:t>
            </a:r>
            <a:r>
              <a:rPr lang="en-US" sz="2800" dirty="0">
                <a:latin typeface="Times New Roman" panose="02020603050405020304" pitchFamily="18" charset="0"/>
                <a:cs typeface="Times New Roman" panose="02020603050405020304" pitchFamily="18" charset="0"/>
              </a:rPr>
              <a:t>.</a:t>
            </a:r>
          </a:p>
          <a:p>
            <a:pPr>
              <a:lnSpc>
                <a:spcPct val="150000"/>
              </a:lnSpc>
            </a:pPr>
            <a:endParaRPr lang="en-US" sz="28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system accurately identifies traffic signs from images, classifies them into predefined categories, and provides relevant information to enhance road safety </a:t>
            </a:r>
          </a:p>
          <a:p>
            <a:pPr>
              <a:lnSpc>
                <a:spcPct val="150000"/>
              </a:lnSpc>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28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4EF75-C6F2-A571-E913-464E1330C52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607FF5F-1A2F-EBD1-1CD0-02A62BC1571E}"/>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91B656D5-2EE1-FD9A-8262-8C008466A56B}"/>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41CB78FD-3EC2-2671-3B84-03C1939612F3}"/>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1B81A6D7-142E-46A5-2D86-01A11BF55EBB}"/>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95D2CE2C-3511-8E67-61CB-FC6790DD2C19}"/>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85FE4CE-DF2F-DD08-5869-F2B9A6EC87F3}"/>
              </a:ext>
            </a:extLst>
          </p:cNvPr>
          <p:cNvSpPr txBox="1"/>
          <p:nvPr/>
        </p:nvSpPr>
        <p:spPr>
          <a:xfrm>
            <a:off x="663315" y="381976"/>
            <a:ext cx="12316704" cy="2896947"/>
          </a:xfrm>
          <a:prstGeom prst="rect">
            <a:avLst/>
          </a:prstGeom>
          <a:noFill/>
        </p:spPr>
        <p:txBody>
          <a:bodyPr wrap="square" rtlCol="0">
            <a:spAutoFit/>
          </a:bodyPr>
          <a:lstStyle/>
          <a:p>
            <a:pPr algn="just">
              <a:lnSpc>
                <a:spcPct val="200000"/>
              </a:lnSpc>
            </a:pPr>
            <a:r>
              <a:rPr lang="en-US" sz="3200" b="1" u="sng" dirty="0">
                <a:latin typeface="Times New Roman" panose="02020603050405020304" pitchFamily="18" charset="0"/>
                <a:cs typeface="Times New Roman" panose="02020603050405020304" pitchFamily="18" charset="0"/>
              </a:rPr>
              <a:t>Objectives:</a:t>
            </a:r>
          </a:p>
          <a:p>
            <a:pPr algn="just">
              <a:lnSpc>
                <a:spcPct val="200000"/>
              </a:lnSpc>
            </a:pPr>
            <a:endParaRPr lang="en-IN" sz="3200" dirty="0">
              <a:latin typeface="Times New Roman" panose="02020603050405020304" pitchFamily="18" charset="0"/>
              <a:cs typeface="Times New Roman" panose="02020603050405020304" pitchFamily="18" charset="0"/>
            </a:endParaRPr>
          </a:p>
          <a:p>
            <a:pPr algn="just">
              <a:lnSpc>
                <a:spcPct val="200000"/>
              </a:lnSpc>
            </a:pPr>
            <a:endParaRPr lang="en-IN" sz="3200" dirty="0">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F94415BF-1E1E-0AA9-0BA2-3D0306A23801}"/>
              </a:ext>
            </a:extLst>
          </p:cNvPr>
          <p:cNvSpPr>
            <a:spLocks noChangeArrowheads="1"/>
          </p:cNvSpPr>
          <p:nvPr/>
        </p:nvSpPr>
        <p:spPr bwMode="auto">
          <a:xfrm>
            <a:off x="568713" y="4278083"/>
            <a:ext cx="10824210" cy="22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altLang="en-US" sz="2400" dirty="0">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78132ADD-A55C-C2E2-A1C7-AB30E1C67C2B}"/>
              </a:ext>
            </a:extLst>
          </p:cNvPr>
          <p:cNvSpPr>
            <a:spLocks noChangeArrowheads="1"/>
          </p:cNvSpPr>
          <p:nvPr/>
        </p:nvSpPr>
        <p:spPr bwMode="auto">
          <a:xfrm>
            <a:off x="663315" y="1059087"/>
            <a:ext cx="11777350" cy="584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endParaRPr lang="en-US" altLang="en-US" sz="28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Traffic Sign Detection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 YOLOv8 to detect traffic signs in real-world images with high precision.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Classification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Utilize a VGG16-based model to classify detected signs into predefined categories.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Road Safety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Provide clear identification of traffic signs to assist drivers and autonomous vehicles.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Processing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Ensure quick and efficient detection and classification for real-time applications. </a:t>
            </a:r>
          </a:p>
        </p:txBody>
      </p:sp>
    </p:spTree>
    <p:extLst>
      <p:ext uri="{BB962C8B-B14F-4D97-AF65-F5344CB8AC3E}">
        <p14:creationId xmlns:p14="http://schemas.microsoft.com/office/powerpoint/2010/main" val="188244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C971-DDC0-402F-8FD1-B2CE1BDC438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45E2A9B-7BBD-314A-6306-97E115839DEE}"/>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744A460A-8B74-AE23-0660-FE20B6608CE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0B1772B-E5E7-48D0-2216-062C49DFFB9D}"/>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7431F2B7-0A36-343E-0DD5-263BACFC4AB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01792AB-71CE-2D70-BB9E-B037C6FAAD32}"/>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C7A680-ACFC-8B26-0A5F-9F540B0E0033}"/>
              </a:ext>
            </a:extLst>
          </p:cNvPr>
          <p:cNvSpPr txBox="1"/>
          <p:nvPr/>
        </p:nvSpPr>
        <p:spPr>
          <a:xfrm>
            <a:off x="585073" y="415213"/>
            <a:ext cx="12316704" cy="1492203"/>
          </a:xfrm>
          <a:prstGeom prst="rect">
            <a:avLst/>
          </a:prstGeom>
          <a:noFill/>
        </p:spPr>
        <p:txBody>
          <a:bodyPr wrap="square" rtlCol="0">
            <a:spAutoFit/>
          </a:bodyPr>
          <a:lstStyle/>
          <a:p>
            <a:pPr>
              <a:lnSpc>
                <a:spcPct val="150000"/>
              </a:lnSpc>
            </a:pPr>
            <a:r>
              <a:rPr lang="en-US" sz="3600" b="1" u="sng" dirty="0">
                <a:latin typeface="Times New Roman" panose="02020603050405020304" pitchFamily="18" charset="0"/>
                <a:cs typeface="Times New Roman" panose="02020603050405020304" pitchFamily="18" charset="0"/>
              </a:rPr>
              <a:t>Goals:</a:t>
            </a:r>
          </a:p>
          <a:p>
            <a:pPr algn="just">
              <a:lnSpc>
                <a:spcPct val="150000"/>
              </a:lnSpc>
            </a:pPr>
            <a:endParaRPr lang="en-IN" sz="2800" u="sng" dirty="0">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8878B446-0FCE-F094-5DD1-BDF85ED489F1}"/>
              </a:ext>
            </a:extLst>
          </p:cNvPr>
          <p:cNvSpPr>
            <a:spLocks noChangeArrowheads="1"/>
          </p:cNvSpPr>
          <p:nvPr/>
        </p:nvSpPr>
        <p:spPr bwMode="auto">
          <a:xfrm>
            <a:off x="557746" y="863445"/>
            <a:ext cx="11945464" cy="667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endParaRPr lang="en-US" altLang="en-US"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High-Performance Recognition System:</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system that can detect and classify traffic signs with an accuracy exceeding 98% for practical and reliable use in autonomous driving.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Real-Time Functionality: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 real-time processing speeds to meet the demands of autonomous driving systems, ensuring seamless integration with existing technologies.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 Challenging Conditions: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robust system capable of operating effectively under varying weather, lighting conditions, and other real-world challenges, such as occluded or damaged signs.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Advanced Techniques: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Leverage state-of-the-art methods like CNN-based feature extraction, YOLOv8 for detection</a:t>
            </a:r>
            <a:r>
              <a:rPr lang="en-US" altLang="en-US" sz="2400" dirty="0">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666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C971-DDC0-402F-8FD1-B2CE1BDC438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45E2A9B-7BBD-314A-6306-97E115839DEE}"/>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744A460A-8B74-AE23-0660-FE20B6608CE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2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0B1772B-E5E7-48D0-2216-062C49DFFB9D}"/>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2000" dirty="0"/>
          </a:p>
        </p:txBody>
      </p:sp>
      <p:sp>
        <p:nvSpPr>
          <p:cNvPr id="4" name="Text 2">
            <a:extLst>
              <a:ext uri="{FF2B5EF4-FFF2-40B4-BE49-F238E27FC236}">
                <a16:creationId xmlns:a16="http://schemas.microsoft.com/office/drawing/2014/main" id="{7431F2B7-0A36-343E-0DD5-263BACFC4AB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20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01792AB-71CE-2D70-BB9E-B037C6FAAD32}"/>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C7A680-ACFC-8B26-0A5F-9F540B0E0033}"/>
              </a:ext>
            </a:extLst>
          </p:cNvPr>
          <p:cNvSpPr txBox="1"/>
          <p:nvPr/>
        </p:nvSpPr>
        <p:spPr>
          <a:xfrm>
            <a:off x="416560" y="138642"/>
            <a:ext cx="12316704" cy="1481175"/>
          </a:xfrm>
          <a:prstGeom prst="rect">
            <a:avLst/>
          </a:prstGeom>
          <a:noFill/>
        </p:spPr>
        <p:txBody>
          <a:bodyPr wrap="square" rtlCol="0">
            <a:spAutoFit/>
          </a:bodyPr>
          <a:lstStyle/>
          <a:p>
            <a:pPr>
              <a:lnSpc>
                <a:spcPct val="150000"/>
              </a:lnSpc>
            </a:pPr>
            <a:r>
              <a:rPr lang="en-US" sz="3200" b="1" u="sng" dirty="0">
                <a:latin typeface="Times New Roman" panose="02020603050405020304" pitchFamily="18" charset="0"/>
                <a:cs typeface="Times New Roman" panose="02020603050405020304" pitchFamily="18" charset="0"/>
              </a:rPr>
              <a:t>Literature Survey :</a:t>
            </a:r>
          </a:p>
          <a:p>
            <a:pPr algn="just">
              <a:lnSpc>
                <a:spcPct val="150000"/>
              </a:lnSpc>
            </a:pPr>
            <a:endParaRPr lang="en-IN" sz="3200" u="sng"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26E58EE7-2C78-4F06-B7A9-D1EEF12B8528}"/>
              </a:ext>
            </a:extLst>
          </p:cNvPr>
          <p:cNvSpPr>
            <a:spLocks noChangeArrowheads="1"/>
          </p:cNvSpPr>
          <p:nvPr/>
        </p:nvSpPr>
        <p:spPr bwMode="auto">
          <a:xfrm>
            <a:off x="3266508" y="1474665"/>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t>
            </a:r>
          </a:p>
        </p:txBody>
      </p:sp>
      <p:graphicFrame>
        <p:nvGraphicFramePr>
          <p:cNvPr id="18" name="Table 17">
            <a:extLst>
              <a:ext uri="{FF2B5EF4-FFF2-40B4-BE49-F238E27FC236}">
                <a16:creationId xmlns:a16="http://schemas.microsoft.com/office/drawing/2014/main" id="{C0CEA11A-6498-4BC2-8AF5-93C15A2E983D}"/>
              </a:ext>
            </a:extLst>
          </p:cNvPr>
          <p:cNvGraphicFramePr>
            <a:graphicFrameLocks noGrp="1"/>
          </p:cNvGraphicFramePr>
          <p:nvPr>
            <p:extLst>
              <p:ext uri="{D42A27DB-BD31-4B8C-83A1-F6EECF244321}">
                <p14:modId xmlns:p14="http://schemas.microsoft.com/office/powerpoint/2010/main" val="767628335"/>
              </p:ext>
            </p:extLst>
          </p:nvPr>
        </p:nvGraphicFramePr>
        <p:xfrm>
          <a:off x="864036" y="1649632"/>
          <a:ext cx="11246186" cy="5219519"/>
        </p:xfrm>
        <a:graphic>
          <a:graphicData uri="http://schemas.openxmlformats.org/drawingml/2006/table">
            <a:tbl>
              <a:tblPr>
                <a:tableStyleId>{22838BEF-8BB2-4498-84A7-C5851F593DF1}</a:tableStyleId>
              </a:tblPr>
              <a:tblGrid>
                <a:gridCol w="4393073">
                  <a:extLst>
                    <a:ext uri="{9D8B030D-6E8A-4147-A177-3AD203B41FA5}">
                      <a16:colId xmlns:a16="http://schemas.microsoft.com/office/drawing/2014/main" val="3008624623"/>
                    </a:ext>
                  </a:extLst>
                </a:gridCol>
                <a:gridCol w="2312395">
                  <a:extLst>
                    <a:ext uri="{9D8B030D-6E8A-4147-A177-3AD203B41FA5}">
                      <a16:colId xmlns:a16="http://schemas.microsoft.com/office/drawing/2014/main" val="3161380363"/>
                    </a:ext>
                  </a:extLst>
                </a:gridCol>
                <a:gridCol w="1209854">
                  <a:extLst>
                    <a:ext uri="{9D8B030D-6E8A-4147-A177-3AD203B41FA5}">
                      <a16:colId xmlns:a16="http://schemas.microsoft.com/office/drawing/2014/main" val="3582038305"/>
                    </a:ext>
                  </a:extLst>
                </a:gridCol>
                <a:gridCol w="3330864">
                  <a:extLst>
                    <a:ext uri="{9D8B030D-6E8A-4147-A177-3AD203B41FA5}">
                      <a16:colId xmlns:a16="http://schemas.microsoft.com/office/drawing/2014/main" val="2353021233"/>
                    </a:ext>
                  </a:extLst>
                </a:gridCol>
              </a:tblGrid>
              <a:tr h="409203">
                <a:tc>
                  <a:txBody>
                    <a:bodyPr/>
                    <a:lstStyle/>
                    <a:p>
                      <a:pPr algn="ctr"/>
                      <a:r>
                        <a:rPr lang="en-IN" sz="2000" b="1" dirty="0"/>
                        <a:t>PAPER NAME</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t>AUTHOR</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t>YEAR</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749014"/>
                  </a:ext>
                </a:extLst>
              </a:tr>
              <a:tr h="2128079">
                <a:tc>
                  <a:txBody>
                    <a:bodyPr/>
                    <a:lstStyle/>
                    <a:p>
                      <a:pPr algn="ctr"/>
                      <a:r>
                        <a:rPr lang="en-US" sz="2000" dirty="0"/>
                        <a:t>Acoustic Scene Classification using Spatial Pyramid Pooling with CNNs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err="1"/>
                        <a:t>Basbug</a:t>
                      </a:r>
                      <a:r>
                        <a:rPr lang="en-IN" sz="2000" dirty="0"/>
                        <a:t> AM, </a:t>
                      </a:r>
                    </a:p>
                    <a:p>
                      <a:pPr algn="ctr"/>
                      <a:r>
                        <a:rPr lang="en-IN" sz="2000" dirty="0" err="1"/>
                        <a:t>Sert</a:t>
                      </a:r>
                      <a:r>
                        <a:rPr lang="en-IN" sz="2000" dirty="0"/>
                        <a:t> M</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2019</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Discusses the use of spatial pyramid pooling with CNNs for acoustic scene classification.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3987023"/>
                  </a:ext>
                </a:extLst>
              </a:tr>
              <a:tr h="2682237">
                <a:tc>
                  <a:txBody>
                    <a:bodyPr/>
                    <a:lstStyle/>
                    <a:p>
                      <a:pPr algn="ctr"/>
                      <a:r>
                        <a:rPr lang="en-US" sz="2000" dirty="0"/>
                        <a:t>Traffic Sign Classification using Deep Inception-based CNNs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M. </a:t>
                      </a:r>
                      <a:r>
                        <a:rPr lang="en-IN" sz="2000" dirty="0" err="1"/>
                        <a:t>Haloi</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dirty="0"/>
                        <a:t>2015</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Explores the use of deep inception-based CNNs for classifying traffic signs.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524080"/>
                  </a:ext>
                </a:extLst>
              </a:tr>
            </a:tbl>
          </a:graphicData>
        </a:graphic>
      </p:graphicFrame>
    </p:spTree>
    <p:extLst>
      <p:ext uri="{BB962C8B-B14F-4D97-AF65-F5344CB8AC3E}">
        <p14:creationId xmlns:p14="http://schemas.microsoft.com/office/powerpoint/2010/main" val="389053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C971-DDC0-402F-8FD1-B2CE1BDC438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45E2A9B-7BBD-314A-6306-97E115839DEE}"/>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744A460A-8B74-AE23-0660-FE20B6608CE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2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0B1772B-E5E7-48D0-2216-062C49DFFB9D}"/>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2000" dirty="0"/>
          </a:p>
        </p:txBody>
      </p:sp>
      <p:sp>
        <p:nvSpPr>
          <p:cNvPr id="4" name="Text 2">
            <a:extLst>
              <a:ext uri="{FF2B5EF4-FFF2-40B4-BE49-F238E27FC236}">
                <a16:creationId xmlns:a16="http://schemas.microsoft.com/office/drawing/2014/main" id="{7431F2B7-0A36-343E-0DD5-263BACFC4AB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20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01792AB-71CE-2D70-BB9E-B037C6FAAD32}"/>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C7A680-ACFC-8B26-0A5F-9F540B0E0033}"/>
              </a:ext>
            </a:extLst>
          </p:cNvPr>
          <p:cNvSpPr txBox="1"/>
          <p:nvPr/>
        </p:nvSpPr>
        <p:spPr>
          <a:xfrm>
            <a:off x="416560" y="138642"/>
            <a:ext cx="12316704" cy="1481175"/>
          </a:xfrm>
          <a:prstGeom prst="rect">
            <a:avLst/>
          </a:prstGeom>
          <a:noFill/>
        </p:spPr>
        <p:txBody>
          <a:bodyPr wrap="square" rtlCol="0">
            <a:spAutoFit/>
          </a:bodyPr>
          <a:lstStyle/>
          <a:p>
            <a:pPr>
              <a:lnSpc>
                <a:spcPct val="150000"/>
              </a:lnSpc>
            </a:pPr>
            <a:r>
              <a:rPr lang="en-US" sz="3200" b="1" u="sng" dirty="0">
                <a:latin typeface="Times New Roman" panose="02020603050405020304" pitchFamily="18" charset="0"/>
                <a:cs typeface="Times New Roman" panose="02020603050405020304" pitchFamily="18" charset="0"/>
              </a:rPr>
              <a:t>Literature Survey :</a:t>
            </a:r>
          </a:p>
          <a:p>
            <a:pPr algn="just">
              <a:lnSpc>
                <a:spcPct val="150000"/>
              </a:lnSpc>
            </a:pPr>
            <a:endParaRPr lang="en-IN" sz="3200" u="sng"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26E58EE7-2C78-4F06-B7A9-D1EEF12B8528}"/>
              </a:ext>
            </a:extLst>
          </p:cNvPr>
          <p:cNvSpPr>
            <a:spLocks noChangeArrowheads="1"/>
          </p:cNvSpPr>
          <p:nvPr/>
        </p:nvSpPr>
        <p:spPr bwMode="auto">
          <a:xfrm>
            <a:off x="3266508" y="1474665"/>
            <a:ext cx="2551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t>
            </a:r>
          </a:p>
        </p:txBody>
      </p:sp>
      <p:graphicFrame>
        <p:nvGraphicFramePr>
          <p:cNvPr id="28" name="Table 27">
            <a:extLst>
              <a:ext uri="{FF2B5EF4-FFF2-40B4-BE49-F238E27FC236}">
                <a16:creationId xmlns:a16="http://schemas.microsoft.com/office/drawing/2014/main" id="{B5138343-6A58-B8CB-1859-6B24E1834E3F}"/>
              </a:ext>
            </a:extLst>
          </p:cNvPr>
          <p:cNvGraphicFramePr>
            <a:graphicFrameLocks noGrp="1"/>
          </p:cNvGraphicFramePr>
          <p:nvPr>
            <p:extLst>
              <p:ext uri="{D42A27DB-BD31-4B8C-83A1-F6EECF244321}">
                <p14:modId xmlns:p14="http://schemas.microsoft.com/office/powerpoint/2010/main" val="3249719430"/>
              </p:ext>
            </p:extLst>
          </p:nvPr>
        </p:nvGraphicFramePr>
        <p:xfrm>
          <a:off x="1006475" y="1444850"/>
          <a:ext cx="11402306" cy="5676438"/>
        </p:xfrm>
        <a:graphic>
          <a:graphicData uri="http://schemas.openxmlformats.org/drawingml/2006/table">
            <a:tbl>
              <a:tblPr>
                <a:tableStyleId>{5C22544A-7EE6-4342-B048-85BDC9FD1C3A}</a:tableStyleId>
              </a:tblPr>
              <a:tblGrid>
                <a:gridCol w="4149344">
                  <a:extLst>
                    <a:ext uri="{9D8B030D-6E8A-4147-A177-3AD203B41FA5}">
                      <a16:colId xmlns:a16="http://schemas.microsoft.com/office/drawing/2014/main" val="2620905149"/>
                    </a:ext>
                  </a:extLst>
                </a:gridCol>
                <a:gridCol w="2179158">
                  <a:extLst>
                    <a:ext uri="{9D8B030D-6E8A-4147-A177-3AD203B41FA5}">
                      <a16:colId xmlns:a16="http://schemas.microsoft.com/office/drawing/2014/main" val="3885789290"/>
                    </a:ext>
                  </a:extLst>
                </a:gridCol>
                <a:gridCol w="1326995">
                  <a:extLst>
                    <a:ext uri="{9D8B030D-6E8A-4147-A177-3AD203B41FA5}">
                      <a16:colId xmlns:a16="http://schemas.microsoft.com/office/drawing/2014/main" val="3393987145"/>
                    </a:ext>
                  </a:extLst>
                </a:gridCol>
                <a:gridCol w="3746809">
                  <a:extLst>
                    <a:ext uri="{9D8B030D-6E8A-4147-A177-3AD203B41FA5}">
                      <a16:colId xmlns:a16="http://schemas.microsoft.com/office/drawing/2014/main" val="3882929313"/>
                    </a:ext>
                  </a:extLst>
                </a:gridCol>
              </a:tblGrid>
              <a:tr h="522308">
                <a:tc>
                  <a:txBody>
                    <a:bodyPr/>
                    <a:lstStyle/>
                    <a:p>
                      <a:pPr algn="ctr"/>
                      <a:r>
                        <a:rPr lang="en-IN" sz="2000" b="1" dirty="0"/>
                        <a:t>PAPER NAME</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t>AUTHOR</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t>YEAR</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t>DESCRIPTION</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8050284"/>
                  </a:ext>
                </a:extLst>
              </a:tr>
              <a:tr h="2221171">
                <a:tc>
                  <a:txBody>
                    <a:bodyPr/>
                    <a:lstStyle/>
                    <a:p>
                      <a:pPr algn="ctr"/>
                      <a:r>
                        <a:rPr lang="en-US" sz="2000" dirty="0"/>
                        <a:t>YOLOv4: Optimal Speed and Accuracy of Object Detection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err="1"/>
                        <a:t>Bochkovskiy</a:t>
                      </a:r>
                      <a:r>
                        <a:rPr lang="es-ES" sz="2000" dirty="0"/>
                        <a:t> A, Wang C-Y, </a:t>
                      </a:r>
                    </a:p>
                    <a:p>
                      <a:pPr algn="ctr"/>
                      <a:r>
                        <a:rPr lang="es-ES" sz="2000" dirty="0"/>
                        <a:t>Mark </a:t>
                      </a:r>
                      <a:r>
                        <a:rPr lang="es-ES" sz="2000" dirty="0" err="1"/>
                        <a:t>Liao</a:t>
                      </a:r>
                      <a:r>
                        <a:rPr lang="es-ES" sz="2000" dirty="0"/>
                        <a:t> H-Y</a:t>
                      </a:r>
                      <a:r>
                        <a:rPr lang="en-US" sz="20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2020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Introduces YOLOv4, an improved version of YOLO for real-time object detection with optimized speed and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678721"/>
                  </a:ext>
                </a:extLst>
              </a:tr>
              <a:tr h="2932959">
                <a:tc>
                  <a:txBody>
                    <a:bodyPr/>
                    <a:lstStyle/>
                    <a:p>
                      <a:pPr algn="ctr"/>
                      <a:r>
                        <a:rPr lang="en-IN" sz="2000" dirty="0"/>
                        <a:t>Attribute-controlled Traffic Data Augmentation using Conditional Generative Models</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en-IN" sz="2000" dirty="0" err="1"/>
                        <a:t>A.Mukherjee</a:t>
                      </a:r>
                      <a:r>
                        <a:rPr lang="en-IN" sz="2000" dirty="0"/>
                        <a:t>, </a:t>
                      </a:r>
                    </a:p>
                    <a:p>
                      <a:pPr marL="0" indent="0" algn="ctr">
                        <a:buNone/>
                      </a:pPr>
                      <a:r>
                        <a:rPr lang="en-IN" sz="2000" dirty="0"/>
                        <a:t>A. Joshi, </a:t>
                      </a:r>
                    </a:p>
                    <a:p>
                      <a:pPr marL="0" indent="0" algn="ctr">
                        <a:buNone/>
                      </a:pPr>
                      <a:r>
                        <a:rPr lang="en-IN" sz="2000" dirty="0"/>
                        <a:t>S. Sarkar,  </a:t>
                      </a:r>
                    </a:p>
                    <a:p>
                      <a:pPr marL="0" indent="0" algn="ctr">
                        <a:buNone/>
                      </a:pPr>
                      <a:r>
                        <a:rPr lang="en-IN" sz="2000" dirty="0"/>
                        <a:t>C. Hegde.</a:t>
                      </a:r>
                      <a:endParaRPr 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2019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Proposes a method using conditional generative models for augmenting traffic data under various 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3633104"/>
                  </a:ext>
                </a:extLst>
              </a:tr>
            </a:tbl>
          </a:graphicData>
        </a:graphic>
      </p:graphicFrame>
      <p:sp>
        <p:nvSpPr>
          <p:cNvPr id="31" name="Rectangle 15">
            <a:extLst>
              <a:ext uri="{FF2B5EF4-FFF2-40B4-BE49-F238E27FC236}">
                <a16:creationId xmlns:a16="http://schemas.microsoft.com/office/drawing/2014/main" id="{45B138AB-0CD0-2878-F799-C6C65E7048CE}"/>
              </a:ext>
            </a:extLst>
          </p:cNvPr>
          <p:cNvSpPr>
            <a:spLocks noChangeArrowheads="1"/>
          </p:cNvSpPr>
          <p:nvPr/>
        </p:nvSpPr>
        <p:spPr bwMode="auto">
          <a:xfrm>
            <a:off x="1006475" y="3321378"/>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863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C971-DDC0-402F-8FD1-B2CE1BDC438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45E2A9B-7BBD-314A-6306-97E115839DEE}"/>
              </a:ext>
            </a:extLst>
          </p:cNvPr>
          <p:cNvPicPr>
            <a:picLocks noChangeAspect="1"/>
          </p:cNvPicPr>
          <p:nvPr/>
        </p:nvPicPr>
        <p:blipFill>
          <a:blip r:embed="rId3"/>
          <a:stretch>
            <a:fillRect/>
          </a:stretch>
        </p:blipFill>
        <p:spPr>
          <a:xfrm>
            <a:off x="0" y="0"/>
            <a:ext cx="14630400" cy="8229600"/>
          </a:xfrm>
          <a:prstGeom prst="rect">
            <a:avLst/>
          </a:prstGeom>
        </p:spPr>
      </p:pic>
      <p:sp>
        <p:nvSpPr>
          <p:cNvPr id="2" name="Text 0">
            <a:extLst>
              <a:ext uri="{FF2B5EF4-FFF2-40B4-BE49-F238E27FC236}">
                <a16:creationId xmlns:a16="http://schemas.microsoft.com/office/drawing/2014/main" id="{744A460A-8B74-AE23-0660-FE20B6608CED}"/>
              </a:ext>
            </a:extLst>
          </p:cNvPr>
          <p:cNvSpPr/>
          <p:nvPr/>
        </p:nvSpPr>
        <p:spPr>
          <a:xfrm>
            <a:off x="864037" y="673325"/>
            <a:ext cx="6172200" cy="771525"/>
          </a:xfrm>
          <a:prstGeom prst="rect">
            <a:avLst/>
          </a:prstGeom>
          <a:noFill/>
          <a:ln/>
        </p:spPr>
        <p:txBody>
          <a:bodyPr wrap="none" lIns="0" tIns="0" rIns="0" bIns="0" rtlCol="0" anchor="t"/>
          <a:lstStyle/>
          <a:p>
            <a:pPr marL="0" indent="0">
              <a:lnSpc>
                <a:spcPts val="6050"/>
              </a:lnSpc>
              <a:buNone/>
            </a:pPr>
            <a:endParaRPr lang="en-US" sz="60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E0B1772B-E5E7-48D0-2216-062C49DFFB9D}"/>
              </a:ext>
            </a:extLst>
          </p:cNvPr>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a:extLst>
              <a:ext uri="{FF2B5EF4-FFF2-40B4-BE49-F238E27FC236}">
                <a16:creationId xmlns:a16="http://schemas.microsoft.com/office/drawing/2014/main" id="{7431F2B7-0A36-343E-0DD5-263BACFC4AB4}"/>
              </a:ext>
            </a:extLst>
          </p:cNvPr>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01792AB-71CE-2D70-BB9E-B037C6FAAD32}"/>
              </a:ext>
            </a:extLst>
          </p:cNvPr>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DC7A680-ACFC-8B26-0A5F-9F540B0E0033}"/>
              </a:ext>
            </a:extLst>
          </p:cNvPr>
          <p:cNvSpPr txBox="1"/>
          <p:nvPr/>
        </p:nvSpPr>
        <p:spPr>
          <a:xfrm>
            <a:off x="585073" y="415213"/>
            <a:ext cx="12316704" cy="1492203"/>
          </a:xfrm>
          <a:prstGeom prst="rect">
            <a:avLst/>
          </a:prstGeom>
          <a:noFill/>
        </p:spPr>
        <p:txBody>
          <a:bodyPr wrap="square" rtlCol="0">
            <a:spAutoFit/>
          </a:bodyPr>
          <a:lstStyle/>
          <a:p>
            <a:pPr>
              <a:lnSpc>
                <a:spcPct val="150000"/>
              </a:lnSpc>
            </a:pPr>
            <a:r>
              <a:rPr lang="en-US" sz="3600" b="1" u="sng" dirty="0">
                <a:latin typeface="Times New Roman" panose="02020603050405020304" pitchFamily="18" charset="0"/>
                <a:cs typeface="Times New Roman" panose="02020603050405020304" pitchFamily="18" charset="0"/>
              </a:rPr>
              <a:t>Limitations:</a:t>
            </a:r>
          </a:p>
          <a:p>
            <a:pPr algn="just">
              <a:lnSpc>
                <a:spcPct val="150000"/>
              </a:lnSpc>
            </a:pPr>
            <a:endParaRPr lang="en-IN" sz="2800" u="sng"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43F041A6-671C-B1E9-C99B-C5B44805CAC2}"/>
              </a:ext>
            </a:extLst>
          </p:cNvPr>
          <p:cNvSpPr>
            <a:spLocks noChangeArrowheads="1"/>
          </p:cNvSpPr>
          <p:nvPr/>
        </p:nvSpPr>
        <p:spPr bwMode="auto">
          <a:xfrm>
            <a:off x="585073" y="1649369"/>
            <a:ext cx="11823237"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Difficulty in Low Visibility: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may drop in fog, rain, or poor lighting conditions. </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Occlusion Issues: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Partially blocked or damaged signs may not be detected accurately.</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Dependency: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Accuracy depends on the quality and diversity of the training dataset. </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Processing: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computational power is needed for smooth real-time detection. </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Variation in Traffic Signs: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Different countries have different traffic signs, requiring model retraining. </a:t>
            </a:r>
          </a:p>
        </p:txBody>
      </p:sp>
    </p:spTree>
    <p:extLst>
      <p:ext uri="{BB962C8B-B14F-4D97-AF65-F5344CB8AC3E}">
        <p14:creationId xmlns:p14="http://schemas.microsoft.com/office/powerpoint/2010/main" val="190985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61C7C-A09D-8931-D5F7-0FC9A8167668}"/>
              </a:ext>
            </a:extLst>
          </p:cNvPr>
          <p:cNvPicPr>
            <a:picLocks noChangeAspect="1"/>
          </p:cNvPicPr>
          <p:nvPr/>
        </p:nvPicPr>
        <p:blipFill>
          <a:blip r:embed="rId3"/>
          <a:stretch>
            <a:fillRect/>
          </a:stretch>
        </p:blipFill>
        <p:spPr>
          <a:xfrm>
            <a:off x="0" y="0"/>
            <a:ext cx="14630400" cy="8229600"/>
          </a:xfrm>
          <a:prstGeom prst="rect">
            <a:avLst/>
          </a:prstGeom>
        </p:spPr>
      </p:pic>
      <p:sp>
        <p:nvSpPr>
          <p:cNvPr id="3" name="Text 1"/>
          <p:cNvSpPr/>
          <p:nvPr/>
        </p:nvSpPr>
        <p:spPr>
          <a:xfrm>
            <a:off x="864037" y="4068485"/>
            <a:ext cx="12902327" cy="1585183"/>
          </a:xfrm>
          <a:prstGeom prst="rect">
            <a:avLst/>
          </a:prstGeom>
          <a:noFill/>
          <a:ln/>
        </p:spPr>
        <p:txBody>
          <a:bodyPr wrap="none" lIns="0" tIns="0" rIns="0" bIns="0" rtlCol="0" anchor="t"/>
          <a:lstStyle/>
          <a:p>
            <a:pPr algn="l">
              <a:lnSpc>
                <a:spcPts val="3100"/>
              </a:lnSpc>
              <a:buSzPct val="100000"/>
            </a:pPr>
            <a:endParaRPr lang="en-US" sz="1900" dirty="0"/>
          </a:p>
        </p:txBody>
      </p:sp>
      <p:sp>
        <p:nvSpPr>
          <p:cNvPr id="4" name="Text 2"/>
          <p:cNvSpPr/>
          <p:nvPr/>
        </p:nvSpPr>
        <p:spPr>
          <a:xfrm>
            <a:off x="585073" y="3061537"/>
            <a:ext cx="12902327" cy="395049"/>
          </a:xfrm>
          <a:prstGeom prst="rect">
            <a:avLst/>
          </a:prstGeom>
          <a:noFill/>
          <a:ln/>
        </p:spPr>
        <p:txBody>
          <a:bodyPr wrap="none" lIns="0" tIns="0" rIns="0" bIns="0" rtlCol="0" anchor="t"/>
          <a:lstStyle/>
          <a:p>
            <a:pPr algn="l">
              <a:lnSpc>
                <a:spcPts val="3100"/>
              </a:lnSpc>
              <a:buSzPct val="100000"/>
            </a:pPr>
            <a:endParaRPr lang="en-US" sz="3200" b="1" dirty="0">
              <a:latin typeface="Times New Roman" panose="02020603050405020304" pitchFamily="18" charset="0"/>
              <a:cs typeface="Times New Roman" panose="02020603050405020304" pitchFamily="18" charset="0"/>
            </a:endParaRPr>
          </a:p>
        </p:txBody>
      </p:sp>
      <p:sp>
        <p:nvSpPr>
          <p:cNvPr id="5" name="Text 3"/>
          <p:cNvSpPr/>
          <p:nvPr/>
        </p:nvSpPr>
        <p:spPr>
          <a:xfrm>
            <a:off x="568713" y="4036651"/>
            <a:ext cx="13197652" cy="2961853"/>
          </a:xfrm>
          <a:prstGeom prst="rect">
            <a:avLst/>
          </a:prstGeom>
          <a:noFill/>
          <a:ln/>
        </p:spPr>
        <p:txBody>
          <a:bodyPr wrap="none" lIns="0" tIns="0" rIns="0" bIns="0" rtlCol="0" anchor="t"/>
          <a:lstStyle/>
          <a:p>
            <a:pPr algn="l">
              <a:lnSpc>
                <a:spcPts val="3100"/>
              </a:lnSpc>
              <a:buSzPct val="100000"/>
            </a:pPr>
            <a:endParaRPr lang="en-US" sz="3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ABEE871-BC47-703C-9522-CED43A4B15FD}"/>
              </a:ext>
            </a:extLst>
          </p:cNvPr>
          <p:cNvSpPr txBox="1"/>
          <p:nvPr/>
        </p:nvSpPr>
        <p:spPr>
          <a:xfrm>
            <a:off x="431061" y="479647"/>
            <a:ext cx="10777713" cy="803490"/>
          </a:xfrm>
          <a:prstGeom prst="rect">
            <a:avLst/>
          </a:prstGeom>
          <a:noFill/>
        </p:spPr>
        <p:txBody>
          <a:bodyPr wrap="square">
            <a:spAutoFit/>
          </a:bodyPr>
          <a:lstStyle/>
          <a:p>
            <a:pPr algn="l">
              <a:lnSpc>
                <a:spcPct val="150000"/>
              </a:lnSpc>
              <a:buSzPct val="100000"/>
            </a:pPr>
            <a:r>
              <a:rPr lang="en-US" sz="3500" b="1" u="sng" dirty="0">
                <a:latin typeface="Times New Roman" panose="02020603050405020304" pitchFamily="18" charset="0"/>
                <a:ea typeface="Inter Medium" pitchFamily="34" charset="-122"/>
                <a:cs typeface="Times New Roman" panose="02020603050405020304" pitchFamily="18" charset="0"/>
              </a:rPr>
              <a:t>Problem Statement:</a:t>
            </a:r>
          </a:p>
        </p:txBody>
      </p:sp>
      <p:sp>
        <p:nvSpPr>
          <p:cNvPr id="7" name="TextBox 6">
            <a:extLst>
              <a:ext uri="{FF2B5EF4-FFF2-40B4-BE49-F238E27FC236}">
                <a16:creationId xmlns:a16="http://schemas.microsoft.com/office/drawing/2014/main" id="{FA0E8723-D49E-27EC-7A6F-85E4974A71DA}"/>
              </a:ext>
            </a:extLst>
          </p:cNvPr>
          <p:cNvSpPr txBox="1"/>
          <p:nvPr/>
        </p:nvSpPr>
        <p:spPr>
          <a:xfrm>
            <a:off x="431061" y="2020714"/>
            <a:ext cx="13197652" cy="4031873"/>
          </a:xfrm>
          <a:prstGeom prst="rect">
            <a:avLst/>
          </a:prstGeom>
          <a:noFill/>
        </p:spPr>
        <p:txBody>
          <a:bodyPr wrap="square">
            <a:spAutoFit/>
          </a:bodyPr>
          <a:lstStyle/>
          <a:p>
            <a:pPr algn="just"/>
            <a:r>
              <a:rPr lang="en-US" sz="3200" dirty="0"/>
              <a:t>The goal of this project is to develop a system that can automatically detect</a:t>
            </a:r>
          </a:p>
          <a:p>
            <a:pPr algn="just"/>
            <a:r>
              <a:rPr lang="en-US" sz="3200" dirty="0"/>
              <a:t>and classify traffic signs in real-time using computer vision techniques. </a:t>
            </a:r>
          </a:p>
          <a:p>
            <a:pPr algn="just"/>
            <a:r>
              <a:rPr lang="en-US" sz="3200" dirty="0"/>
              <a:t>The system will use </a:t>
            </a:r>
            <a:r>
              <a:rPr lang="en-US" sz="3200" b="1" dirty="0"/>
              <a:t>YOLO (You Only Look Once)</a:t>
            </a:r>
            <a:r>
              <a:rPr lang="en-US" sz="3200" dirty="0"/>
              <a:t> for detecting the traffic signs in images or video feeds and </a:t>
            </a:r>
            <a:r>
              <a:rPr lang="en-US" sz="3200" b="1" dirty="0"/>
              <a:t>CNN (Convolutional Neural Networks)</a:t>
            </a:r>
            <a:r>
              <a:rPr lang="en-US" sz="3200" dirty="0"/>
              <a:t> for classifying the detected signs into categories (such as stop, yield, speed limit, etc.). This technology is essential for enhancing the safety and reliability of autonomous driving and driver assistance systems by ensuring that vehicles can recognize and respond to traffic signs accurately and promptly.</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027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1425</Words>
  <Application>Microsoft Office PowerPoint</Application>
  <PresentationFormat>Custom</PresentationFormat>
  <Paragraphs>205</Paragraphs>
  <Slides>23</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Wingdings</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Aabha Bhide</cp:lastModifiedBy>
  <cp:revision>23</cp:revision>
  <dcterms:created xsi:type="dcterms:W3CDTF">2025-01-09T18:27:55Z</dcterms:created>
  <dcterms:modified xsi:type="dcterms:W3CDTF">2025-03-18T19:12:10Z</dcterms:modified>
</cp:coreProperties>
</file>