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</p:sldIdLst>
  <p:sldSz cy="5143500" cx="9144000"/>
  <p:notesSz cx="6858000" cy="9144000"/>
  <p:embeddedFontLst>
    <p:embeddedFont>
      <p:font typeface="Open Sans"/>
      <p:regular r:id="rId7"/>
      <p:bold r:id="rId8"/>
      <p:italic r:id="rId9"/>
      <p:bold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schemas.openxmlformats.org/officeDocument/2006/relationships/font" Target="fonts/OpenSans-boldItalic.fntdata"/><Relationship Id="rId9" Type="http://schemas.openxmlformats.org/officeDocument/2006/relationships/font" Target="fonts/OpenSans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font" Target="fonts/OpenSans-regular.fntdata"/><Relationship Id="rId8" Type="http://schemas.openxmlformats.org/officeDocument/2006/relationships/font" Target="fonts/OpenSans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 to </a:t>
            </a:r>
            <a:r>
              <a:rPr b="1" lang="en"/>
              <a:t>File</a:t>
            </a:r>
            <a:r>
              <a:rPr lang="en"/>
              <a:t> &gt; </a:t>
            </a:r>
            <a:r>
              <a:rPr b="1" lang="en"/>
              <a:t>Make a Copy…</a:t>
            </a:r>
            <a:r>
              <a:rPr lang="en"/>
              <a:t> to make your own canvas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See next slide for instructions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b30ce0bb1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b30ce0bb1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809075" y="717175"/>
            <a:ext cx="1389600" cy="25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800"/>
              <a:buFont typeface="Open Sans"/>
              <a:buAutoNum type="arabicPeriod"/>
            </a:pPr>
            <a:r>
              <a:rPr lang="en" sz="80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Segmentation of special regions from MRI scans </a:t>
            </a:r>
            <a:endParaRPr sz="80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800"/>
              <a:buFont typeface="Open Sans"/>
              <a:buAutoNum type="arabicPeriod"/>
            </a:pPr>
            <a:r>
              <a:rPr lang="en" sz="80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Classification of PD patients from healthy with these segments</a:t>
            </a:r>
            <a:endParaRPr sz="80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800"/>
              <a:buFont typeface="Open Sans"/>
              <a:buAutoNum type="arabicPeriod"/>
            </a:pPr>
            <a:r>
              <a:rPr lang="en" sz="80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Improve accuracy of model with respect to PD-mimics and different sexes</a:t>
            </a:r>
            <a:endParaRPr sz="80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2232225" y="739575"/>
            <a:ext cx="1389600" cy="11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73050" lvl="0" marL="457200" rtl="0" algn="l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700"/>
              <a:buFont typeface="Open Sans"/>
              <a:buAutoNum type="arabicPeriod"/>
            </a:pPr>
            <a:r>
              <a:rPr lang="en" sz="70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Utilize a 3D CNN model for seg</a:t>
            </a:r>
            <a:endParaRPr sz="70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73050" lvl="0" marL="457200" rtl="0" algn="l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700"/>
              <a:buFont typeface="Open Sans"/>
              <a:buAutoNum type="arabicPeriod"/>
            </a:pPr>
            <a:r>
              <a:rPr lang="en" sz="70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Utilize a 3D CNN model for classification</a:t>
            </a:r>
            <a:endParaRPr sz="70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73050" lvl="0" marL="457200" rtl="0" algn="l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700"/>
              <a:buFont typeface="Open Sans"/>
              <a:buAutoNum type="arabicPeriod"/>
            </a:pPr>
            <a:r>
              <a:rPr lang="en" sz="70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Generative model/data augmentation/other methods ?</a:t>
            </a:r>
            <a:endParaRPr sz="70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2232225" y="2196350"/>
            <a:ext cx="1389600" cy="10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800"/>
              <a:buFont typeface="Open Sans"/>
              <a:buAutoNum type="arabicPeriod"/>
            </a:pPr>
            <a:r>
              <a:rPr lang="en" sz="80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Metrics : dice, IoU, sensitivity etc</a:t>
            </a:r>
            <a:endParaRPr sz="80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800"/>
              <a:buFont typeface="Open Sans"/>
              <a:buAutoNum type="arabicPeriod"/>
            </a:pPr>
            <a:r>
              <a:rPr lang="en" sz="80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Sensitivity, </a:t>
            </a:r>
            <a:r>
              <a:rPr lang="en" sz="80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specificity</a:t>
            </a:r>
            <a:r>
              <a:rPr lang="en" sz="80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, F1Score etc</a:t>
            </a:r>
            <a:endParaRPr sz="80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800"/>
              <a:buFont typeface="Open Sans"/>
              <a:buAutoNum type="arabicPeriod"/>
            </a:pPr>
            <a:r>
              <a:rPr lang="en" sz="80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Independent test set</a:t>
            </a:r>
            <a:endParaRPr sz="80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797875" y="3563475"/>
            <a:ext cx="2823900" cy="11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800"/>
              <a:buFont typeface="Open Sans"/>
              <a:buAutoNum type="arabicPeriod"/>
            </a:pPr>
            <a:r>
              <a:rPr lang="en" sz="80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GPUs</a:t>
            </a:r>
            <a:endParaRPr sz="80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800"/>
              <a:buFont typeface="Open Sans"/>
              <a:buAutoNum type="arabicPeriod"/>
            </a:pPr>
            <a:r>
              <a:rPr lang="en" sz="80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Open source packages for preprocessing</a:t>
            </a:r>
            <a:endParaRPr sz="80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800"/>
              <a:buFont typeface="Open Sans"/>
              <a:buAutoNum type="arabicPeriod"/>
            </a:pPr>
            <a:r>
              <a:rPr lang="en" sz="80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Input MRI data and labels</a:t>
            </a:r>
            <a:endParaRPr sz="80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3677775" y="728375"/>
            <a:ext cx="4056600" cy="11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3677775" y="2398050"/>
            <a:ext cx="2476500" cy="8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800"/>
              <a:buFont typeface="Open Sans"/>
              <a:buAutoNum type="arabicPeriod"/>
            </a:pPr>
            <a:r>
              <a:rPr lang="en" sz="80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Clinicians</a:t>
            </a:r>
            <a:endParaRPr sz="80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800"/>
              <a:buFont typeface="Open Sans"/>
              <a:buAutoNum type="arabicPeriod"/>
            </a:pPr>
            <a:r>
              <a:rPr lang="en" sz="80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Pharmaceutical industries</a:t>
            </a:r>
            <a:endParaRPr sz="80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6143075" y="2241175"/>
            <a:ext cx="1591200" cy="10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3677775" y="3765175"/>
            <a:ext cx="2476500" cy="9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800"/>
              <a:buFont typeface="Open Sans"/>
              <a:buAutoNum type="arabicPeriod"/>
            </a:pPr>
            <a:r>
              <a:rPr lang="en" sz="80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Machine learning expert with experience running in GPUs</a:t>
            </a:r>
            <a:endParaRPr sz="80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800"/>
              <a:buFont typeface="Open Sans"/>
              <a:buAutoNum type="arabicPeriod"/>
            </a:pPr>
            <a:r>
              <a:rPr lang="en" sz="800">
                <a:solidFill>
                  <a:srgbClr val="4A86E8"/>
                </a:solidFill>
                <a:latin typeface="Open Sans"/>
                <a:ea typeface="Open Sans"/>
                <a:cs typeface="Open Sans"/>
                <a:sym typeface="Open Sans"/>
              </a:rPr>
              <a:t>Neuroscience expert</a:t>
            </a:r>
            <a:endParaRPr sz="80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6120650" y="3798775"/>
            <a:ext cx="1613700" cy="8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3" name="Google Shape;63;p13"/>
          <p:cNvSpPr txBox="1"/>
          <p:nvPr/>
        </p:nvSpPr>
        <p:spPr>
          <a:xfrm>
            <a:off x="4787175" y="67225"/>
            <a:ext cx="2947200" cy="2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A86E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4" name="Google Shape;64;p13"/>
          <p:cNvSpPr txBox="1"/>
          <p:nvPr/>
        </p:nvSpPr>
        <p:spPr>
          <a:xfrm>
            <a:off x="7832925" y="3955675"/>
            <a:ext cx="1154100" cy="795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See next slide for instructions!</a:t>
            </a:r>
            <a:endParaRPr sz="13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