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 SemiBold"/>
      <p:regular r:id="rId12"/>
      <p:bold r:id="rId13"/>
      <p:italic r:id="rId14"/>
      <p:boldItalic r:id="rId15"/>
    </p:embeddedFont>
    <p:embeddedFont>
      <p:font typeface="Raleway"/>
      <p:bold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SemiBold-bold.fntdata"/><Relationship Id="rId12" Type="http://schemas.openxmlformats.org/officeDocument/2006/relationships/font" Target="fonts/RalewaySemiBo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SemiBold-boldItalic.fntdata"/><Relationship Id="rId14" Type="http://schemas.openxmlformats.org/officeDocument/2006/relationships/font" Target="fonts/RalewaySemiBold-italic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1280744133_2_2:notes"/>
          <p:cNvSpPr/>
          <p:nvPr>
            <p:ph idx="2" type="sldImg"/>
          </p:nvPr>
        </p:nvSpPr>
        <p:spPr>
          <a:xfrm>
            <a:off x="685800" y="857250"/>
            <a:ext cx="54864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21280744133_2_2:notes"/>
          <p:cNvSpPr txBox="1"/>
          <p:nvPr>
            <p:ph idx="1" type="body"/>
          </p:nvPr>
        </p:nvSpPr>
        <p:spPr>
          <a:xfrm>
            <a:off x="685800" y="3300413"/>
            <a:ext cx="54864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21280744133_2_2:notes"/>
          <p:cNvSpPr txBox="1"/>
          <p:nvPr>
            <p:ph idx="12" type="sldNum"/>
          </p:nvPr>
        </p:nvSpPr>
        <p:spPr>
          <a:xfrm>
            <a:off x="3884613" y="6513910"/>
            <a:ext cx="29718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1280744133_2_33:notes"/>
          <p:cNvSpPr/>
          <p:nvPr>
            <p:ph idx="2" type="sldImg"/>
          </p:nvPr>
        </p:nvSpPr>
        <p:spPr>
          <a:xfrm>
            <a:off x="685800" y="857250"/>
            <a:ext cx="54864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21280744133_2_33:notes"/>
          <p:cNvSpPr txBox="1"/>
          <p:nvPr>
            <p:ph idx="1" type="body"/>
          </p:nvPr>
        </p:nvSpPr>
        <p:spPr>
          <a:xfrm>
            <a:off x="685800" y="3300413"/>
            <a:ext cx="54864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21280744133_2_33:notes"/>
          <p:cNvSpPr txBox="1"/>
          <p:nvPr>
            <p:ph idx="12" type="sldNum"/>
          </p:nvPr>
        </p:nvSpPr>
        <p:spPr>
          <a:xfrm>
            <a:off x="3884613" y="6513910"/>
            <a:ext cx="29718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26be4afc81_0_2:notes"/>
          <p:cNvSpPr/>
          <p:nvPr>
            <p:ph idx="2" type="sldImg"/>
          </p:nvPr>
        </p:nvSpPr>
        <p:spPr>
          <a:xfrm>
            <a:off x="685800" y="857250"/>
            <a:ext cx="54864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326be4afc81_0_2:notes"/>
          <p:cNvSpPr txBox="1"/>
          <p:nvPr>
            <p:ph idx="1" type="body"/>
          </p:nvPr>
        </p:nvSpPr>
        <p:spPr>
          <a:xfrm>
            <a:off x="685800" y="3300413"/>
            <a:ext cx="54864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326be4afc81_0_2:notes"/>
          <p:cNvSpPr txBox="1"/>
          <p:nvPr>
            <p:ph idx="12" type="sldNum"/>
          </p:nvPr>
        </p:nvSpPr>
        <p:spPr>
          <a:xfrm>
            <a:off x="3884613" y="6513910"/>
            <a:ext cx="29718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26be4afc81_0_17:notes"/>
          <p:cNvSpPr/>
          <p:nvPr>
            <p:ph idx="2" type="sldImg"/>
          </p:nvPr>
        </p:nvSpPr>
        <p:spPr>
          <a:xfrm>
            <a:off x="685800" y="857250"/>
            <a:ext cx="54864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326be4afc81_0_17:notes"/>
          <p:cNvSpPr txBox="1"/>
          <p:nvPr>
            <p:ph idx="1" type="body"/>
          </p:nvPr>
        </p:nvSpPr>
        <p:spPr>
          <a:xfrm>
            <a:off x="685800" y="3300413"/>
            <a:ext cx="54864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326be4afc81_0_17:notes"/>
          <p:cNvSpPr txBox="1"/>
          <p:nvPr>
            <p:ph idx="12" type="sldNum"/>
          </p:nvPr>
        </p:nvSpPr>
        <p:spPr>
          <a:xfrm>
            <a:off x="3884613" y="6513910"/>
            <a:ext cx="29718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65f9544ee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65f9544ee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26be4afc81_0_27:notes"/>
          <p:cNvSpPr/>
          <p:nvPr>
            <p:ph idx="2" type="sldImg"/>
          </p:nvPr>
        </p:nvSpPr>
        <p:spPr>
          <a:xfrm>
            <a:off x="685800" y="857250"/>
            <a:ext cx="54864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326be4afc81_0_27:notes"/>
          <p:cNvSpPr txBox="1"/>
          <p:nvPr>
            <p:ph idx="1" type="body"/>
          </p:nvPr>
        </p:nvSpPr>
        <p:spPr>
          <a:xfrm>
            <a:off x="685800" y="3300413"/>
            <a:ext cx="54864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326be4afc81_0_27:notes"/>
          <p:cNvSpPr txBox="1"/>
          <p:nvPr>
            <p:ph idx="12" type="sldNum"/>
          </p:nvPr>
        </p:nvSpPr>
        <p:spPr>
          <a:xfrm>
            <a:off x="3884613" y="6513910"/>
            <a:ext cx="29718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1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7.png"/><Relationship Id="rId6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7.png"/><Relationship Id="rId6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18.png"/><Relationship Id="rId6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">
  <p:cSld name="DEFAULT">
    <p:bg>
      <p:bgPr>
        <a:solidFill>
          <a:schemeClr val="lt1"/>
        </a:solid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8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" name="Google Shape;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79981" y="6672263"/>
            <a:ext cx="1978819" cy="58578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11244263" y="6736556"/>
            <a:ext cx="200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700" u="none" cap="none" strike="noStrike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open seeds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11615738" y="7140179"/>
            <a:ext cx="16860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8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mentoring &amp; training program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550" y="305700"/>
            <a:ext cx="352100" cy="32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05945" y="4446175"/>
            <a:ext cx="1359392" cy="398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" name="Google Shape;1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79981" y="6672263"/>
            <a:ext cx="1978819" cy="585788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11244263" y="6736556"/>
            <a:ext cx="200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700" u="none" cap="none" strike="noStrike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openseeds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11615738" y="7140179"/>
            <a:ext cx="16860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8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mentoring &amp; training program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550" y="305700"/>
            <a:ext cx="352100" cy="32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05945" y="4446175"/>
            <a:ext cx="1359392" cy="398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/>
          <p:nvPr>
            <p:ph type="title"/>
          </p:nvPr>
        </p:nvSpPr>
        <p:spPr>
          <a:xfrm>
            <a:off x="1406925" y="202350"/>
            <a:ext cx="60990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39D3D"/>
              </a:buClr>
              <a:buSzPts val="2300"/>
              <a:buFont typeface="Raleway"/>
              <a:buNone/>
              <a:defRPr sz="2300">
                <a:solidFill>
                  <a:srgbClr val="139D3D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" type="body"/>
          </p:nvPr>
        </p:nvSpPr>
        <p:spPr>
          <a:xfrm>
            <a:off x="1406925" y="954200"/>
            <a:ext cx="6099000" cy="38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 Picture">
  <p:cSld name="DEFAULT_1"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3" name="Google Shape;2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79981" y="6672263"/>
            <a:ext cx="1978819" cy="585788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/>
          <p:nvPr/>
        </p:nvSpPr>
        <p:spPr>
          <a:xfrm>
            <a:off x="11244263" y="6736556"/>
            <a:ext cx="200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700" u="none" cap="none" strike="noStrike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open seeds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11615738" y="7140179"/>
            <a:ext cx="16860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8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mentoring &amp; training program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Google Shape;26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550" y="305700"/>
            <a:ext cx="352100" cy="32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05945" y="4446175"/>
            <a:ext cx="1359392" cy="398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8" name="Google Shape;2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79981" y="6672263"/>
            <a:ext cx="1978819" cy="585788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3"/>
          <p:cNvSpPr/>
          <p:nvPr/>
        </p:nvSpPr>
        <p:spPr>
          <a:xfrm>
            <a:off x="11244263" y="6736556"/>
            <a:ext cx="200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700" u="none" cap="none" strike="noStrike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openseeds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11615738" y="7140179"/>
            <a:ext cx="16860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8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mentoring &amp; training program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" name="Google Shape;31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550" y="305700"/>
            <a:ext cx="352100" cy="32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05945" y="4446175"/>
            <a:ext cx="1359392" cy="39847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3"/>
          <p:cNvSpPr txBox="1"/>
          <p:nvPr>
            <p:ph type="title"/>
          </p:nvPr>
        </p:nvSpPr>
        <p:spPr>
          <a:xfrm>
            <a:off x="1406925" y="202350"/>
            <a:ext cx="60990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39D3D"/>
              </a:buClr>
              <a:buSzPts val="2300"/>
              <a:buFont typeface="Raleway"/>
              <a:buNone/>
              <a:defRPr sz="2300">
                <a:solidFill>
                  <a:srgbClr val="139D3D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"/>
          <p:cNvSpPr/>
          <p:nvPr>
            <p:ph idx="2" type="pic"/>
          </p:nvPr>
        </p:nvSpPr>
        <p:spPr>
          <a:xfrm>
            <a:off x="1399450" y="1170050"/>
            <a:ext cx="6099000" cy="2930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">
  <p:cSld name="CUSTOM">
    <p:bg>
      <p:bgPr>
        <a:solidFill>
          <a:srgbClr val="020887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8" name="Google Shape;38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79981" y="6672263"/>
            <a:ext cx="1978819" cy="585788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4"/>
          <p:cNvSpPr/>
          <p:nvPr/>
        </p:nvSpPr>
        <p:spPr>
          <a:xfrm>
            <a:off x="11244263" y="6736556"/>
            <a:ext cx="200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700" u="none" cap="none" strike="noStrike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open seeds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4"/>
          <p:cNvSpPr/>
          <p:nvPr/>
        </p:nvSpPr>
        <p:spPr>
          <a:xfrm>
            <a:off x="11615738" y="7140179"/>
            <a:ext cx="16860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8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mentoring &amp; training program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" name="Google Shape;4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" y="0"/>
            <a:ext cx="8178483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550" y="305700"/>
            <a:ext cx="352100" cy="32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05945" y="4446175"/>
            <a:ext cx="1359392" cy="398475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4"/>
          <p:cNvSpPr txBox="1"/>
          <p:nvPr>
            <p:ph type="title"/>
          </p:nvPr>
        </p:nvSpPr>
        <p:spPr>
          <a:xfrm>
            <a:off x="1406925" y="202350"/>
            <a:ext cx="60990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aleway"/>
              <a:buNone/>
              <a:defRPr sz="2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406925" y="954200"/>
            <a:ext cx="6099000" cy="38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Two column">
  <p:cSld name="CUSTOM_3">
    <p:bg>
      <p:bgPr>
        <a:solidFill>
          <a:srgbClr val="020887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8" name="Google Shape;48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79981" y="6672263"/>
            <a:ext cx="1978819" cy="585788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5"/>
          <p:cNvSpPr/>
          <p:nvPr/>
        </p:nvSpPr>
        <p:spPr>
          <a:xfrm>
            <a:off x="11244263" y="6736556"/>
            <a:ext cx="200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700" u="none" cap="none" strike="noStrike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open seeds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5"/>
          <p:cNvSpPr/>
          <p:nvPr/>
        </p:nvSpPr>
        <p:spPr>
          <a:xfrm>
            <a:off x="11615738" y="7140179"/>
            <a:ext cx="16860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8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mentoring &amp; training program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" name="Google Shape;51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" y="0"/>
            <a:ext cx="8178483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550" y="305700"/>
            <a:ext cx="352100" cy="32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05945" y="4446175"/>
            <a:ext cx="1359392" cy="3984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5"/>
          <p:cNvSpPr txBox="1"/>
          <p:nvPr>
            <p:ph type="title"/>
          </p:nvPr>
        </p:nvSpPr>
        <p:spPr>
          <a:xfrm>
            <a:off x="974100" y="202350"/>
            <a:ext cx="70011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aleway"/>
              <a:buNone/>
              <a:defRPr sz="2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" type="body"/>
          </p:nvPr>
        </p:nvSpPr>
        <p:spPr>
          <a:xfrm>
            <a:off x="4697075" y="954200"/>
            <a:ext cx="3278100" cy="38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7" name="Google Shape;57;p5"/>
          <p:cNvSpPr txBox="1"/>
          <p:nvPr>
            <p:ph idx="2" type="body"/>
          </p:nvPr>
        </p:nvSpPr>
        <p:spPr>
          <a:xfrm>
            <a:off x="974100" y="954200"/>
            <a:ext cx="3278100" cy="38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">
  <p:cSld name="CUSTOM_1">
    <p:bg>
      <p:bgPr>
        <a:solidFill>
          <a:srgbClr val="139D3D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9" name="Google Shape;5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79981" y="6672263"/>
            <a:ext cx="1978819" cy="585788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6"/>
          <p:cNvSpPr/>
          <p:nvPr/>
        </p:nvSpPr>
        <p:spPr>
          <a:xfrm>
            <a:off x="11244263" y="6736556"/>
            <a:ext cx="200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700" u="none" cap="none" strike="noStrike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open seeds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6"/>
          <p:cNvSpPr/>
          <p:nvPr/>
        </p:nvSpPr>
        <p:spPr>
          <a:xfrm>
            <a:off x="11615738" y="7140179"/>
            <a:ext cx="16860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8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mentoring &amp; training program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4975"/>
            <a:ext cx="7692636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550" y="305700"/>
            <a:ext cx="352100" cy="32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05945" y="4446175"/>
            <a:ext cx="1359392" cy="3984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6"/>
          <p:cNvSpPr txBox="1"/>
          <p:nvPr>
            <p:ph type="title"/>
          </p:nvPr>
        </p:nvSpPr>
        <p:spPr>
          <a:xfrm>
            <a:off x="1406925" y="202350"/>
            <a:ext cx="60990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aleway"/>
              <a:buNone/>
              <a:defRPr sz="2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6"/>
          <p:cNvSpPr txBox="1"/>
          <p:nvPr>
            <p:ph idx="1" type="body"/>
          </p:nvPr>
        </p:nvSpPr>
        <p:spPr>
          <a:xfrm>
            <a:off x="1406925" y="954200"/>
            <a:ext cx="6099000" cy="38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CUSTOM_2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550" y="305700"/>
            <a:ext cx="352100" cy="320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1" name="Google Shape;7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720800"/>
            <a:ext cx="4189374" cy="2422699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7"/>
          <p:cNvSpPr txBox="1"/>
          <p:nvPr>
            <p:ph type="title"/>
          </p:nvPr>
        </p:nvSpPr>
        <p:spPr>
          <a:xfrm>
            <a:off x="252550" y="684925"/>
            <a:ext cx="3238500" cy="17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aleway"/>
              <a:buNone/>
              <a:defRPr sz="3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3" name="Google Shape;73;p7"/>
          <p:cNvSpPr txBox="1"/>
          <p:nvPr>
            <p:ph idx="1" type="subTitle"/>
          </p:nvPr>
        </p:nvSpPr>
        <p:spPr>
          <a:xfrm>
            <a:off x="5024700" y="1251600"/>
            <a:ext cx="3372000" cy="26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9D3D"/>
              </a:buClr>
              <a:buSzPts val="3200"/>
              <a:buFont typeface="Raleway"/>
              <a:buNone/>
              <a:defRPr sz="3200">
                <a:solidFill>
                  <a:srgbClr val="139D3D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Relationship Id="rId4" Type="http://schemas.openxmlformats.org/officeDocument/2006/relationships/image" Target="../media/image3.png"/><Relationship Id="rId5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79" name="Google Shape;7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720800"/>
            <a:ext cx="4189374" cy="242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550" y="305700"/>
            <a:ext cx="352100" cy="32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09600" y="4446175"/>
            <a:ext cx="1352075" cy="3984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8"/>
          <p:cNvSpPr txBox="1"/>
          <p:nvPr>
            <p:ph type="title"/>
          </p:nvPr>
        </p:nvSpPr>
        <p:spPr>
          <a:xfrm>
            <a:off x="4134000" y="670250"/>
            <a:ext cx="4319400" cy="17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274E13"/>
                </a:solidFill>
                <a:latin typeface="Verdana"/>
                <a:ea typeface="Verdana"/>
                <a:cs typeface="Verdana"/>
                <a:sym typeface="Verdana"/>
              </a:rPr>
              <a:t>Computational Modelling</a:t>
            </a:r>
            <a:endParaRPr b="1" sz="2400">
              <a:solidFill>
                <a:srgbClr val="274E1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274E13"/>
                </a:solidFill>
                <a:latin typeface="Verdana"/>
                <a:ea typeface="Verdana"/>
                <a:cs typeface="Verdana"/>
                <a:sym typeface="Verdana"/>
              </a:rPr>
              <a:t>of Real World Problems Using DRI</a:t>
            </a:r>
            <a:r>
              <a:rPr b="1" lang="en-GB" sz="2400">
                <a:solidFill>
                  <a:srgbClr val="139D3D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-GB" sz="2400">
                <a:solidFill>
                  <a:srgbClr val="274E13"/>
                </a:solidFill>
                <a:latin typeface="Verdana"/>
                <a:ea typeface="Verdana"/>
                <a:cs typeface="Verdana"/>
                <a:sym typeface="Verdana"/>
              </a:rPr>
              <a:t>and Community Outreach</a:t>
            </a:r>
            <a:endParaRPr b="1" sz="2400">
              <a:solidFill>
                <a:srgbClr val="274E1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39D3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39D3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3" name="Google Shape;83;p8"/>
          <p:cNvSpPr txBox="1"/>
          <p:nvPr/>
        </p:nvSpPr>
        <p:spPr>
          <a:xfrm>
            <a:off x="4288100" y="2998963"/>
            <a:ext cx="3419100" cy="10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274E13"/>
                </a:solidFill>
                <a:latin typeface="Verdana"/>
                <a:ea typeface="Verdana"/>
                <a:cs typeface="Verdana"/>
                <a:sym typeface="Verdana"/>
              </a:rPr>
              <a:t>Sudhi Sharma</a:t>
            </a:r>
            <a:endParaRPr sz="1200">
              <a:solidFill>
                <a:srgbClr val="274E1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74E13"/>
                </a:solidFill>
                <a:latin typeface="Verdana"/>
                <a:ea typeface="Verdana"/>
                <a:cs typeface="Verdana"/>
                <a:sym typeface="Verdana"/>
              </a:rPr>
              <a:t>Post-Doctoral Research Scholar</a:t>
            </a:r>
            <a:endParaRPr sz="1200">
              <a:solidFill>
                <a:srgbClr val="274E1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74E13"/>
                </a:solidFill>
                <a:latin typeface="Verdana"/>
                <a:ea typeface="Verdana"/>
                <a:cs typeface="Verdana"/>
                <a:sym typeface="Verdana"/>
              </a:rPr>
              <a:t>Carleton University, </a:t>
            </a:r>
            <a:endParaRPr sz="1200">
              <a:solidFill>
                <a:srgbClr val="274E1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274E13"/>
                </a:solidFill>
                <a:latin typeface="Verdana"/>
                <a:ea typeface="Verdana"/>
                <a:cs typeface="Verdana"/>
                <a:sym typeface="Verdana"/>
              </a:rPr>
              <a:t>Ottawa, Canada</a:t>
            </a:r>
            <a:endParaRPr sz="1200">
              <a:solidFill>
                <a:srgbClr val="274E1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89" name="Google Shape;8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79981" y="6672263"/>
            <a:ext cx="1978819" cy="585788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9"/>
          <p:cNvSpPr/>
          <p:nvPr/>
        </p:nvSpPr>
        <p:spPr>
          <a:xfrm>
            <a:off x="11244263" y="6736556"/>
            <a:ext cx="2007394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700" u="none" cap="none" strike="noStrike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openseeds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9"/>
          <p:cNvSpPr/>
          <p:nvPr/>
        </p:nvSpPr>
        <p:spPr>
          <a:xfrm>
            <a:off x="11615738" y="7140179"/>
            <a:ext cx="1685925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8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mentoring &amp; training program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550" y="305700"/>
            <a:ext cx="352100" cy="3200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9"/>
          <p:cNvSpPr txBox="1"/>
          <p:nvPr>
            <p:ph type="title"/>
          </p:nvPr>
        </p:nvSpPr>
        <p:spPr>
          <a:xfrm>
            <a:off x="1406925" y="98975"/>
            <a:ext cx="6099000" cy="5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274E13"/>
                </a:solidFill>
                <a:latin typeface="Comic Sans MS"/>
                <a:ea typeface="Comic Sans MS"/>
                <a:cs typeface="Comic Sans MS"/>
                <a:sym typeface="Comic Sans MS"/>
              </a:rPr>
              <a:t>Technical Challenges</a:t>
            </a:r>
            <a:endParaRPr b="1" sz="2400">
              <a:solidFill>
                <a:srgbClr val="274E1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94" name="Google Shape;94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7825" y="670375"/>
            <a:ext cx="5710676" cy="40402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3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3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00" name="Google Shape;10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79981" y="6672263"/>
            <a:ext cx="1978819" cy="585788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0"/>
          <p:cNvSpPr/>
          <p:nvPr/>
        </p:nvSpPr>
        <p:spPr>
          <a:xfrm>
            <a:off x="11244263" y="6736556"/>
            <a:ext cx="200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700" u="none" cap="none" strike="noStrike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open seeds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0"/>
          <p:cNvSpPr/>
          <p:nvPr/>
        </p:nvSpPr>
        <p:spPr>
          <a:xfrm>
            <a:off x="11615738" y="7140179"/>
            <a:ext cx="16860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8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mentoring &amp; training program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550" y="305700"/>
            <a:ext cx="352100" cy="32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0"/>
          <p:cNvSpPr txBox="1"/>
          <p:nvPr>
            <p:ph type="title"/>
          </p:nvPr>
        </p:nvSpPr>
        <p:spPr>
          <a:xfrm>
            <a:off x="108200" y="202338"/>
            <a:ext cx="6099000" cy="5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274E13"/>
                </a:solidFill>
                <a:latin typeface="Comic Sans MS"/>
                <a:ea typeface="Comic Sans MS"/>
                <a:cs typeface="Comic Sans MS"/>
                <a:sym typeface="Comic Sans MS"/>
              </a:rPr>
              <a:t>Towards an Open Science Leader</a:t>
            </a:r>
            <a:endParaRPr b="1" sz="2400">
              <a:solidFill>
                <a:srgbClr val="274E1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5" name="Google Shape;105;p10"/>
          <p:cNvSpPr txBox="1"/>
          <p:nvPr>
            <p:ph idx="1" type="body"/>
          </p:nvPr>
        </p:nvSpPr>
        <p:spPr>
          <a:xfrm>
            <a:off x="675050" y="844150"/>
            <a:ext cx="6867900" cy="12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rgbClr val="274E13"/>
                </a:solidFill>
              </a:rPr>
              <a:t>Challenge</a:t>
            </a:r>
            <a:endParaRPr b="1" sz="1700">
              <a:solidFill>
                <a:srgbClr val="274E13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700"/>
              <a:buChar char="●"/>
            </a:pPr>
            <a:r>
              <a:rPr lang="en-GB" sz="1700">
                <a:solidFill>
                  <a:srgbClr val="274E13"/>
                </a:solidFill>
              </a:rPr>
              <a:t>Designing and </a:t>
            </a:r>
            <a:r>
              <a:rPr lang="en-GB" sz="1700">
                <a:solidFill>
                  <a:srgbClr val="274E13"/>
                </a:solidFill>
              </a:rPr>
              <a:t>building</a:t>
            </a:r>
            <a:r>
              <a:rPr lang="en-GB" sz="1700">
                <a:solidFill>
                  <a:srgbClr val="274E13"/>
                </a:solidFill>
              </a:rPr>
              <a:t> for understanding</a:t>
            </a:r>
            <a:endParaRPr sz="1700">
              <a:solidFill>
                <a:srgbClr val="274E13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700"/>
              <a:buChar char="●"/>
            </a:pPr>
            <a:r>
              <a:rPr lang="en-GB" sz="1700">
                <a:solidFill>
                  <a:srgbClr val="274E13"/>
                </a:solidFill>
              </a:rPr>
              <a:t>Designing </a:t>
            </a:r>
            <a:r>
              <a:rPr lang="en-GB" sz="1700">
                <a:solidFill>
                  <a:srgbClr val="274E13"/>
                </a:solidFill>
              </a:rPr>
              <a:t>and building </a:t>
            </a:r>
            <a:r>
              <a:rPr lang="en-GB" sz="1700">
                <a:solidFill>
                  <a:srgbClr val="274E13"/>
                </a:solidFill>
              </a:rPr>
              <a:t>for participation and inclusion</a:t>
            </a:r>
            <a:endParaRPr sz="1700">
              <a:solidFill>
                <a:srgbClr val="274E1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74E1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74E1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74E13"/>
              </a:solidFill>
            </a:endParaRPr>
          </a:p>
        </p:txBody>
      </p:sp>
      <p:sp>
        <p:nvSpPr>
          <p:cNvPr id="106" name="Google Shape;106;p10"/>
          <p:cNvSpPr txBox="1"/>
          <p:nvPr/>
        </p:nvSpPr>
        <p:spPr>
          <a:xfrm>
            <a:off x="675050" y="1856325"/>
            <a:ext cx="70659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700">
                <a:solidFill>
                  <a:srgbClr val="274E13"/>
                </a:solidFill>
                <a:latin typeface="Raleway"/>
                <a:ea typeface="Raleway"/>
                <a:cs typeface="Raleway"/>
                <a:sym typeface="Raleway"/>
              </a:rPr>
              <a:t>Learning</a:t>
            </a:r>
            <a:endParaRPr b="1" sz="1700">
              <a:solidFill>
                <a:srgbClr val="274E1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274E1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700"/>
              <a:buFont typeface="Raleway"/>
              <a:buChar char="❖"/>
            </a:pPr>
            <a:r>
              <a:rPr lang="en-GB" sz="1700">
                <a:solidFill>
                  <a:srgbClr val="274E13"/>
                </a:solidFill>
                <a:latin typeface="Raleway"/>
                <a:ea typeface="Raleway"/>
                <a:cs typeface="Raleway"/>
                <a:sym typeface="Raleway"/>
              </a:rPr>
              <a:t>Incorporating feedback loops from users</a:t>
            </a:r>
            <a:endParaRPr sz="1700">
              <a:solidFill>
                <a:srgbClr val="274E1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700"/>
              <a:buFont typeface="Raleway"/>
              <a:buChar char="❖"/>
            </a:pPr>
            <a:r>
              <a:rPr lang="en-GB" sz="1700">
                <a:solidFill>
                  <a:srgbClr val="274E13"/>
                </a:solidFill>
                <a:latin typeface="Raleway"/>
                <a:ea typeface="Raleway"/>
                <a:cs typeface="Raleway"/>
                <a:sym typeface="Raleway"/>
              </a:rPr>
              <a:t>Designing and creating new ideas with contributors and users and allowing contributors to share governance on the project</a:t>
            </a:r>
            <a:endParaRPr sz="1700">
              <a:solidFill>
                <a:srgbClr val="274E1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700"/>
              <a:buFont typeface="Raleway"/>
              <a:buChar char="❖"/>
            </a:pPr>
            <a:r>
              <a:rPr lang="en-GB" sz="1700">
                <a:solidFill>
                  <a:srgbClr val="274E13"/>
                </a:solidFill>
                <a:latin typeface="Raleway"/>
                <a:ea typeface="Raleway"/>
                <a:cs typeface="Raleway"/>
                <a:sym typeface="Raleway"/>
              </a:rPr>
              <a:t>Building project documents, workflows and contribution guidelines </a:t>
            </a:r>
            <a:endParaRPr sz="1700">
              <a:solidFill>
                <a:srgbClr val="274E1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700"/>
              <a:buFont typeface="Raleway"/>
              <a:buChar char="❖"/>
            </a:pPr>
            <a:r>
              <a:rPr lang="en-GB" sz="1700">
                <a:solidFill>
                  <a:srgbClr val="274E13"/>
                </a:solidFill>
                <a:latin typeface="Raleway"/>
                <a:ea typeface="Raleway"/>
                <a:cs typeface="Raleway"/>
                <a:sym typeface="Raleway"/>
              </a:rPr>
              <a:t>Conducting webinars and orientation calls for contributors and users</a:t>
            </a:r>
            <a:endParaRPr sz="1700">
              <a:solidFill>
                <a:srgbClr val="274E1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700"/>
              <a:buFont typeface="Raleway"/>
              <a:buChar char="❖"/>
            </a:pPr>
            <a:r>
              <a:rPr lang="en-GB" sz="1700">
                <a:solidFill>
                  <a:srgbClr val="274E13"/>
                </a:solidFill>
                <a:latin typeface="Raleway"/>
                <a:ea typeface="Raleway"/>
                <a:cs typeface="Raleway"/>
                <a:sym typeface="Raleway"/>
              </a:rPr>
              <a:t>Mentoring and guiding others to being an open science leader</a:t>
            </a:r>
            <a:endParaRPr sz="1700">
              <a:solidFill>
                <a:srgbClr val="274E1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12" name="Google Shape;11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79981" y="6672263"/>
            <a:ext cx="1978819" cy="585788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1"/>
          <p:cNvSpPr/>
          <p:nvPr/>
        </p:nvSpPr>
        <p:spPr>
          <a:xfrm>
            <a:off x="11244263" y="6736556"/>
            <a:ext cx="200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700" u="none" cap="none" strike="noStrike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open seeds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1"/>
          <p:cNvSpPr/>
          <p:nvPr/>
        </p:nvSpPr>
        <p:spPr>
          <a:xfrm>
            <a:off x="11615738" y="7140179"/>
            <a:ext cx="16860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8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mentoring &amp; training program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550" y="305700"/>
            <a:ext cx="352100" cy="32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1"/>
          <p:cNvSpPr txBox="1"/>
          <p:nvPr>
            <p:ph type="title"/>
          </p:nvPr>
        </p:nvSpPr>
        <p:spPr>
          <a:xfrm>
            <a:off x="108200" y="202338"/>
            <a:ext cx="6099000" cy="5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274E13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Progress </a:t>
            </a:r>
            <a:endParaRPr b="1" sz="2400">
              <a:solidFill>
                <a:srgbClr val="274E1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7" name="Google Shape;117;p11"/>
          <p:cNvSpPr txBox="1"/>
          <p:nvPr>
            <p:ph idx="1" type="body"/>
          </p:nvPr>
        </p:nvSpPr>
        <p:spPr>
          <a:xfrm>
            <a:off x="475075" y="836800"/>
            <a:ext cx="6994500" cy="34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74E13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700"/>
              <a:buChar char="❖"/>
            </a:pPr>
            <a:r>
              <a:rPr lang="en-GB" sz="1700">
                <a:solidFill>
                  <a:srgbClr val="274E13"/>
                </a:solidFill>
              </a:rPr>
              <a:t>Conducted a DRAC resource awareness webinar to fellow researchers from different university and disciplines and collected feedback</a:t>
            </a:r>
            <a:endParaRPr sz="1700">
              <a:solidFill>
                <a:srgbClr val="274E1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74E13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700"/>
              <a:buChar char="❖"/>
            </a:pPr>
            <a:r>
              <a:rPr lang="en-GB" sz="1700">
                <a:solidFill>
                  <a:srgbClr val="274E13"/>
                </a:solidFill>
              </a:rPr>
              <a:t>Developed an open canvas</a:t>
            </a:r>
            <a:endParaRPr sz="1700">
              <a:solidFill>
                <a:srgbClr val="274E1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74E13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700"/>
              <a:buChar char="❖"/>
            </a:pPr>
            <a:r>
              <a:rPr lang="en-GB" sz="1700">
                <a:solidFill>
                  <a:srgbClr val="274E13"/>
                </a:solidFill>
              </a:rPr>
              <a:t>Updated my open source project resource page with detailed README, License and contributor guidelines.</a:t>
            </a:r>
            <a:endParaRPr sz="1700">
              <a:solidFill>
                <a:srgbClr val="274E1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74E13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700"/>
              <a:buChar char="❖"/>
            </a:pPr>
            <a:r>
              <a:rPr lang="en-GB" sz="1700">
                <a:solidFill>
                  <a:srgbClr val="274E13"/>
                </a:solidFill>
              </a:rPr>
              <a:t>Created OSF account for generating DOI and sharing project documents to larger audience</a:t>
            </a:r>
            <a:endParaRPr sz="1700">
              <a:solidFill>
                <a:srgbClr val="274E1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74E1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74E1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74E13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 txBox="1"/>
          <p:nvPr>
            <p:ph type="title"/>
          </p:nvPr>
        </p:nvSpPr>
        <p:spPr>
          <a:xfrm>
            <a:off x="1406925" y="202350"/>
            <a:ext cx="6099000" cy="5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274E13"/>
                </a:solidFill>
                <a:latin typeface="Comic Sans MS"/>
                <a:ea typeface="Comic Sans MS"/>
                <a:cs typeface="Comic Sans MS"/>
                <a:sym typeface="Comic Sans MS"/>
              </a:rPr>
              <a:t>Future Work and Open Questions</a:t>
            </a:r>
            <a:endParaRPr b="1" sz="2400">
              <a:solidFill>
                <a:srgbClr val="274E1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3" name="Google Shape;123;p12"/>
          <p:cNvSpPr txBox="1"/>
          <p:nvPr>
            <p:ph idx="1" type="body"/>
          </p:nvPr>
        </p:nvSpPr>
        <p:spPr>
          <a:xfrm>
            <a:off x="871300" y="954200"/>
            <a:ext cx="7104300" cy="3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lang="en-GB" sz="1700"/>
              <a:t>Engaging wider audience through university wide programs and social media outreach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lang="en-GB" sz="1700"/>
              <a:t>How to engage decision makers to create a positive impact on improved accessibility to E-D-I-A groups ?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lang="en-GB" sz="1700"/>
              <a:t>How to create an inclusive </a:t>
            </a:r>
            <a:r>
              <a:rPr lang="en-GB" sz="1700"/>
              <a:t>collaboration</a:t>
            </a:r>
            <a:r>
              <a:rPr lang="en-GB" sz="1700"/>
              <a:t> in design and building state of the art digital tools useful for the community ?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lang="en-GB" sz="1700"/>
              <a:t>How to mobilize financial and other resources for successful completion of the project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lang="en-GB" sz="1700"/>
              <a:t>How to effectively create a community of world class science educators and leaders</a:t>
            </a:r>
            <a:endParaRPr sz="17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29" name="Google Shape;12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79981" y="6672263"/>
            <a:ext cx="1978819" cy="585788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3"/>
          <p:cNvSpPr/>
          <p:nvPr/>
        </p:nvSpPr>
        <p:spPr>
          <a:xfrm>
            <a:off x="11244263" y="6736556"/>
            <a:ext cx="200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700" u="none" cap="none" strike="noStrike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open seeds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3"/>
          <p:cNvSpPr/>
          <p:nvPr/>
        </p:nvSpPr>
        <p:spPr>
          <a:xfrm>
            <a:off x="11615738" y="7140179"/>
            <a:ext cx="16860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8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mentoring &amp; training program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550" y="305700"/>
            <a:ext cx="352100" cy="32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3"/>
          <p:cNvSpPr txBox="1"/>
          <p:nvPr>
            <p:ph idx="1" type="body"/>
          </p:nvPr>
        </p:nvSpPr>
        <p:spPr>
          <a:xfrm>
            <a:off x="1898525" y="954200"/>
            <a:ext cx="6099000" cy="22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274E13"/>
                </a:solidFill>
              </a:rPr>
              <a:t>           THANK YOU</a:t>
            </a:r>
            <a:endParaRPr b="1" sz="3000">
              <a:solidFill>
                <a:srgbClr val="274E1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274E1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274E13"/>
                </a:solidFill>
              </a:rPr>
              <a:t>Questions/ Feedbacks ?</a:t>
            </a:r>
            <a:endParaRPr b="1" sz="3000">
              <a:solidFill>
                <a:srgbClr val="274E1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74E1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LS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