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 SemiBold"/>
      <p:regular r:id="rId12"/>
      <p:bold r:id="rId13"/>
      <p:italic r:id="rId14"/>
      <p:boldItalic r:id="rId15"/>
    </p:embeddedFont>
    <p:embeddedFont>
      <p:font typeface="Raleway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SemiBold-bold.fntdata"/><Relationship Id="rId12" Type="http://schemas.openxmlformats.org/officeDocument/2006/relationships/font" Target="fonts/Raleway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SemiBold-boldItalic.fntdata"/><Relationship Id="rId14" Type="http://schemas.openxmlformats.org/officeDocument/2006/relationships/font" Target="fonts/RalewaySemiBold-italic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280744133_2_2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1280744133_2_2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1280744133_2_2:notes"/>
          <p:cNvSpPr txBox="1"/>
          <p:nvPr>
            <p:ph idx="12" type="sldNum"/>
          </p:nvPr>
        </p:nvSpPr>
        <p:spPr>
          <a:xfrm>
            <a:off x="3884613" y="6513910"/>
            <a:ext cx="29718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280744133_2_33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1280744133_2_33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1280744133_2_33:notes"/>
          <p:cNvSpPr txBox="1"/>
          <p:nvPr>
            <p:ph idx="12" type="sldNum"/>
          </p:nvPr>
        </p:nvSpPr>
        <p:spPr>
          <a:xfrm>
            <a:off x="3884613" y="6513910"/>
            <a:ext cx="29718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6be4afc81_0_2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26be4afc81_0_2:notes"/>
          <p:cNvSpPr txBox="1"/>
          <p:nvPr>
            <p:ph idx="1" type="body"/>
          </p:nvPr>
        </p:nvSpPr>
        <p:spPr>
          <a:xfrm>
            <a:off x="685800" y="3300413"/>
            <a:ext cx="54864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26be4afc81_0_2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be4afc81_0_17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26be4afc81_0_17:notes"/>
          <p:cNvSpPr txBox="1"/>
          <p:nvPr>
            <p:ph idx="1" type="body"/>
          </p:nvPr>
        </p:nvSpPr>
        <p:spPr>
          <a:xfrm>
            <a:off x="685800" y="3300413"/>
            <a:ext cx="54864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26be4afc81_0_17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5f9544e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5f9544e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be4afc81_0_27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26be4afc81_0_27:notes"/>
          <p:cNvSpPr txBox="1"/>
          <p:nvPr>
            <p:ph idx="1" type="body"/>
          </p:nvPr>
        </p:nvSpPr>
        <p:spPr>
          <a:xfrm>
            <a:off x="685800" y="3300413"/>
            <a:ext cx="54864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26be4afc81_0_27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">
  <p:cSld name="DEFAULT"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39D3D"/>
              </a:buClr>
              <a:buSzPts val="2300"/>
              <a:buFont typeface="Raleway"/>
              <a:buNone/>
              <a:defRPr sz="2300">
                <a:solidFill>
                  <a:srgbClr val="139D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406925" y="954200"/>
            <a:ext cx="60990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Picture">
  <p:cSld name="DEFAULT_1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39D3D"/>
              </a:buClr>
              <a:buSzPts val="2300"/>
              <a:buFont typeface="Raleway"/>
              <a:buNone/>
              <a:defRPr sz="2300">
                <a:solidFill>
                  <a:srgbClr val="139D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/>
          <p:nvPr>
            <p:ph idx="2" type="pic"/>
          </p:nvPr>
        </p:nvSpPr>
        <p:spPr>
          <a:xfrm>
            <a:off x="1399450" y="1170050"/>
            <a:ext cx="6099000" cy="2930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>
  <p:cSld name="CUSTOM">
    <p:bg>
      <p:bgPr>
        <a:solidFill>
          <a:srgbClr val="020887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" name="Google Shape;3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817848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None/>
              <a:defRPr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406925" y="954200"/>
            <a:ext cx="60990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wo column">
  <p:cSld name="CUSTOM_3">
    <p:bg>
      <p:bgPr>
        <a:solidFill>
          <a:srgbClr val="02088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817848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 txBox="1"/>
          <p:nvPr>
            <p:ph type="title"/>
          </p:nvPr>
        </p:nvSpPr>
        <p:spPr>
          <a:xfrm>
            <a:off x="974100" y="202350"/>
            <a:ext cx="70011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None/>
              <a:defRPr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4697075" y="954200"/>
            <a:ext cx="32781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" type="body"/>
          </p:nvPr>
        </p:nvSpPr>
        <p:spPr>
          <a:xfrm>
            <a:off x="974100" y="954200"/>
            <a:ext cx="32781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CUSTOM_1">
    <p:bg>
      <p:bgPr>
        <a:solidFill>
          <a:srgbClr val="139D3D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9" name="Google Shape;5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975"/>
            <a:ext cx="769263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None/>
              <a:defRPr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1406925" y="954200"/>
            <a:ext cx="60990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1" name="Google Shape;7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720800"/>
            <a:ext cx="4189374" cy="24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/>
          <p:nvPr>
            <p:ph type="title"/>
          </p:nvPr>
        </p:nvSpPr>
        <p:spPr>
          <a:xfrm>
            <a:off x="252550" y="684925"/>
            <a:ext cx="3238500" cy="17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" type="subTitle"/>
          </p:nvPr>
        </p:nvSpPr>
        <p:spPr>
          <a:xfrm>
            <a:off x="5024700" y="1251600"/>
            <a:ext cx="33720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9D3D"/>
              </a:buClr>
              <a:buSzPts val="3200"/>
              <a:buFont typeface="Raleway"/>
              <a:buNone/>
              <a:defRPr sz="3200">
                <a:solidFill>
                  <a:srgbClr val="139D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docs.google.com/presentation/d/16GYf1j1lqnImz4ED_g7eBIr9BpmCS4430Mpsf4mDvpw/edit#slide=id.p" TargetMode="External"/><Relationship Id="rId6" Type="http://schemas.openxmlformats.org/officeDocument/2006/relationships/hyperlink" Target="https://github.com/sudhipv/EDIA-Champion2024" TargetMode="External"/><Relationship Id="rId7" Type="http://schemas.openxmlformats.org/officeDocument/2006/relationships/hyperlink" Target="https://osf.io/fsx5j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9" name="Google Shape;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20800"/>
            <a:ext cx="4189374" cy="242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9600" y="4446175"/>
            <a:ext cx="1352075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/>
          <p:nvPr>
            <p:ph type="title"/>
          </p:nvPr>
        </p:nvSpPr>
        <p:spPr>
          <a:xfrm>
            <a:off x="4134000" y="670250"/>
            <a:ext cx="4319400" cy="17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Computational Modelling</a:t>
            </a:r>
            <a:endParaRPr b="1" sz="24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of Real World Problems Using DRI</a:t>
            </a:r>
            <a:r>
              <a:rPr b="1" lang="en-GB" sz="2400">
                <a:solidFill>
                  <a:srgbClr val="139D3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4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and Community Outreach</a:t>
            </a:r>
            <a:endParaRPr b="1" sz="24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39D3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9D3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8"/>
          <p:cNvSpPr txBox="1"/>
          <p:nvPr/>
        </p:nvSpPr>
        <p:spPr>
          <a:xfrm>
            <a:off x="4288100" y="2998963"/>
            <a:ext cx="34191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Sudhi Sharma Padillath Vasudevan</a:t>
            </a:r>
            <a:endParaRPr sz="12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Post-Doctoral Research Scholar,</a:t>
            </a:r>
            <a:endParaRPr sz="12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Carleton University, </a:t>
            </a:r>
            <a:endParaRPr sz="12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Ottawa, Canada</a:t>
            </a:r>
            <a:endParaRPr sz="12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9" name="Google Shape;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/>
          <p:nvPr/>
        </p:nvSpPr>
        <p:spPr>
          <a:xfrm>
            <a:off x="11244263" y="6736556"/>
            <a:ext cx="2007394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11615738" y="7140179"/>
            <a:ext cx="1685925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 txBox="1"/>
          <p:nvPr>
            <p:ph type="title"/>
          </p:nvPr>
        </p:nvSpPr>
        <p:spPr>
          <a:xfrm>
            <a:off x="1406925" y="98975"/>
            <a:ext cx="6099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Technical Challenges</a:t>
            </a:r>
            <a:endParaRPr b="1" sz="24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4" name="Google Shape;9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7825" y="670375"/>
            <a:ext cx="5710676" cy="40402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0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0"/>
          <p:cNvSpPr txBox="1"/>
          <p:nvPr>
            <p:ph type="title"/>
          </p:nvPr>
        </p:nvSpPr>
        <p:spPr>
          <a:xfrm>
            <a:off x="108200" y="202338"/>
            <a:ext cx="6099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Towards an Open Science Leader</a:t>
            </a:r>
            <a:endParaRPr b="1" sz="24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675050" y="844150"/>
            <a:ext cx="6867900" cy="1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274E13"/>
                </a:solidFill>
              </a:rPr>
              <a:t>Challenge</a:t>
            </a:r>
            <a:endParaRPr b="1" sz="1700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●"/>
            </a:pPr>
            <a:r>
              <a:rPr lang="en-GB" sz="1700">
                <a:solidFill>
                  <a:srgbClr val="274E13"/>
                </a:solidFill>
              </a:rPr>
              <a:t>Designing and </a:t>
            </a:r>
            <a:r>
              <a:rPr lang="en-GB" sz="1700">
                <a:solidFill>
                  <a:srgbClr val="274E13"/>
                </a:solidFill>
              </a:rPr>
              <a:t>building</a:t>
            </a:r>
            <a:r>
              <a:rPr lang="en-GB" sz="1700">
                <a:solidFill>
                  <a:srgbClr val="274E13"/>
                </a:solidFill>
              </a:rPr>
              <a:t> for understanding</a:t>
            </a:r>
            <a:endParaRPr sz="1700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●"/>
            </a:pPr>
            <a:r>
              <a:rPr lang="en-GB" sz="1700">
                <a:solidFill>
                  <a:srgbClr val="274E13"/>
                </a:solidFill>
              </a:rPr>
              <a:t>Designing </a:t>
            </a:r>
            <a:r>
              <a:rPr lang="en-GB" sz="1700">
                <a:solidFill>
                  <a:srgbClr val="274E13"/>
                </a:solidFill>
              </a:rPr>
              <a:t>and building </a:t>
            </a:r>
            <a:r>
              <a:rPr lang="en-GB" sz="1700">
                <a:solidFill>
                  <a:srgbClr val="274E13"/>
                </a:solidFill>
              </a:rPr>
              <a:t>for participation and inclusion</a:t>
            </a:r>
            <a:endParaRPr sz="17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06" name="Google Shape;106;p10"/>
          <p:cNvSpPr txBox="1"/>
          <p:nvPr/>
        </p:nvSpPr>
        <p:spPr>
          <a:xfrm>
            <a:off x="675050" y="1856325"/>
            <a:ext cx="70659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Learning</a:t>
            </a:r>
            <a:endParaRPr b="1"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Raleway"/>
              <a:buChar char="❖"/>
            </a:pPr>
            <a:r>
              <a:rPr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Incorporating feedback loops from users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Raleway"/>
              <a:buChar char="❖"/>
            </a:pPr>
            <a:r>
              <a:rPr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Designing and creating new ideas with contributors and users and allowing contributors to share governance on the project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Raleway"/>
              <a:buChar char="❖"/>
            </a:pPr>
            <a:r>
              <a:rPr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Building project documents, workflows and contribution guidelines 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Raleway"/>
              <a:buChar char="❖"/>
            </a:pPr>
            <a:r>
              <a:rPr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Conducting webinars and orientation calls for contributors and users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Raleway"/>
              <a:buChar char="❖"/>
            </a:pPr>
            <a:r>
              <a:rPr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Mentoring and guiding others to being an open science leader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2" name="Google Shape;1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1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1"/>
          <p:cNvSpPr txBox="1"/>
          <p:nvPr>
            <p:ph type="title"/>
          </p:nvPr>
        </p:nvSpPr>
        <p:spPr>
          <a:xfrm>
            <a:off x="108200" y="202338"/>
            <a:ext cx="6099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Progress </a:t>
            </a:r>
            <a:endParaRPr b="1" sz="24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475075" y="836800"/>
            <a:ext cx="69945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❖"/>
            </a:pPr>
            <a:r>
              <a:rPr lang="en-GB" sz="1700">
                <a:solidFill>
                  <a:srgbClr val="274E13"/>
                </a:solidFill>
              </a:rPr>
              <a:t>Conducted a DRAC resource awareness webinar to fellow researchers from different university and disciplines and collected feedback</a:t>
            </a:r>
            <a:endParaRPr sz="17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❖"/>
            </a:pPr>
            <a:r>
              <a:rPr lang="en-GB" sz="1700">
                <a:solidFill>
                  <a:srgbClr val="274E13"/>
                </a:solidFill>
              </a:rPr>
              <a:t>Developed an open canvas </a:t>
            </a:r>
            <a:r>
              <a:rPr lang="en-GB" sz="1700" u="sng">
                <a:solidFill>
                  <a:schemeClr val="hlink"/>
                </a:solidFill>
                <a:hlinkClick r:id="rId5"/>
              </a:rPr>
              <a:t>Canvas</a:t>
            </a:r>
            <a:endParaRPr sz="17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❖"/>
            </a:pPr>
            <a:r>
              <a:rPr lang="en-GB" sz="1700">
                <a:solidFill>
                  <a:srgbClr val="274E13"/>
                </a:solidFill>
              </a:rPr>
              <a:t>Updated my open source project resource page with detailed README, License and contributor guidelines : </a:t>
            </a:r>
            <a:r>
              <a:rPr lang="en-GB" sz="1700" u="sng">
                <a:solidFill>
                  <a:schemeClr val="hlink"/>
                </a:solidFill>
                <a:hlinkClick r:id="rId6"/>
              </a:rPr>
              <a:t>Github</a:t>
            </a:r>
            <a:endParaRPr sz="17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❖"/>
            </a:pPr>
            <a:r>
              <a:rPr lang="en-GB" sz="1700">
                <a:solidFill>
                  <a:srgbClr val="274E13"/>
                </a:solidFill>
              </a:rPr>
              <a:t>Created OSF account for generating DOI and sharing project documents to larger audience : </a:t>
            </a:r>
            <a:r>
              <a:rPr lang="en-GB" sz="1700" u="sng">
                <a:solidFill>
                  <a:schemeClr val="hlink"/>
                </a:solidFill>
                <a:hlinkClick r:id="rId7"/>
              </a:rPr>
              <a:t>OSF</a:t>
            </a:r>
            <a:endParaRPr sz="17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Future Work and Open Questions</a:t>
            </a:r>
            <a:endParaRPr b="1" sz="24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871300" y="954200"/>
            <a:ext cx="71043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Engaging wider audience through university wide programs and social media outreach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How to engage decision makers to create a positive impact on improved accessibility to E-D-I-A groups ?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How to create an inclusive </a:t>
            </a:r>
            <a:r>
              <a:rPr lang="en-GB" sz="1700"/>
              <a:t>collaboration</a:t>
            </a:r>
            <a:r>
              <a:rPr lang="en-GB" sz="1700"/>
              <a:t> in design and building state of the art digital tools useful for the community ?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How to mobilize financial and other resources for successful completion of the project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How to effectively create a community of world class science educators and leaders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1898525" y="954200"/>
            <a:ext cx="6099000" cy="22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274E13"/>
                </a:solidFill>
              </a:rPr>
              <a:t>           THANK YOU</a:t>
            </a:r>
            <a:endParaRPr b="1" sz="30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274E13"/>
                </a:solidFill>
              </a:rPr>
              <a:t>Questions/ Feedbacks ?</a:t>
            </a:r>
            <a:endParaRPr b="1" sz="30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S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