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6"/>
  </p:notesMasterIdLst>
  <p:sldIdLst>
    <p:sldId id="256" r:id="rId5"/>
    <p:sldId id="525" r:id="rId6"/>
    <p:sldId id="315" r:id="rId7"/>
    <p:sldId id="484" r:id="rId8"/>
    <p:sldId id="523" r:id="rId9"/>
    <p:sldId id="497" r:id="rId10"/>
    <p:sldId id="499" r:id="rId11"/>
    <p:sldId id="498" r:id="rId12"/>
    <p:sldId id="500" r:id="rId13"/>
    <p:sldId id="524" r:id="rId14"/>
    <p:sldId id="496" r:id="rId15"/>
    <p:sldId id="502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6" r:id="rId27"/>
    <p:sldId id="517" r:id="rId28"/>
    <p:sldId id="518" r:id="rId29"/>
    <p:sldId id="519" r:id="rId30"/>
    <p:sldId id="486" r:id="rId31"/>
    <p:sldId id="482" r:id="rId32"/>
    <p:sldId id="487" r:id="rId33"/>
    <p:sldId id="488" r:id="rId34"/>
    <p:sldId id="489" r:id="rId35"/>
    <p:sldId id="490" r:id="rId36"/>
    <p:sldId id="491" r:id="rId37"/>
    <p:sldId id="492" r:id="rId38"/>
    <p:sldId id="494" r:id="rId39"/>
    <p:sldId id="495" r:id="rId40"/>
    <p:sldId id="314" r:id="rId41"/>
    <p:sldId id="520" r:id="rId42"/>
    <p:sldId id="265" r:id="rId43"/>
    <p:sldId id="262" r:id="rId44"/>
    <p:sldId id="264" r:id="rId45"/>
    <p:sldId id="274" r:id="rId46"/>
    <p:sldId id="277" r:id="rId47"/>
    <p:sldId id="275" r:id="rId48"/>
    <p:sldId id="267" r:id="rId49"/>
    <p:sldId id="276" r:id="rId50"/>
    <p:sldId id="278" r:id="rId51"/>
    <p:sldId id="271" r:id="rId52"/>
    <p:sldId id="272" r:id="rId53"/>
    <p:sldId id="273" r:id="rId54"/>
    <p:sldId id="279" r:id="rId55"/>
    <p:sldId id="280" r:id="rId56"/>
    <p:sldId id="281" r:id="rId57"/>
    <p:sldId id="285" r:id="rId58"/>
    <p:sldId id="283" r:id="rId59"/>
    <p:sldId id="282" r:id="rId60"/>
    <p:sldId id="284" r:id="rId61"/>
    <p:sldId id="287" r:id="rId62"/>
    <p:sldId id="288" r:id="rId63"/>
    <p:sldId id="286" r:id="rId64"/>
    <p:sldId id="289" r:id="rId65"/>
    <p:sldId id="290" r:id="rId66"/>
    <p:sldId id="291" r:id="rId67"/>
    <p:sldId id="292" r:id="rId68"/>
    <p:sldId id="293" r:id="rId69"/>
    <p:sldId id="295" r:id="rId70"/>
    <p:sldId id="294" r:id="rId71"/>
    <p:sldId id="355" r:id="rId72"/>
    <p:sldId id="348" r:id="rId73"/>
    <p:sldId id="296" r:id="rId74"/>
    <p:sldId id="297" r:id="rId75"/>
    <p:sldId id="298" r:id="rId76"/>
    <p:sldId id="299" r:id="rId77"/>
    <p:sldId id="353" r:id="rId78"/>
    <p:sldId id="354" r:id="rId79"/>
    <p:sldId id="349" r:id="rId80"/>
    <p:sldId id="300" r:id="rId81"/>
    <p:sldId id="302" r:id="rId82"/>
    <p:sldId id="301" r:id="rId83"/>
    <p:sldId id="335" r:id="rId84"/>
    <p:sldId id="336" r:id="rId85"/>
    <p:sldId id="350" r:id="rId86"/>
    <p:sldId id="384" r:id="rId87"/>
    <p:sldId id="356" r:id="rId88"/>
    <p:sldId id="346" r:id="rId89"/>
    <p:sldId id="351" r:id="rId90"/>
    <p:sldId id="352" r:id="rId91"/>
    <p:sldId id="360" r:id="rId92"/>
    <p:sldId id="361" r:id="rId93"/>
    <p:sldId id="362" r:id="rId94"/>
    <p:sldId id="359" r:id="rId95"/>
    <p:sldId id="363" r:id="rId96"/>
    <p:sldId id="364" r:id="rId97"/>
    <p:sldId id="365" r:id="rId98"/>
    <p:sldId id="366" r:id="rId99"/>
    <p:sldId id="368" r:id="rId100"/>
    <p:sldId id="379" r:id="rId101"/>
    <p:sldId id="369" r:id="rId102"/>
    <p:sldId id="337" r:id="rId103"/>
    <p:sldId id="374" r:id="rId104"/>
    <p:sldId id="378" r:id="rId105"/>
    <p:sldId id="377" r:id="rId106"/>
    <p:sldId id="380" r:id="rId107"/>
    <p:sldId id="375" r:id="rId108"/>
    <p:sldId id="376" r:id="rId109"/>
    <p:sldId id="382" r:id="rId110"/>
    <p:sldId id="370" r:id="rId111"/>
    <p:sldId id="371" r:id="rId112"/>
    <p:sldId id="372" r:id="rId113"/>
    <p:sldId id="373" r:id="rId114"/>
    <p:sldId id="383" r:id="rId115"/>
    <p:sldId id="385" r:id="rId116"/>
    <p:sldId id="386" r:id="rId117"/>
    <p:sldId id="391" r:id="rId118"/>
    <p:sldId id="392" r:id="rId119"/>
    <p:sldId id="388" r:id="rId120"/>
    <p:sldId id="389" r:id="rId121"/>
    <p:sldId id="393" r:id="rId122"/>
    <p:sldId id="394" r:id="rId123"/>
    <p:sldId id="322" r:id="rId124"/>
    <p:sldId id="321" r:id="rId125"/>
    <p:sldId id="324" r:id="rId126"/>
    <p:sldId id="328" r:id="rId127"/>
    <p:sldId id="327" r:id="rId128"/>
    <p:sldId id="329" r:id="rId129"/>
    <p:sldId id="330" r:id="rId130"/>
    <p:sldId id="331" r:id="rId131"/>
    <p:sldId id="332" r:id="rId132"/>
    <p:sldId id="397" r:id="rId133"/>
    <p:sldId id="441" r:id="rId134"/>
    <p:sldId id="443" r:id="rId135"/>
    <p:sldId id="452" r:id="rId136"/>
    <p:sldId id="453" r:id="rId137"/>
    <p:sldId id="446" r:id="rId138"/>
    <p:sldId id="450" r:id="rId139"/>
    <p:sldId id="444" r:id="rId140"/>
    <p:sldId id="456" r:id="rId141"/>
    <p:sldId id="438" r:id="rId142"/>
    <p:sldId id="439" r:id="rId143"/>
    <p:sldId id="440" r:id="rId144"/>
    <p:sldId id="401" r:id="rId145"/>
    <p:sldId id="409" r:id="rId146"/>
    <p:sldId id="407" r:id="rId147"/>
    <p:sldId id="408" r:id="rId148"/>
    <p:sldId id="402" r:id="rId149"/>
    <p:sldId id="447" r:id="rId150"/>
    <p:sldId id="448" r:id="rId151"/>
    <p:sldId id="405" r:id="rId152"/>
    <p:sldId id="406" r:id="rId153"/>
    <p:sldId id="457" r:id="rId154"/>
    <p:sldId id="421" r:id="rId155"/>
    <p:sldId id="422" r:id="rId156"/>
    <p:sldId id="423" r:id="rId157"/>
    <p:sldId id="424" r:id="rId158"/>
    <p:sldId id="437" r:id="rId159"/>
    <p:sldId id="398" r:id="rId160"/>
    <p:sldId id="410" r:id="rId161"/>
    <p:sldId id="425" r:id="rId162"/>
    <p:sldId id="426" r:id="rId163"/>
    <p:sldId id="427" r:id="rId164"/>
    <p:sldId id="428" r:id="rId165"/>
    <p:sldId id="436" r:id="rId166"/>
    <p:sldId id="416" r:id="rId167"/>
    <p:sldId id="417" r:id="rId168"/>
    <p:sldId id="429" r:id="rId169"/>
    <p:sldId id="430" r:id="rId170"/>
    <p:sldId id="431" r:id="rId171"/>
    <p:sldId id="432" r:id="rId172"/>
    <p:sldId id="433" r:id="rId173"/>
    <p:sldId id="435" r:id="rId174"/>
    <p:sldId id="420" r:id="rId175"/>
    <p:sldId id="419" r:id="rId176"/>
    <p:sldId id="434" r:id="rId177"/>
    <p:sldId id="451" r:id="rId178"/>
    <p:sldId id="464" r:id="rId179"/>
    <p:sldId id="445" r:id="rId180"/>
    <p:sldId id="459" r:id="rId181"/>
    <p:sldId id="466" r:id="rId182"/>
    <p:sldId id="467" r:id="rId183"/>
    <p:sldId id="468" r:id="rId184"/>
    <p:sldId id="472" r:id="rId185"/>
    <p:sldId id="475" r:id="rId186"/>
    <p:sldId id="473" r:id="rId187"/>
    <p:sldId id="474" r:id="rId188"/>
    <p:sldId id="476" r:id="rId189"/>
    <p:sldId id="477" r:id="rId190"/>
    <p:sldId id="478" r:id="rId191"/>
    <p:sldId id="479" r:id="rId192"/>
    <p:sldId id="480" r:id="rId193"/>
    <p:sldId id="481" r:id="rId194"/>
    <p:sldId id="461" r:id="rId19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5"/>
  </p:normalViewPr>
  <p:slideViewPr>
    <p:cSldViewPr snapToGrid="0" snapToObjects="1">
      <p:cViewPr varScale="1">
        <p:scale>
          <a:sx n="62" d="100"/>
          <a:sy n="62" d="100"/>
        </p:scale>
        <p:origin x="-50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presProps" Target="pres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viewProps" Target="viewProps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 smtClean="0"/>
              <a:t>AWS VPC Master Class @Kalyan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 smtClean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" Type="http://schemas.openxmlformats.org/officeDocument/2006/relationships/image" Target="../media/image10.png"/><Relationship Id="rId38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11.png"/><Relationship Id="rId36" Type="http://schemas.openxmlformats.org/officeDocument/2006/relationships/image" Target="../media/image85.sv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.png"/><Relationship Id="rId25" Type="http://schemas.openxmlformats.org/officeDocument/2006/relationships/image" Target="../media/image79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233.sv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124.xml.rels><?xml version="1.0" encoding="UTF-8" standalone="yes"?>
<Relationships xmlns="http://schemas.openxmlformats.org/package/2006/relationships"><Relationship Id="rId25" Type="http://schemas.openxmlformats.org/officeDocument/2006/relationships/image" Target="../media/image79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34" Type="http://schemas.openxmlformats.org/officeDocument/2006/relationships/image" Target="../media/image32.png"/><Relationship Id="rId17" Type="http://schemas.openxmlformats.org/officeDocument/2006/relationships/image" Target="../media/image525.svg"/><Relationship Id="rId33" Type="http://schemas.openxmlformats.org/officeDocument/2006/relationships/image" Target="../media/image779.svg"/><Relationship Id="rId2" Type="http://schemas.openxmlformats.org/officeDocument/2006/relationships/image" Target="../media/image1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32" Type="http://schemas.openxmlformats.org/officeDocument/2006/relationships/image" Target="../media/image30.png"/><Relationship Id="rId28" Type="http://schemas.openxmlformats.org/officeDocument/2006/relationships/image" Target="../media/image24.png"/><Relationship Id="rId5" Type="http://schemas.openxmlformats.org/officeDocument/2006/relationships/image" Target="../media/image529.svg"/><Relationship Id="rId15" Type="http://schemas.openxmlformats.org/officeDocument/2006/relationships/image" Target="../media/image191.svg"/><Relationship Id="rId31" Type="http://schemas.openxmlformats.org/officeDocument/2006/relationships/image" Target="../media/image31.png"/><Relationship Id="rId27" Type="http://schemas.openxmlformats.org/officeDocument/2006/relationships/image" Target="../media/image793.svg"/><Relationship Id="rId9" Type="http://schemas.openxmlformats.org/officeDocument/2006/relationships/image" Target="../media/image517.svg"/><Relationship Id="rId30" Type="http://schemas.openxmlformats.org/officeDocument/2006/relationships/image" Target="../media/image27.png"/><Relationship Id="rId35" Type="http://schemas.openxmlformats.org/officeDocument/2006/relationships/image" Target="../media/image99.png"/><Relationship Id="rId4" Type="http://schemas.openxmlformats.org/officeDocument/2006/relationships/image" Target="../media/image27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" Type="http://schemas.openxmlformats.org/officeDocument/2006/relationships/image" Target="../media/image10.png"/><Relationship Id="rId38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11.png"/><Relationship Id="rId36" Type="http://schemas.openxmlformats.org/officeDocument/2006/relationships/image" Target="../media/image85.sv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11" Type="http://schemas.openxmlformats.org/officeDocument/2006/relationships/image" Target="../media/image11.png"/><Relationship Id="rId5" Type="http://schemas.openxmlformats.org/officeDocument/2006/relationships/image" Target="../media/image17.jpg"/><Relationship Id="rId10" Type="http://schemas.openxmlformats.org/officeDocument/2006/relationships/image" Target="../media/image20.jpg"/><Relationship Id="rId4" Type="http://schemas.openxmlformats.org/officeDocument/2006/relationships/image" Target="../media/image16.jpg"/><Relationship Id="rId9" Type="http://schemas.openxmlformats.org/officeDocument/2006/relationships/image" Target="../media/image12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14" Type="http://schemas.openxmlformats.org/officeDocument/2006/relationships/image" Target="../media/image22.png"/></Relationships>
</file>

<file path=ppt/slides/_rels/slide1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1241.svg"/><Relationship Id="rId17" Type="http://schemas.openxmlformats.org/officeDocument/2006/relationships/image" Target="../media/image25.png"/><Relationship Id="rId25" Type="http://schemas.openxmlformats.org/officeDocument/2006/relationships/image" Target="../media/image517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521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789.svg"/><Relationship Id="rId28" Type="http://schemas.openxmlformats.org/officeDocument/2006/relationships/image" Target="../media/image26.pn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7" Type="http://schemas.openxmlformats.org/officeDocument/2006/relationships/image" Target="../media/image26.svg"/></Relationships>
</file>

<file path=ppt/slides/_rels/slide1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39" Type="http://schemas.openxmlformats.org/officeDocument/2006/relationships/image" Target="../media/image26.svg"/><Relationship Id="rId21" Type="http://schemas.openxmlformats.org/officeDocument/2006/relationships/image" Target="../media/image525.svg"/><Relationship Id="rId34" Type="http://schemas.openxmlformats.org/officeDocument/2006/relationships/image" Target="../media/image6.png"/><Relationship Id="rId42" Type="http://schemas.openxmlformats.org/officeDocument/2006/relationships/image" Target="../media/image65.svg"/><Relationship Id="rId17" Type="http://schemas.openxmlformats.org/officeDocument/2006/relationships/image" Target="../media/image25.png"/><Relationship Id="rId25" Type="http://schemas.openxmlformats.org/officeDocument/2006/relationships/image" Target="../media/image10.png"/><Relationship Id="rId33" Type="http://schemas.openxmlformats.org/officeDocument/2006/relationships/image" Target="../media/image85.svg"/><Relationship Id="rId38" Type="http://schemas.openxmlformats.org/officeDocument/2006/relationships/image" Target="../media/image1241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41" Type="http://schemas.openxmlformats.org/officeDocument/2006/relationships/image" Target="../media/image525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65.svg"/><Relationship Id="rId37" Type="http://schemas.openxmlformats.org/officeDocument/2006/relationships/image" Target="../media/image517.svg"/><Relationship Id="rId40" Type="http://schemas.openxmlformats.org/officeDocument/2006/relationships/image" Target="../media/image26.pn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36" Type="http://schemas.openxmlformats.org/officeDocument/2006/relationships/image" Target="../media/image521.sv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44" Type="http://schemas.openxmlformats.org/officeDocument/2006/relationships/image" Target="../media/image22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Relationship Id="rId35" Type="http://schemas.openxmlformats.org/officeDocument/2006/relationships/image" Target="../media/image789.svg"/><Relationship Id="rId43" Type="http://schemas.openxmlformats.org/officeDocument/2006/relationships/image" Target="../media/image8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11" Type="http://schemas.openxmlformats.org/officeDocument/2006/relationships/image" Target="../media/image11.png"/><Relationship Id="rId5" Type="http://schemas.openxmlformats.org/officeDocument/2006/relationships/image" Target="../media/image17.jpg"/><Relationship Id="rId10" Type="http://schemas.openxmlformats.org/officeDocument/2006/relationships/image" Target="../media/image20.jpg"/><Relationship Id="rId4" Type="http://schemas.openxmlformats.org/officeDocument/2006/relationships/image" Target="../media/image16.jpg"/><Relationship Id="rId9" Type="http://schemas.openxmlformats.org/officeDocument/2006/relationships/image" Target="../media/image12.png"/></Relationships>
</file>

<file path=ppt/slides/_rels/slide1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779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9" Type="http://schemas.openxmlformats.org/officeDocument/2006/relationships/image" Target="../media/image124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/Relationships>
</file>

<file path=ppt/slides/_rels/slide1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34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4.png"/><Relationship Id="rId2" Type="http://schemas.openxmlformats.org/officeDocument/2006/relationships/image" Target="../media/image22.png"/><Relationship Id="rId20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161.svg"/><Relationship Id="rId19" Type="http://schemas.openxmlformats.org/officeDocument/2006/relationships/image" Target="../media/image1241.svg"/><Relationship Id="rId31" Type="http://schemas.openxmlformats.org/officeDocument/2006/relationships/image" Target="../media/image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2" Type="http://schemas.openxmlformats.org/officeDocument/2006/relationships/image" Target="../media/image31.png"/><Relationship Id="rId27" Type="http://schemas.openxmlformats.org/officeDocument/2006/relationships/image" Target="../media/image32.png"/><Relationship Id="rId30" Type="http://schemas.openxmlformats.org/officeDocument/2006/relationships/image" Target="../media/image22.svg"/><Relationship Id="rId35" Type="http://schemas.openxmlformats.org/officeDocument/2006/relationships/image" Target="../media/image26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14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svg"/><Relationship Id="rId7" Type="http://schemas.openxmlformats.org/officeDocument/2006/relationships/image" Target="../media/image6.png"/><Relationship Id="rId25" Type="http://schemas.openxmlformats.org/officeDocument/2006/relationships/image" Target="../media/image1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22.png"/><Relationship Id="rId23" Type="http://schemas.openxmlformats.org/officeDocument/2006/relationships/image" Target="../media/image789.svg"/><Relationship Id="rId5" Type="http://schemas.openxmlformats.org/officeDocument/2006/relationships/image" Target="../media/image26.svg"/><Relationship Id="rId31" Type="http://schemas.openxmlformats.org/officeDocument/2006/relationships/image" Target="../media/image1161.svg"/><Relationship Id="rId27" Type="http://schemas.openxmlformats.org/officeDocument/2006/relationships/image" Target="../media/image26.png"/></Relationships>
</file>

<file path=ppt/slides/_rels/slide1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18" Type="http://schemas.openxmlformats.org/officeDocument/2006/relationships/image" Target="../media/image102.png"/><Relationship Id="rId21" Type="http://schemas.openxmlformats.org/officeDocument/2006/relationships/image" Target="../media/image979.svg"/><Relationship Id="rId34" Type="http://schemas.openxmlformats.org/officeDocument/2006/relationships/image" Target="../media/image1179.svg"/><Relationship Id="rId17" Type="http://schemas.openxmlformats.org/officeDocument/2006/relationships/image" Target="../media/image31.png"/><Relationship Id="rId33" Type="http://schemas.openxmlformats.org/officeDocument/2006/relationships/image" Target="../media/image106.png"/><Relationship Id="rId2" Type="http://schemas.openxmlformats.org/officeDocument/2006/relationships/image" Target="../media/image21.png"/><Relationship Id="rId16" Type="http://schemas.openxmlformats.org/officeDocument/2006/relationships/image" Target="../media/image517.svg"/><Relationship Id="rId20" Type="http://schemas.openxmlformats.org/officeDocument/2006/relationships/image" Target="../media/image103.png"/><Relationship Id="rId29" Type="http://schemas.openxmlformats.org/officeDocument/2006/relationships/image" Target="../media/image779.svg"/><Relationship Id="rId1" Type="http://schemas.openxmlformats.org/officeDocument/2006/relationships/slideLayout" Target="../slideLayouts/slideLayout11.xml"/><Relationship Id="rId32" Type="http://schemas.openxmlformats.org/officeDocument/2006/relationships/image" Target="../media/image105.png"/><Relationship Id="rId15" Type="http://schemas.openxmlformats.org/officeDocument/2006/relationships/image" Target="../media/image24.png"/><Relationship Id="rId5" Type="http://schemas.openxmlformats.org/officeDocument/2006/relationships/image" Target="../media/image529.svg"/><Relationship Id="rId28" Type="http://schemas.openxmlformats.org/officeDocument/2006/relationships/image" Target="../media/image30.png"/><Relationship Id="rId23" Type="http://schemas.openxmlformats.org/officeDocument/2006/relationships/image" Target="../media/image379.svg"/><Relationship Id="rId36" Type="http://schemas.openxmlformats.org/officeDocument/2006/relationships/image" Target="../media/image191.svg"/><Relationship Id="rId19" Type="http://schemas.openxmlformats.org/officeDocument/2006/relationships/image" Target="../media/image513.svg"/><Relationship Id="rId31" Type="http://schemas.openxmlformats.org/officeDocument/2006/relationships/image" Target="../media/image797.svg"/><Relationship Id="rId14" Type="http://schemas.openxmlformats.org/officeDocument/2006/relationships/image" Target="../media/image101.png"/><Relationship Id="rId9" Type="http://schemas.openxmlformats.org/officeDocument/2006/relationships/image" Target="../media/image533.svg"/><Relationship Id="rId22" Type="http://schemas.openxmlformats.org/officeDocument/2006/relationships/image" Target="../media/image1.png"/><Relationship Id="rId27" Type="http://schemas.openxmlformats.org/officeDocument/2006/relationships/image" Target="../media/image793.svg"/><Relationship Id="rId30" Type="http://schemas.openxmlformats.org/officeDocument/2006/relationships/image" Target="../media/image104.png"/><Relationship Id="rId35" Type="http://schemas.openxmlformats.org/officeDocument/2006/relationships/image" Target="../media/image32.png"/></Relationships>
</file>

<file path=ppt/slides/_rels/slide1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14" Type="http://schemas.openxmlformats.org/officeDocument/2006/relationships/image" Target="../media/image22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9" Type="http://schemas.openxmlformats.org/officeDocument/2006/relationships/image" Target="../media/image5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1241.svg"/><Relationship Id="rId17" Type="http://schemas.openxmlformats.org/officeDocument/2006/relationships/image" Target="../media/image25.png"/><Relationship Id="rId25" Type="http://schemas.openxmlformats.org/officeDocument/2006/relationships/image" Target="../media/image517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521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789.svg"/><Relationship Id="rId28" Type="http://schemas.openxmlformats.org/officeDocument/2006/relationships/image" Target="../media/image26.pn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7" Type="http://schemas.openxmlformats.org/officeDocument/2006/relationships/image" Target="../media/image26.sv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779.svg"/><Relationship Id="rId21" Type="http://schemas.openxmlformats.org/officeDocument/2006/relationships/image" Target="../media/image110.png"/><Relationship Id="rId3" Type="http://schemas.openxmlformats.org/officeDocument/2006/relationships/image" Target="../media/image335.svg"/><Relationship Id="rId7" Type="http://schemas.openxmlformats.org/officeDocument/2006/relationships/image" Target="../media/image339.svg"/><Relationship Id="rId25" Type="http://schemas.openxmlformats.org/officeDocument/2006/relationships/image" Target="../media/image30.png"/><Relationship Id="rId2" Type="http://schemas.openxmlformats.org/officeDocument/2006/relationships/image" Target="../media/image24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113.png"/><Relationship Id="rId5" Type="http://schemas.openxmlformats.org/officeDocument/2006/relationships/image" Target="../media/image337.svg"/><Relationship Id="rId23" Type="http://schemas.openxmlformats.org/officeDocument/2006/relationships/image" Target="../media/image112.png"/><Relationship Id="rId15" Type="http://schemas.openxmlformats.org/officeDocument/2006/relationships/image" Target="../media/image191.svg"/><Relationship Id="rId10" Type="http://schemas.openxmlformats.org/officeDocument/2006/relationships/image" Target="../media/image21.png"/><Relationship Id="rId19" Type="http://schemas.openxmlformats.org/officeDocument/2006/relationships/image" Target="../media/image1241.svg"/><Relationship Id="rId9" Type="http://schemas.openxmlformats.org/officeDocument/2006/relationships/image" Target="../media/image517.svg"/><Relationship Id="rId14" Type="http://schemas.openxmlformats.org/officeDocument/2006/relationships/image" Target="../media/image25.png"/><Relationship Id="rId22" Type="http://schemas.openxmlformats.org/officeDocument/2006/relationships/image" Target="../media/image111.png"/><Relationship Id="rId27" Type="http://schemas.openxmlformats.org/officeDocument/2006/relationships/image" Target="../media/image32.png"/></Relationships>
</file>

<file path=ppt/slides/_rels/slide1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17" Type="http://schemas.openxmlformats.org/officeDocument/2006/relationships/image" Target="../media/image25.pn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19" Type="http://schemas.openxmlformats.org/officeDocument/2006/relationships/image" Target="../media/image124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9" Type="http://schemas.openxmlformats.org/officeDocument/2006/relationships/image" Target="../media/image517.svg"/></Relationships>
</file>

<file path=ppt/slides/_rels/slide1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24.png"/><Relationship Id="rId25" Type="http://schemas.openxmlformats.org/officeDocument/2006/relationships/image" Target="../media/image23.png"/><Relationship Id="rId2" Type="http://schemas.openxmlformats.org/officeDocument/2006/relationships/image" Target="../media/image6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21.png"/><Relationship Id="rId23" Type="http://schemas.openxmlformats.org/officeDocument/2006/relationships/image" Target="../media/image789.svg"/><Relationship Id="rId28" Type="http://schemas.openxmlformats.org/officeDocument/2006/relationships/image" Target="../media/image22.png"/><Relationship Id="rId5" Type="http://schemas.openxmlformats.org/officeDocument/2006/relationships/image" Target="../media/image26.sv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9" Type="http://schemas.openxmlformats.org/officeDocument/2006/relationships/image" Target="../media/image517.svg"/><Relationship Id="rId27" Type="http://schemas.openxmlformats.org/officeDocument/2006/relationships/image" Target="../media/image25.png"/></Relationships>
</file>

<file path=ppt/slides/_rels/slide157.xml.rels><?xml version="1.0" encoding="UTF-8" standalone="yes"?>
<Relationships xmlns="http://schemas.openxmlformats.org/package/2006/relationships"><Relationship Id="rId17" Type="http://schemas.openxmlformats.org/officeDocument/2006/relationships/image" Target="../media/image525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17" Type="http://schemas.openxmlformats.org/officeDocument/2006/relationships/image" Target="../media/image525.svg"/><Relationship Id="rId2" Type="http://schemas.openxmlformats.org/officeDocument/2006/relationships/image" Target="../media/image2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11" Type="http://schemas.openxmlformats.org/officeDocument/2006/relationships/image" Target="../media/image18.svg"/><Relationship Id="rId28" Type="http://schemas.openxmlformats.org/officeDocument/2006/relationships/image" Target="../media/image115.png"/><Relationship Id="rId23" Type="http://schemas.openxmlformats.org/officeDocument/2006/relationships/image" Target="../media/image355.svg"/><Relationship Id="rId19" Type="http://schemas.openxmlformats.org/officeDocument/2006/relationships/image" Target="../media/image114.png"/><Relationship Id="rId31" Type="http://schemas.openxmlformats.org/officeDocument/2006/relationships/image" Target="../media/image117.png"/><Relationship Id="rId27" Type="http://schemas.openxmlformats.org/officeDocument/2006/relationships/image" Target="../media/image20.svg"/><Relationship Id="rId30" Type="http://schemas.openxmlformats.org/officeDocument/2006/relationships/image" Target="../media/image375.sv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14" Type="http://schemas.openxmlformats.org/officeDocument/2006/relationships/image" Target="../media/image22.png"/></Relationships>
</file>

<file path=ppt/slides/_rels/slide16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17" Type="http://schemas.openxmlformats.org/officeDocument/2006/relationships/image" Target="../media/image525.svg"/><Relationship Id="rId2" Type="http://schemas.openxmlformats.org/officeDocument/2006/relationships/image" Target="../media/image27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11" Type="http://schemas.openxmlformats.org/officeDocument/2006/relationships/image" Target="../media/image18.svg"/><Relationship Id="rId32" Type="http://schemas.openxmlformats.org/officeDocument/2006/relationships/image" Target="../media/image109.png"/><Relationship Id="rId28" Type="http://schemas.openxmlformats.org/officeDocument/2006/relationships/image" Target="../media/image115.png"/><Relationship Id="rId5" Type="http://schemas.openxmlformats.org/officeDocument/2006/relationships/image" Target="../media/image361.svg"/><Relationship Id="rId19" Type="http://schemas.openxmlformats.org/officeDocument/2006/relationships/image" Target="../media/image114.png"/><Relationship Id="rId31" Type="http://schemas.openxmlformats.org/officeDocument/2006/relationships/image" Target="../media/image1241.svg"/><Relationship Id="rId27" Type="http://schemas.openxmlformats.org/officeDocument/2006/relationships/image" Target="../media/image20.svg"/><Relationship Id="rId30" Type="http://schemas.openxmlformats.org/officeDocument/2006/relationships/image" Target="../media/image25.png"/></Relationships>
</file>

<file path=ppt/slides/_rels/slide1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1" Type="http://schemas.openxmlformats.org/officeDocument/2006/relationships/image" Target="../media/image525.svg"/><Relationship Id="rId17" Type="http://schemas.openxmlformats.org/officeDocument/2006/relationships/image" Target="../media/image25.png"/><Relationship Id="rId25" Type="http://schemas.openxmlformats.org/officeDocument/2006/relationships/image" Target="../media/image10.png"/><Relationship Id="rId33" Type="http://schemas.openxmlformats.org/officeDocument/2006/relationships/image" Target="../media/image85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65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9" Type="http://schemas.openxmlformats.org/officeDocument/2006/relationships/image" Target="../media/image124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/Relationships>
</file>

<file path=ppt/slides/_rels/slide16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525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24.png"/><Relationship Id="rId21" Type="http://schemas.openxmlformats.org/officeDocument/2006/relationships/image" Target="../media/image525.svg"/><Relationship Id="rId34" Type="http://schemas.openxmlformats.org/officeDocument/2006/relationships/image" Target="../media/image65.svg"/><Relationship Id="rId25" Type="http://schemas.openxmlformats.org/officeDocument/2006/relationships/image" Target="../media/image23.png"/><Relationship Id="rId33" Type="http://schemas.openxmlformats.org/officeDocument/2006/relationships/image" Target="../media/image29.png"/><Relationship Id="rId2" Type="http://schemas.openxmlformats.org/officeDocument/2006/relationships/image" Target="../media/image6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21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6" Type="http://schemas.openxmlformats.org/officeDocument/2006/relationships/image" Target="../media/image22.svg"/><Relationship Id="rId23" Type="http://schemas.openxmlformats.org/officeDocument/2006/relationships/image" Target="../media/image789.svg"/><Relationship Id="rId28" Type="http://schemas.openxmlformats.org/officeDocument/2006/relationships/image" Target="../media/image22.png"/><Relationship Id="rId5" Type="http://schemas.openxmlformats.org/officeDocument/2006/relationships/image" Target="../media/image26.svg"/><Relationship Id="rId36" Type="http://schemas.openxmlformats.org/officeDocument/2006/relationships/image" Target="../media/image85.sv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9" Type="http://schemas.openxmlformats.org/officeDocument/2006/relationships/image" Target="../media/image517.svg"/><Relationship Id="rId27" Type="http://schemas.openxmlformats.org/officeDocument/2006/relationships/image" Target="../media/image25.png"/><Relationship Id="rId35" Type="http://schemas.openxmlformats.org/officeDocument/2006/relationships/image" Target="../media/image10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9.svg"/></Relationships>
</file>

<file path=ppt/slides/_rels/slide1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1" Type="http://schemas.openxmlformats.org/officeDocument/2006/relationships/image" Target="../media/image24.png"/><Relationship Id="rId34" Type="http://schemas.openxmlformats.org/officeDocument/2006/relationships/image" Target="../media/image355.svg"/><Relationship Id="rId17" Type="http://schemas.openxmlformats.org/officeDocument/2006/relationships/image" Target="../media/image525.svg"/><Relationship Id="rId33" Type="http://schemas.openxmlformats.org/officeDocument/2006/relationships/image" Target="../media/image117.pn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109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32" Type="http://schemas.openxmlformats.org/officeDocument/2006/relationships/image" Target="../media/image845.svg"/><Relationship Id="rId5" Type="http://schemas.openxmlformats.org/officeDocument/2006/relationships/image" Target="../media/image529.svg"/><Relationship Id="rId15" Type="http://schemas.openxmlformats.org/officeDocument/2006/relationships/image" Target="../media/image337.svg"/><Relationship Id="rId23" Type="http://schemas.openxmlformats.org/officeDocument/2006/relationships/image" Target="../media/image1.png"/><Relationship Id="rId28" Type="http://schemas.openxmlformats.org/officeDocument/2006/relationships/image" Target="../media/image27.png"/><Relationship Id="rId36" Type="http://schemas.openxmlformats.org/officeDocument/2006/relationships/image" Target="../media/image779.svg"/><Relationship Id="rId19" Type="http://schemas.openxmlformats.org/officeDocument/2006/relationships/image" Target="../media/image1241.svg"/><Relationship Id="rId31" Type="http://schemas.openxmlformats.org/officeDocument/2006/relationships/image" Target="../media/image120.png"/><Relationship Id="rId14" Type="http://schemas.openxmlformats.org/officeDocument/2006/relationships/image" Target="../media/image111.png"/><Relationship Id="rId9" Type="http://schemas.openxmlformats.org/officeDocument/2006/relationships/image" Target="../media/image517.svg"/><Relationship Id="rId22" Type="http://schemas.openxmlformats.org/officeDocument/2006/relationships/image" Target="../media/image119.jpeg"/><Relationship Id="rId27" Type="http://schemas.openxmlformats.org/officeDocument/2006/relationships/image" Target="../media/image793.svg"/><Relationship Id="rId30" Type="http://schemas.openxmlformats.org/officeDocument/2006/relationships/image" Target="../media/image379.svg"/><Relationship Id="rId35" Type="http://schemas.openxmlformats.org/officeDocument/2006/relationships/image" Target="../media/image30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779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9" Type="http://schemas.openxmlformats.org/officeDocument/2006/relationships/image" Target="../media/image124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1241.svg"/><Relationship Id="rId17" Type="http://schemas.openxmlformats.org/officeDocument/2006/relationships/image" Target="../media/image25.png"/><Relationship Id="rId25" Type="http://schemas.openxmlformats.org/officeDocument/2006/relationships/image" Target="../media/image517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521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789.svg"/><Relationship Id="rId28" Type="http://schemas.openxmlformats.org/officeDocument/2006/relationships/image" Target="../media/image26.pn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7" Type="http://schemas.openxmlformats.org/officeDocument/2006/relationships/image" Target="../media/image26.sv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9.svg"/></Relationships>
</file>

<file path=ppt/slides/_rels/slide1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34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4.png"/><Relationship Id="rId2" Type="http://schemas.openxmlformats.org/officeDocument/2006/relationships/image" Target="../media/image22.png"/><Relationship Id="rId20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19" Type="http://schemas.openxmlformats.org/officeDocument/2006/relationships/image" Target="../media/image1241.svg"/><Relationship Id="rId31" Type="http://schemas.openxmlformats.org/officeDocument/2006/relationships/image" Target="../media/image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2" Type="http://schemas.openxmlformats.org/officeDocument/2006/relationships/image" Target="../media/image31.png"/><Relationship Id="rId27" Type="http://schemas.openxmlformats.org/officeDocument/2006/relationships/image" Target="../media/image32.png"/><Relationship Id="rId30" Type="http://schemas.openxmlformats.org/officeDocument/2006/relationships/image" Target="../media/image22.sv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29.sv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15.jpg"/><Relationship Id="rId9" Type="http://schemas.openxmlformats.org/officeDocument/2006/relationships/image" Target="../media/image517.svg"/></Relationships>
</file>

<file path=ppt/slides/_rels/slide17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5" Type="http://schemas.openxmlformats.org/officeDocument/2006/relationships/image" Target="../media/image79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19" Type="http://schemas.openxmlformats.org/officeDocument/2006/relationships/image" Target="../media/image785.svg"/><Relationship Id="rId4" Type="http://schemas.openxmlformats.org/officeDocument/2006/relationships/image" Target="../media/image15.jp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7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39" Type="http://schemas.openxmlformats.org/officeDocument/2006/relationships/image" Target="../media/image26.svg"/><Relationship Id="rId21" Type="http://schemas.openxmlformats.org/officeDocument/2006/relationships/image" Target="../media/image525.svg"/><Relationship Id="rId34" Type="http://schemas.openxmlformats.org/officeDocument/2006/relationships/image" Target="../media/image6.png"/><Relationship Id="rId42" Type="http://schemas.openxmlformats.org/officeDocument/2006/relationships/image" Target="../media/image65.svg"/><Relationship Id="rId17" Type="http://schemas.openxmlformats.org/officeDocument/2006/relationships/image" Target="../media/image25.png"/><Relationship Id="rId25" Type="http://schemas.openxmlformats.org/officeDocument/2006/relationships/image" Target="../media/image10.png"/><Relationship Id="rId33" Type="http://schemas.openxmlformats.org/officeDocument/2006/relationships/image" Target="../media/image85.svg"/><Relationship Id="rId38" Type="http://schemas.openxmlformats.org/officeDocument/2006/relationships/image" Target="../media/image1241.sv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41" Type="http://schemas.openxmlformats.org/officeDocument/2006/relationships/image" Target="../media/image525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65.svg"/><Relationship Id="rId37" Type="http://schemas.openxmlformats.org/officeDocument/2006/relationships/image" Target="../media/image517.svg"/><Relationship Id="rId40" Type="http://schemas.openxmlformats.org/officeDocument/2006/relationships/image" Target="../media/image26.pn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36" Type="http://schemas.openxmlformats.org/officeDocument/2006/relationships/image" Target="../media/image521.svg"/><Relationship Id="rId19" Type="http://schemas.openxmlformats.org/officeDocument/2006/relationships/image" Target="../media/image1241.svg"/><Relationship Id="rId31" Type="http://schemas.openxmlformats.org/officeDocument/2006/relationships/image" Target="../media/image1161.svg"/><Relationship Id="rId44" Type="http://schemas.openxmlformats.org/officeDocument/2006/relationships/image" Target="../media/image22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Relationship Id="rId35" Type="http://schemas.openxmlformats.org/officeDocument/2006/relationships/image" Target="../media/image789.svg"/><Relationship Id="rId43" Type="http://schemas.openxmlformats.org/officeDocument/2006/relationships/image" Target="../media/image85.svg"/></Relationships>
</file>

<file path=ppt/slides/_rels/slide18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18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8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24" Type="http://schemas.openxmlformats.org/officeDocument/2006/relationships/image" Target="../media/image779.svg"/><Relationship Id="rId5" Type="http://schemas.openxmlformats.org/officeDocument/2006/relationships/image" Target="../media/image26.sv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9" Type="http://schemas.openxmlformats.org/officeDocument/2006/relationships/image" Target="../media/image1241.svg"/><Relationship Id="rId14" Type="http://schemas.openxmlformats.org/officeDocument/2006/relationships/image" Target="../media/image22.png"/><Relationship Id="rId9" Type="http://schemas.openxmlformats.org/officeDocument/2006/relationships/image" Target="../media/image517.svg"/><Relationship Id="rId22" Type="http://schemas.openxmlformats.org/officeDocument/2006/relationships/image" Target="../media/image28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21" Type="http://schemas.openxmlformats.org/officeDocument/2006/relationships/image" Target="../media/image525.svg"/><Relationship Id="rId34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4.png"/><Relationship Id="rId2" Type="http://schemas.openxmlformats.org/officeDocument/2006/relationships/image" Target="../media/image22.png"/><Relationship Id="rId20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161.svg"/><Relationship Id="rId19" Type="http://schemas.openxmlformats.org/officeDocument/2006/relationships/image" Target="../media/image1241.svg"/><Relationship Id="rId31" Type="http://schemas.openxmlformats.org/officeDocument/2006/relationships/image" Target="../media/image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2" Type="http://schemas.openxmlformats.org/officeDocument/2006/relationships/image" Target="../media/image31.png"/><Relationship Id="rId27" Type="http://schemas.openxmlformats.org/officeDocument/2006/relationships/image" Target="../media/image32.png"/><Relationship Id="rId30" Type="http://schemas.openxmlformats.org/officeDocument/2006/relationships/image" Target="../media/image22.svg"/><Relationship Id="rId3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29.sv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15.jpg"/><Relationship Id="rId9" Type="http://schemas.openxmlformats.org/officeDocument/2006/relationships/image" Target="../media/image517.sv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5" Type="http://schemas.openxmlformats.org/officeDocument/2006/relationships/image" Target="../media/image79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19" Type="http://schemas.openxmlformats.org/officeDocument/2006/relationships/image" Target="../media/image785.sv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1.svg"/><Relationship Id="rId26" Type="http://schemas.openxmlformats.org/officeDocument/2006/relationships/image" Target="../media/image529.svg"/><Relationship Id="rId39" Type="http://schemas.openxmlformats.org/officeDocument/2006/relationships/image" Target="../media/image36.png"/><Relationship Id="rId34" Type="http://schemas.openxmlformats.org/officeDocument/2006/relationships/image" Target="../media/image1043.svg"/><Relationship Id="rId42" Type="http://schemas.openxmlformats.org/officeDocument/2006/relationships/image" Target="../media/image183.svg"/><Relationship Id="rId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0.png"/><Relationship Id="rId25" Type="http://schemas.openxmlformats.org/officeDocument/2006/relationships/image" Target="../media/image31.sv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29" Type="http://schemas.openxmlformats.org/officeDocument/2006/relationships/image" Target="../media/image6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32" Type="http://schemas.openxmlformats.org/officeDocument/2006/relationships/image" Target="../media/image1161.svg"/><Relationship Id="rId37" Type="http://schemas.openxmlformats.org/officeDocument/2006/relationships/image" Target="../media/image39.png"/><Relationship Id="rId40" Type="http://schemas.openxmlformats.org/officeDocument/2006/relationships/image" Target="../media/image785.svg"/><Relationship Id="rId5" Type="http://schemas.openxmlformats.org/officeDocument/2006/relationships/image" Target="../media/image26.svg"/><Relationship Id="rId15" Type="http://schemas.openxmlformats.org/officeDocument/2006/relationships/image" Target="../media/image25.png"/><Relationship Id="rId28" Type="http://schemas.openxmlformats.org/officeDocument/2006/relationships/image" Target="../media/image191.svg"/><Relationship Id="rId23" Type="http://schemas.openxmlformats.org/officeDocument/2006/relationships/image" Target="../media/image789.svg"/><Relationship Id="rId36" Type="http://schemas.openxmlformats.org/officeDocument/2006/relationships/image" Target="../media/image1029.svg"/><Relationship Id="rId19" Type="http://schemas.openxmlformats.org/officeDocument/2006/relationships/image" Target="../media/image1241.svg"/><Relationship Id="rId31" Type="http://schemas.openxmlformats.org/officeDocument/2006/relationships/image" Target="../media/image26.png"/><Relationship Id="rId14" Type="http://schemas.openxmlformats.org/officeDocument/2006/relationships/image" Target="../media/image24.png"/><Relationship Id="rId9" Type="http://schemas.openxmlformats.org/officeDocument/2006/relationships/image" Target="../media/image517.sv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2" Type="http://schemas.openxmlformats.org/officeDocument/2006/relationships/image" Target="../media/image101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aws.amazon.com/AWSCloudFormation/latest/UserGuide/aws-template-resource-type-ref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3" Type="http://schemas.openxmlformats.org/officeDocument/2006/relationships/image" Target="../media/image789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7" Type="http://schemas.openxmlformats.org/officeDocument/2006/relationships/image" Target="../media/image793.sv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AWS </a:t>
            </a:r>
            <a:r>
              <a:rPr lang="en-US" sz="4000" dirty="0" smtClean="0"/>
              <a:t>CloudFormation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 smtClean="0"/>
              <a:t>Kalyan Reddy Daida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Written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8" y="1752600"/>
            <a:ext cx="346030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24" y="1752600"/>
            <a:ext cx="3447236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3" y="1752600"/>
            <a:ext cx="3228054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12" y="1771814"/>
            <a:ext cx="343074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72" y="1821433"/>
            <a:ext cx="8093488" cy="559092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cfn</a:t>
            </a:r>
            <a:r>
              <a:rPr lang="en-US" dirty="0"/>
              <a:t>-signal helper script </a:t>
            </a:r>
            <a:r>
              <a:rPr lang="en-US" dirty="0">
                <a:solidFill>
                  <a:srgbClr val="0070C0"/>
                </a:solidFill>
              </a:rPr>
              <a:t>signals AWS CloudFormation to indicate </a:t>
            </a:r>
            <a:r>
              <a:rPr lang="en-US" dirty="0"/>
              <a:t>whether Amazon EC2 instances </a:t>
            </a:r>
            <a:r>
              <a:rPr lang="en-US" dirty="0" smtClean="0"/>
              <a:t>have been </a:t>
            </a:r>
            <a:r>
              <a:rPr lang="en-US" dirty="0"/>
              <a:t>successfully created or updated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we install </a:t>
            </a:r>
            <a:r>
              <a:rPr lang="en-US" dirty="0"/>
              <a:t>and configure software applications on instances, </a:t>
            </a:r>
            <a:r>
              <a:rPr lang="en-US" dirty="0" smtClean="0">
                <a:solidFill>
                  <a:srgbClr val="0070C0"/>
                </a:solidFill>
              </a:rPr>
              <a:t>we can </a:t>
            </a:r>
            <a:r>
              <a:rPr lang="en-US" dirty="0">
                <a:solidFill>
                  <a:srgbClr val="0070C0"/>
                </a:solidFill>
              </a:rPr>
              <a:t>signal AWS CloudFormation</a:t>
            </a:r>
            <a:r>
              <a:rPr lang="en-US" dirty="0"/>
              <a:t> when those software applications are 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use the </a:t>
            </a:r>
            <a:r>
              <a:rPr lang="en-US" dirty="0" err="1">
                <a:solidFill>
                  <a:srgbClr val="0070C0"/>
                </a:solidFill>
              </a:rPr>
              <a:t>cfn</a:t>
            </a:r>
            <a:r>
              <a:rPr lang="en-US" dirty="0">
                <a:solidFill>
                  <a:srgbClr val="0070C0"/>
                </a:solidFill>
              </a:rPr>
              <a:t>-signal</a:t>
            </a:r>
            <a:r>
              <a:rPr lang="en-US" dirty="0"/>
              <a:t> script in conjunction with a </a:t>
            </a:r>
            <a:r>
              <a:rPr lang="en-US" dirty="0" err="1" smtClean="0">
                <a:solidFill>
                  <a:srgbClr val="0070C0"/>
                </a:solidFill>
              </a:rPr>
              <a:t>CreationPolicy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Step-11: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 smtClean="0"/>
              <a:t>cfn</a:t>
            </a:r>
            <a:r>
              <a:rPr lang="en-US" dirty="0" smtClean="0"/>
              <a:t>-signal</a:t>
            </a:r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55" y="2697077"/>
            <a:ext cx="5086350" cy="3051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22055" y="2009105"/>
            <a:ext cx="3075842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Command Syntax: </a:t>
            </a:r>
          </a:p>
        </p:txBody>
      </p:sp>
    </p:spTree>
    <p:extLst>
      <p:ext uri="{BB962C8B-B14F-4D97-AF65-F5344CB8AC3E}">
        <p14:creationId xmlns:p14="http://schemas.microsoft.com/office/powerpoint/2010/main" val="27446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434888"/>
            <a:ext cx="12618720" cy="559092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Important Note: </a:t>
            </a:r>
            <a:r>
              <a:rPr lang="en-US" dirty="0"/>
              <a:t>From here on we will start creating the stack using v12 template file, we will </a:t>
            </a:r>
            <a:r>
              <a:rPr lang="en-US" dirty="0" smtClean="0"/>
              <a:t>add </a:t>
            </a:r>
            <a:r>
              <a:rPr lang="en-US" dirty="0" err="1" smtClean="0">
                <a:solidFill>
                  <a:srgbClr val="0070C0"/>
                </a:solidFill>
              </a:rPr>
              <a:t>cfn-hup</a:t>
            </a:r>
            <a:r>
              <a:rPr lang="en-US" dirty="0" smtClean="0"/>
              <a:t> </a:t>
            </a:r>
            <a:r>
              <a:rPr lang="en-US" dirty="0"/>
              <a:t>command also to template </a:t>
            </a:r>
            <a:r>
              <a:rPr lang="en-US" dirty="0" err="1">
                <a:solidFill>
                  <a:srgbClr val="0070C0"/>
                </a:solidFill>
              </a:rPr>
              <a:t>UserData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section even though we discuss that section in </a:t>
            </a:r>
            <a:r>
              <a:rPr lang="en-US" dirty="0">
                <a:solidFill>
                  <a:srgbClr val="0070C0"/>
                </a:solidFill>
              </a:rPr>
              <a:t>step 14</a:t>
            </a:r>
            <a:r>
              <a:rPr lang="en-US" dirty="0"/>
              <a:t>. Reason for doing that is </a:t>
            </a:r>
            <a:r>
              <a:rPr lang="en-US" dirty="0" err="1"/>
              <a:t>UserData</a:t>
            </a:r>
            <a:r>
              <a:rPr lang="en-US" dirty="0"/>
              <a:t> related changes should be included during </a:t>
            </a:r>
            <a:r>
              <a:rPr lang="en-US" dirty="0">
                <a:solidFill>
                  <a:srgbClr val="0070C0"/>
                </a:solidFill>
              </a:rPr>
              <a:t>instance creation time </a:t>
            </a:r>
            <a:r>
              <a:rPr lang="en-US" dirty="0"/>
              <a:t>only.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Final Look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UserData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85769"/>
            <a:ext cx="12618720" cy="1188851"/>
          </a:xfrm>
        </p:spPr>
        <p:txBody>
          <a:bodyPr/>
          <a:lstStyle/>
          <a:p>
            <a:r>
              <a:rPr lang="en-US" dirty="0"/>
              <a:t>Step-11: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 smtClean="0"/>
              <a:t>cfn-hup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22" y="4544931"/>
            <a:ext cx="11608723" cy="30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7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outputs in the template.</a:t>
            </a:r>
          </a:p>
          <a:p>
            <a:r>
              <a:rPr lang="en-US" dirty="0" smtClean="0"/>
              <a:t>We will add </a:t>
            </a:r>
            <a:r>
              <a:rPr lang="en-US" dirty="0" err="1" smtClean="0">
                <a:solidFill>
                  <a:srgbClr val="0070C0"/>
                </a:solidFill>
              </a:rPr>
              <a:t>AppURL</a:t>
            </a:r>
            <a:r>
              <a:rPr lang="en-US" dirty="0" smtClean="0"/>
              <a:t> output for easily accessing the application after stack creation.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12 - Outputs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13" y="3241963"/>
            <a:ext cx="9486900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557" y="522189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12: Create </a:t>
            </a:r>
            <a:r>
              <a:rPr lang="en-US" dirty="0"/>
              <a:t>Stack using </a:t>
            </a:r>
            <a:r>
              <a:rPr lang="en-US" dirty="0" smtClean="0"/>
              <a:t>template </a:t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11-12-cfn-init-v12-Outputs.yml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Observations</a:t>
            </a:r>
          </a:p>
          <a:p>
            <a:pPr lvl="1"/>
            <a:r>
              <a:rPr lang="en-US" dirty="0" smtClean="0"/>
              <a:t>CloudFormation gets the signal as soon as VM Instance resource gets created.</a:t>
            </a:r>
          </a:p>
          <a:p>
            <a:pPr lvl="1"/>
            <a:r>
              <a:rPr lang="en-US" dirty="0" smtClean="0"/>
              <a:t>In other words, we will see that stack status “CREATE_COMPLETE” even though in the back ground application installations are going on in the EC2 Instance. </a:t>
            </a:r>
          </a:p>
          <a:p>
            <a:pPr lvl="1"/>
            <a:r>
              <a:rPr lang="en-US" dirty="0" smtClean="0"/>
              <a:t>With this approach we have problems like</a:t>
            </a:r>
          </a:p>
          <a:p>
            <a:pPr lvl="2"/>
            <a:r>
              <a:rPr lang="en-US" dirty="0" smtClean="0"/>
              <a:t>Applications installs fails and we see the stack status as </a:t>
            </a:r>
            <a:r>
              <a:rPr lang="en-US" dirty="0"/>
              <a:t>“CREATE_COMPLETE” </a:t>
            </a:r>
            <a:r>
              <a:rPr lang="en-US" dirty="0" smtClean="0"/>
              <a:t>in green.</a:t>
            </a:r>
          </a:p>
          <a:p>
            <a:pPr lvl="2"/>
            <a:r>
              <a:rPr lang="en-US" dirty="0" smtClean="0"/>
              <a:t>We will not know what happened to our application installs or configurations until we login to instance.</a:t>
            </a:r>
          </a:p>
          <a:p>
            <a:pPr lvl="1"/>
            <a:r>
              <a:rPr lang="en-US" dirty="0"/>
              <a:t>To overcome such type of issues, we need to use “</a:t>
            </a:r>
            <a:r>
              <a:rPr lang="en-US" dirty="0">
                <a:solidFill>
                  <a:srgbClr val="0070C0"/>
                </a:solidFill>
              </a:rPr>
              <a:t>Creation Policy</a:t>
            </a:r>
            <a:r>
              <a:rPr lang="en-US" dirty="0"/>
              <a:t>” which we will see in next step (step 13).</a:t>
            </a:r>
          </a:p>
          <a:p>
            <a:pPr marL="5486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Associate the </a:t>
            </a:r>
            <a:r>
              <a:rPr lang="en-US" dirty="0" err="1">
                <a:solidFill>
                  <a:srgbClr val="0070C0"/>
                </a:solidFill>
              </a:rPr>
              <a:t>CreationPolicy</a:t>
            </a:r>
            <a:r>
              <a:rPr lang="en-US" dirty="0"/>
              <a:t> attribute with a resource to prevent its status from reaching </a:t>
            </a:r>
            <a:r>
              <a:rPr lang="en-US" dirty="0" smtClean="0"/>
              <a:t>create complete </a:t>
            </a:r>
            <a:r>
              <a:rPr lang="en-US" dirty="0"/>
              <a:t>until AWS CloudFormation receives a specified number of </a:t>
            </a:r>
            <a:r>
              <a:rPr lang="en-US" dirty="0">
                <a:solidFill>
                  <a:srgbClr val="0070C0"/>
                </a:solidFill>
              </a:rPr>
              <a:t>success signals </a:t>
            </a:r>
            <a:r>
              <a:rPr lang="en-US" dirty="0"/>
              <a:t>or the </a:t>
            </a:r>
            <a:r>
              <a:rPr lang="en-US" dirty="0">
                <a:solidFill>
                  <a:srgbClr val="0070C0"/>
                </a:solidFill>
              </a:rPr>
              <a:t>timeout </a:t>
            </a:r>
            <a:r>
              <a:rPr lang="en-US" dirty="0" smtClean="0">
                <a:solidFill>
                  <a:srgbClr val="0070C0"/>
                </a:solidFill>
              </a:rPr>
              <a:t>period </a:t>
            </a:r>
            <a:r>
              <a:rPr lang="en-US" dirty="0" smtClean="0"/>
              <a:t>is </a:t>
            </a:r>
            <a:r>
              <a:rPr lang="en-US" dirty="0"/>
              <a:t>exceeded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signal a resource we can use </a:t>
            </a:r>
            <a:r>
              <a:rPr lang="en-US" dirty="0" err="1" smtClean="0">
                <a:solidFill>
                  <a:srgbClr val="0070C0"/>
                </a:solidFill>
              </a:rPr>
              <a:t>cfn</a:t>
            </a:r>
            <a:r>
              <a:rPr lang="en-US" dirty="0" smtClean="0">
                <a:solidFill>
                  <a:srgbClr val="0070C0"/>
                </a:solidFill>
              </a:rPr>
              <a:t>-signal</a:t>
            </a:r>
            <a:r>
              <a:rPr lang="en-US" dirty="0" smtClean="0"/>
              <a:t> helper script.</a:t>
            </a:r>
          </a:p>
          <a:p>
            <a:r>
              <a:rPr lang="en-US" dirty="0" smtClean="0"/>
              <a:t>The creation policy is </a:t>
            </a:r>
            <a:r>
              <a:rPr lang="en-US" dirty="0" smtClean="0">
                <a:solidFill>
                  <a:srgbClr val="0070C0"/>
                </a:solidFill>
              </a:rPr>
              <a:t>invoked</a:t>
            </a:r>
            <a:r>
              <a:rPr lang="en-US" dirty="0" smtClean="0"/>
              <a:t> only when AWS CloudFormation </a:t>
            </a:r>
            <a:r>
              <a:rPr lang="en-US" dirty="0" smtClean="0">
                <a:solidFill>
                  <a:srgbClr val="0070C0"/>
                </a:solidFill>
              </a:rPr>
              <a:t>creates</a:t>
            </a:r>
            <a:r>
              <a:rPr lang="en-US" dirty="0" smtClean="0"/>
              <a:t> the associated resource. </a:t>
            </a:r>
          </a:p>
          <a:p>
            <a:r>
              <a:rPr lang="en-US" dirty="0" smtClean="0"/>
              <a:t>Currently, </a:t>
            </a:r>
            <a:r>
              <a:rPr lang="en-US" dirty="0"/>
              <a:t>the only AWS CloudFormation resources that support creation </a:t>
            </a:r>
            <a:r>
              <a:rPr lang="en-US" dirty="0" smtClean="0"/>
              <a:t>policies are</a:t>
            </a:r>
          </a:p>
          <a:p>
            <a:pPr lvl="1"/>
            <a:r>
              <a:rPr lang="en-US" dirty="0"/>
              <a:t>AWS::</a:t>
            </a:r>
            <a:r>
              <a:rPr lang="en-US" dirty="0" err="1"/>
              <a:t>AutoScaling</a:t>
            </a:r>
            <a:r>
              <a:rPr lang="en-US" dirty="0"/>
              <a:t>::</a:t>
            </a:r>
            <a:r>
              <a:rPr lang="en-US" dirty="0" err="1"/>
              <a:t>AutoScalingGroup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AWS::EC2::Instance</a:t>
            </a:r>
          </a:p>
          <a:p>
            <a:pPr lvl="1"/>
            <a:r>
              <a:rPr lang="en-US" dirty="0" smtClean="0"/>
              <a:t>AWS::CloudFormation::</a:t>
            </a:r>
            <a:r>
              <a:rPr lang="en-US" dirty="0" err="1" smtClean="0"/>
              <a:t>WaitCondition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Step-13: Creation Policy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3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0070C0"/>
                </a:solidFill>
              </a:rPr>
              <a:t>CreationPolicy</a:t>
            </a:r>
            <a:r>
              <a:rPr lang="en-US" dirty="0"/>
              <a:t> attribute when you want to </a:t>
            </a:r>
            <a:r>
              <a:rPr lang="en-US" dirty="0">
                <a:solidFill>
                  <a:srgbClr val="0070C0"/>
                </a:solidFill>
              </a:rPr>
              <a:t>wait on resource </a:t>
            </a:r>
            <a:r>
              <a:rPr lang="en-US" dirty="0"/>
              <a:t>configuration actions </a:t>
            </a:r>
            <a:r>
              <a:rPr lang="en-US" dirty="0" smtClean="0"/>
              <a:t>before stack </a:t>
            </a:r>
            <a:r>
              <a:rPr lang="en-US" dirty="0"/>
              <a:t>creation proceeds.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rgbClr val="0070C0"/>
                </a:solidFill>
              </a:rPr>
              <a:t>install </a:t>
            </a:r>
            <a:r>
              <a:rPr lang="en-US" dirty="0">
                <a:solidFill>
                  <a:srgbClr val="0070C0"/>
                </a:solidFill>
              </a:rPr>
              <a:t>and configure software applications </a:t>
            </a:r>
            <a:r>
              <a:rPr lang="en-US" dirty="0"/>
              <a:t>on an </a:t>
            </a:r>
            <a:r>
              <a:rPr lang="en-US" dirty="0" smtClean="0"/>
              <a:t>EC2 instance</a:t>
            </a:r>
            <a:r>
              <a:rPr lang="en-US" dirty="0"/>
              <a:t>, </a:t>
            </a:r>
            <a:r>
              <a:rPr lang="en-US" dirty="0" smtClean="0"/>
              <a:t>we might </a:t>
            </a:r>
            <a:r>
              <a:rPr lang="en-US" dirty="0"/>
              <a:t>want those applications to be running before proceeding. In such cases, </a:t>
            </a:r>
            <a:r>
              <a:rPr lang="en-US" dirty="0" smtClean="0"/>
              <a:t>we can add a </a:t>
            </a:r>
            <a:r>
              <a:rPr lang="en-US" dirty="0" err="1">
                <a:solidFill>
                  <a:srgbClr val="0070C0"/>
                </a:solidFill>
              </a:rPr>
              <a:t>CreationPolicy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attribute to the instance, and then </a:t>
            </a:r>
            <a:r>
              <a:rPr lang="en-US" dirty="0">
                <a:solidFill>
                  <a:srgbClr val="0070C0"/>
                </a:solidFill>
              </a:rPr>
              <a:t>send a success signal</a:t>
            </a:r>
            <a:r>
              <a:rPr lang="en-US" dirty="0"/>
              <a:t> to the instance after </a:t>
            </a:r>
            <a:r>
              <a:rPr lang="en-US" dirty="0" smtClean="0"/>
              <a:t>the applications </a:t>
            </a:r>
            <a:r>
              <a:rPr lang="en-US" dirty="0"/>
              <a:t>are installed and configured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Step-13: </a:t>
            </a:r>
            <a:r>
              <a:rPr lang="en-US" dirty="0"/>
              <a:t>Creation Policy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3" y="5550311"/>
            <a:ext cx="4903470" cy="139446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32" y="5436011"/>
            <a:ext cx="370332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557" y="522189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13: Create </a:t>
            </a:r>
            <a:r>
              <a:rPr lang="en-US" dirty="0"/>
              <a:t>Stack using </a:t>
            </a:r>
            <a:r>
              <a:rPr lang="en-US" dirty="0" smtClean="0"/>
              <a:t>template </a:t>
            </a:r>
            <a:br>
              <a:rPr lang="en-US" dirty="0" smtClean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11-13-cfn-init-v13-CreationPolicy.yml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Observations</a:t>
            </a:r>
          </a:p>
          <a:p>
            <a:pPr lvl="1"/>
            <a:r>
              <a:rPr lang="en-US" dirty="0" smtClean="0"/>
              <a:t>CloudFormation waits for the status until application installs are completed for that particular resource (in our case its VM Instance).</a:t>
            </a:r>
          </a:p>
          <a:p>
            <a:pPr lvl="1"/>
            <a:r>
              <a:rPr lang="en-US" dirty="0" smtClean="0"/>
              <a:t>Either it waits for success signal and if within specified time (time specified in creation policy)  if it didn’t get success signal it roll backs the entire stack. </a:t>
            </a:r>
          </a:p>
          <a:p>
            <a:pPr lvl="1"/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99" y="4172471"/>
            <a:ext cx="7966710" cy="33147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2" y="1821433"/>
            <a:ext cx="10216348" cy="559092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cfn-hup</a:t>
            </a:r>
            <a:r>
              <a:rPr lang="en-US" dirty="0" smtClean="0"/>
              <a:t> helper is a </a:t>
            </a:r>
            <a:r>
              <a:rPr lang="en-US" dirty="0" smtClean="0">
                <a:solidFill>
                  <a:srgbClr val="0070C0"/>
                </a:solidFill>
              </a:rPr>
              <a:t>daemon</a:t>
            </a:r>
            <a:r>
              <a:rPr lang="en-US" dirty="0" smtClean="0"/>
              <a:t> that detects changes in resource metadata and </a:t>
            </a:r>
            <a:r>
              <a:rPr lang="en-US" dirty="0" smtClean="0">
                <a:solidFill>
                  <a:srgbClr val="0070C0"/>
                </a:solidFill>
              </a:rPr>
              <a:t>runs user-specified actions </a:t>
            </a:r>
            <a:r>
              <a:rPr lang="en-US" dirty="0" smtClean="0"/>
              <a:t>when a change is detected.</a:t>
            </a:r>
          </a:p>
          <a:p>
            <a:r>
              <a:rPr lang="en-US" dirty="0" smtClean="0"/>
              <a:t>This allows us to make </a:t>
            </a:r>
            <a:r>
              <a:rPr lang="en-US" dirty="0" smtClean="0">
                <a:solidFill>
                  <a:srgbClr val="0070C0"/>
                </a:solidFill>
              </a:rPr>
              <a:t>configuration updates on our running EC2 Instance </a:t>
            </a:r>
            <a:r>
              <a:rPr lang="en-US" dirty="0" smtClean="0"/>
              <a:t>through the Update Stack feature.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cfn-hup.conf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cfn-hup.conf</a:t>
            </a:r>
            <a:r>
              <a:rPr lang="en-US" dirty="0" smtClean="0"/>
              <a:t> file stores the </a:t>
            </a:r>
            <a:r>
              <a:rPr lang="en-US" dirty="0" smtClean="0">
                <a:solidFill>
                  <a:srgbClr val="0070C0"/>
                </a:solidFill>
              </a:rPr>
              <a:t>name of the stack </a:t>
            </a:r>
            <a:r>
              <a:rPr lang="en-US" dirty="0" smtClean="0"/>
              <a:t>and the AWS credentials that the </a:t>
            </a:r>
            <a:r>
              <a:rPr lang="en-US" dirty="0" err="1" smtClean="0"/>
              <a:t>cfn-hup</a:t>
            </a:r>
            <a:r>
              <a:rPr lang="en-US" dirty="0" smtClean="0"/>
              <a:t> daemon targets.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Format</a:t>
            </a:r>
            <a:r>
              <a:rPr lang="en-US" dirty="0" smtClean="0"/>
              <a:t> of </a:t>
            </a:r>
            <a:r>
              <a:rPr lang="en-US" dirty="0" err="1" smtClean="0"/>
              <a:t>cfn-hup.conf</a:t>
            </a:r>
            <a:endParaRPr lang="en-US" dirty="0" smtClean="0"/>
          </a:p>
          <a:p>
            <a:pPr lvl="1"/>
            <a:r>
              <a:rPr lang="en-US" dirty="0" smtClean="0"/>
              <a:t>We are creating this file using our Metadata Key named </a:t>
            </a:r>
            <a:r>
              <a:rPr lang="en-US" dirty="0" smtClean="0">
                <a:solidFill>
                  <a:srgbClr val="0070C0"/>
                </a:solidFill>
              </a:rPr>
              <a:t>files</a:t>
            </a:r>
            <a:r>
              <a:rPr lang="en-US" dirty="0" smtClean="0"/>
              <a:t> in our template. </a:t>
            </a:r>
          </a:p>
          <a:p>
            <a:pPr marL="54864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Step-14: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 smtClean="0"/>
              <a:t>cfn-hup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722" y="2478505"/>
            <a:ext cx="306324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73790" y="2035307"/>
            <a:ext cx="320709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Format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cfn-hup.conf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07" y="4257676"/>
            <a:ext cx="376047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1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cfn-hup.conf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file content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redential-file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egion</a:t>
            </a:r>
          </a:p>
          <a:p>
            <a:pPr lvl="1"/>
            <a:r>
              <a:rPr lang="en-US" dirty="0" err="1" smtClean="0"/>
              <a:t>umask</a:t>
            </a:r>
            <a:r>
              <a:rPr lang="en-US" dirty="0" smtClean="0"/>
              <a:t> (default: 022)</a:t>
            </a:r>
          </a:p>
          <a:p>
            <a:pPr lvl="1"/>
            <a:r>
              <a:rPr lang="en-US" dirty="0" smtClean="0"/>
              <a:t>Interval (default: 15)</a:t>
            </a:r>
          </a:p>
          <a:p>
            <a:pPr lvl="1"/>
            <a:r>
              <a:rPr lang="en-US" dirty="0" smtClean="0"/>
              <a:t>Verbose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hooks.d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Directory</a:t>
            </a:r>
          </a:p>
          <a:p>
            <a:pPr lvl="1"/>
            <a:r>
              <a:rPr lang="en-US" dirty="0"/>
              <a:t>To support composition of several applications deploying change notification hooks, </a:t>
            </a:r>
            <a:r>
              <a:rPr lang="en-US" dirty="0" err="1"/>
              <a:t>cfn-hup</a:t>
            </a:r>
            <a:r>
              <a:rPr lang="en-US" dirty="0"/>
              <a:t> supports a directory named </a:t>
            </a:r>
            <a:r>
              <a:rPr lang="en-US" dirty="0" err="1"/>
              <a:t>hooks.d</a:t>
            </a:r>
            <a:r>
              <a:rPr lang="en-US" dirty="0"/>
              <a:t> that is located in the hooks configuration directory. </a:t>
            </a:r>
          </a:p>
          <a:p>
            <a:pPr lvl="1"/>
            <a:r>
              <a:rPr lang="en-US" dirty="0"/>
              <a:t>We can place one or more additional hooks configuration files in the </a:t>
            </a:r>
            <a:r>
              <a:rPr lang="en-US" dirty="0" err="1"/>
              <a:t>hooks.d</a:t>
            </a:r>
            <a:r>
              <a:rPr lang="en-US" dirty="0"/>
              <a:t> directory.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Step-14: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/>
              <a:t>cfn-hup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173035"/>
            <a:ext cx="12618720" cy="5590922"/>
          </a:xfrm>
        </p:spPr>
        <p:txBody>
          <a:bodyPr/>
          <a:lstStyle/>
          <a:p>
            <a:r>
              <a:rPr lang="en-US" dirty="0" smtClean="0"/>
              <a:t>User actions that </a:t>
            </a:r>
            <a:r>
              <a:rPr lang="en-US" dirty="0" err="1" smtClean="0"/>
              <a:t>cfn-hup</a:t>
            </a:r>
            <a:r>
              <a:rPr lang="en-US" dirty="0" smtClean="0"/>
              <a:t> daemon calls periodically are defined in </a:t>
            </a:r>
            <a:r>
              <a:rPr lang="en-US" dirty="0" err="1" smtClean="0"/>
              <a:t>hooks.conf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98239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 smtClean="0"/>
              <a:t>Step-14: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 smtClean="0"/>
              <a:t>cfn-hup</a:t>
            </a:r>
            <a:r>
              <a:rPr lang="en-US" dirty="0" smtClean="0"/>
              <a:t> - </a:t>
            </a:r>
            <a:r>
              <a:rPr lang="en-US" dirty="0" err="1" smtClean="0"/>
              <a:t>hooks.conf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75" y="2855411"/>
            <a:ext cx="9201150" cy="1600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0" y="4665517"/>
            <a:ext cx="14230350" cy="28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4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821433"/>
            <a:ext cx="4358640" cy="55909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Intrinsic Functions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::Ref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::Base64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</a:t>
            </a:r>
            <a:r>
              <a:rPr lang="en-US" dirty="0" err="1" smtClean="0"/>
              <a:t>FindInMap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::</a:t>
            </a:r>
            <a:r>
              <a:rPr lang="en-US" dirty="0" err="1" smtClean="0"/>
              <a:t>GetAtt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::</a:t>
            </a:r>
            <a:r>
              <a:rPr lang="en-US" dirty="0" err="1" smtClean="0"/>
              <a:t>GetAzs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::</a:t>
            </a:r>
            <a:r>
              <a:rPr lang="en-US" dirty="0" err="1" smtClean="0"/>
              <a:t>ImportValue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::Join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::Select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::Sub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Intrinsic Functions &amp; Pseudo Parameters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2560" y="1836673"/>
            <a:ext cx="4358640" cy="55909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Condition Functions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::And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::Equals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::If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::Not</a:t>
            </a:r>
          </a:p>
          <a:p>
            <a:r>
              <a:rPr lang="en-US" dirty="0" err="1" smtClean="0"/>
              <a:t>Fn</a:t>
            </a:r>
            <a:r>
              <a:rPr lang="en-US" dirty="0" smtClean="0"/>
              <a:t>::Or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88880" y="1844546"/>
            <a:ext cx="4358640" cy="55909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Pseudo Parameters</a:t>
            </a:r>
          </a:p>
          <a:p>
            <a:r>
              <a:rPr lang="en-US" dirty="0" smtClean="0"/>
              <a:t>AWS::Region</a:t>
            </a:r>
          </a:p>
          <a:p>
            <a:r>
              <a:rPr lang="en-US" dirty="0" smtClean="0"/>
              <a:t>AWS::</a:t>
            </a:r>
            <a:r>
              <a:rPr lang="en-US" dirty="0" err="1" smtClean="0"/>
              <a:t>AccountId</a:t>
            </a:r>
            <a:endParaRPr lang="en-US" dirty="0" smtClean="0"/>
          </a:p>
          <a:p>
            <a:r>
              <a:rPr lang="en-US" dirty="0" smtClean="0"/>
              <a:t>AWS::</a:t>
            </a:r>
            <a:r>
              <a:rPr lang="en-US" dirty="0" err="1" smtClean="0"/>
              <a:t>StackName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AWS::</a:t>
            </a:r>
            <a:r>
              <a:rPr lang="en-US" dirty="0" err="1" smtClean="0">
                <a:solidFill>
                  <a:srgbClr val="00B050"/>
                </a:solidFill>
              </a:rPr>
              <a:t>NoValue</a:t>
            </a:r>
            <a:r>
              <a:rPr lang="en-US" dirty="0" smtClean="0">
                <a:solidFill>
                  <a:srgbClr val="00B050"/>
                </a:solidFill>
              </a:rPr>
              <a:t> (very important when using conditions)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action is run</a:t>
            </a:r>
            <a:r>
              <a:rPr lang="en-US" dirty="0"/>
              <a:t>, it is run in a copy of the current environment (that </a:t>
            </a:r>
            <a:r>
              <a:rPr lang="en-US" dirty="0" err="1"/>
              <a:t>cfn-hup</a:t>
            </a:r>
            <a:r>
              <a:rPr lang="en-US" dirty="0"/>
              <a:t> is in),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70C0"/>
                </a:solidFill>
              </a:rPr>
              <a:t>CFN_OLD_METADATA</a:t>
            </a:r>
            <a:r>
              <a:rPr lang="en-US" dirty="0" smtClean="0"/>
              <a:t> </a:t>
            </a:r>
            <a:r>
              <a:rPr lang="en-US" dirty="0"/>
              <a:t>set to the previous value of path, and </a:t>
            </a:r>
            <a:r>
              <a:rPr lang="en-US" dirty="0">
                <a:solidFill>
                  <a:srgbClr val="0070C0"/>
                </a:solidFill>
              </a:rPr>
              <a:t>CFN_NEW_METADATA</a:t>
            </a:r>
            <a:r>
              <a:rPr lang="en-US" dirty="0"/>
              <a:t> set to the </a:t>
            </a:r>
            <a:r>
              <a:rPr lang="en-US" dirty="0" smtClean="0"/>
              <a:t>current value.</a:t>
            </a:r>
          </a:p>
          <a:p>
            <a:r>
              <a:rPr lang="en-US" dirty="0"/>
              <a:t>The hooks configuration file is loaded at </a:t>
            </a:r>
            <a:r>
              <a:rPr lang="en-US" dirty="0" err="1"/>
              <a:t>cfn-hup</a:t>
            </a:r>
            <a:r>
              <a:rPr lang="en-US" dirty="0"/>
              <a:t> daemon </a:t>
            </a:r>
            <a:r>
              <a:rPr lang="en-US" dirty="0">
                <a:solidFill>
                  <a:srgbClr val="0070C0"/>
                </a:solidFill>
              </a:rPr>
              <a:t>startup</a:t>
            </a:r>
            <a:r>
              <a:rPr lang="en-US" dirty="0"/>
              <a:t> only, so </a:t>
            </a:r>
            <a:r>
              <a:rPr lang="en-US" dirty="0">
                <a:solidFill>
                  <a:srgbClr val="0070C0"/>
                </a:solidFill>
              </a:rPr>
              <a:t>new hooks </a:t>
            </a:r>
            <a:r>
              <a:rPr lang="en-US" dirty="0"/>
              <a:t>will require </a:t>
            </a:r>
            <a:r>
              <a:rPr lang="en-US" dirty="0" smtClean="0"/>
              <a:t>the daemon </a:t>
            </a:r>
            <a:r>
              <a:rPr lang="en-US" dirty="0"/>
              <a:t>to be </a:t>
            </a:r>
            <a:r>
              <a:rPr lang="en-US" dirty="0">
                <a:solidFill>
                  <a:srgbClr val="0070C0"/>
                </a:solidFill>
              </a:rPr>
              <a:t>restarted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cache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previous metadata </a:t>
            </a:r>
            <a:r>
              <a:rPr lang="en-US" dirty="0"/>
              <a:t>values is stored at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cfn-hup</a:t>
            </a:r>
            <a:r>
              <a:rPr lang="en-US" dirty="0" smtClean="0"/>
              <a:t>/data/</a:t>
            </a:r>
            <a:r>
              <a:rPr lang="en-US" dirty="0" err="1" smtClean="0"/>
              <a:t>metadata_db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delete this cache to </a:t>
            </a:r>
            <a:r>
              <a:rPr lang="en-US" dirty="0">
                <a:solidFill>
                  <a:srgbClr val="0070C0"/>
                </a:solidFill>
              </a:rPr>
              <a:t>force </a:t>
            </a:r>
            <a:r>
              <a:rPr lang="en-US" dirty="0" err="1">
                <a:solidFill>
                  <a:srgbClr val="0070C0"/>
                </a:solidFill>
              </a:rPr>
              <a:t>cfn-hup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run all </a:t>
            </a:r>
            <a:r>
              <a:rPr lang="en-US" dirty="0" err="1">
                <a:solidFill>
                  <a:srgbClr val="0070C0"/>
                </a:solidFill>
              </a:rPr>
              <a:t>post.add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actions again.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Step-14: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/>
              <a:t>cfn-hup</a:t>
            </a:r>
            <a:r>
              <a:rPr lang="en-US" dirty="0"/>
              <a:t> - </a:t>
            </a:r>
            <a:r>
              <a:rPr lang="en-US" dirty="0" err="1"/>
              <a:t>hooks.conf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8557" y="522189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14: Create </a:t>
            </a:r>
            <a:r>
              <a:rPr lang="en-US" dirty="0"/>
              <a:t>Stack using </a:t>
            </a:r>
            <a:r>
              <a:rPr lang="en-US" dirty="0" smtClean="0"/>
              <a:t>template </a:t>
            </a:r>
            <a:br>
              <a:rPr lang="en-US" dirty="0" smtClean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11-14-cfn-init-v14-Update-App.yml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Observations</a:t>
            </a:r>
          </a:p>
          <a:p>
            <a:pPr lvl="1"/>
            <a:r>
              <a:rPr lang="en-US" dirty="0" smtClean="0"/>
              <a:t>Old war file will be removed</a:t>
            </a:r>
          </a:p>
          <a:p>
            <a:pPr lvl="1"/>
            <a:r>
              <a:rPr lang="en-US" dirty="0" smtClean="0"/>
              <a:t>New war file will be deployed successfully.</a:t>
            </a:r>
          </a:p>
          <a:p>
            <a:pPr lvl="1"/>
            <a:r>
              <a:rPr lang="en-US" dirty="0" smtClean="0"/>
              <a:t>When we access the app new version of application content will be displayed.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Configsets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more than one </a:t>
            </a:r>
            <a:r>
              <a:rPr lang="en-US" dirty="0" err="1" smtClean="0"/>
              <a:t>config</a:t>
            </a:r>
            <a:r>
              <a:rPr lang="en-US" dirty="0" smtClean="0"/>
              <a:t> key and have </a:t>
            </a:r>
            <a:r>
              <a:rPr lang="en-US" dirty="0" err="1" smtClean="0"/>
              <a:t>cfn-init</a:t>
            </a:r>
            <a:r>
              <a:rPr lang="en-US" dirty="0" smtClean="0"/>
              <a:t> process them in a specific order.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Configset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Configset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r>
              <a:rPr lang="en-US" dirty="0"/>
              <a:t>s</a:t>
            </a:r>
            <a:r>
              <a:rPr lang="en-US" dirty="0" smtClean="0"/>
              <a:t>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59580" y="3275696"/>
            <a:ext cx="2081604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App1AndApp2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317" y="1242504"/>
            <a:ext cx="7234522" cy="887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3600" dirty="0" err="1"/>
              <a:t>configSets</a:t>
            </a:r>
            <a:r>
              <a:rPr lang="en-US" sz="3600" dirty="0"/>
              <a:t> (Single)</a:t>
            </a:r>
          </a:p>
        </p:txBody>
      </p:sp>
      <p:cxnSp>
        <p:nvCxnSpPr>
          <p:cNvPr id="40" name="Straight Arrow Connector 39"/>
          <p:cNvCxnSpPr>
            <a:endCxn id="8" idx="0"/>
          </p:cNvCxnSpPr>
          <p:nvPr/>
        </p:nvCxnSpPr>
        <p:spPr>
          <a:xfrm flipH="1">
            <a:off x="4300383" y="2130009"/>
            <a:ext cx="16123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85317" y="5136761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54573" y="512600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8" idx="2"/>
            <a:endCxn id="45" idx="0"/>
          </p:cNvCxnSpPr>
          <p:nvPr/>
        </p:nvCxnSpPr>
        <p:spPr>
          <a:xfrm flipH="1">
            <a:off x="1627106" y="3969563"/>
            <a:ext cx="2673277" cy="1167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4300383" y="3969564"/>
            <a:ext cx="2995979" cy="115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75" y="2833616"/>
            <a:ext cx="5517523" cy="22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568466" y="2130010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13082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5" grpId="0" animBg="1"/>
      <p:bldP spid="46" grpId="0" animBg="1"/>
      <p:bldP spid="5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9482" y="2339784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04547" y="2339783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345" y="3999149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8073" y="2339784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DualAppCS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85711" y="3999148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11779" y="402066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4954" y="5569758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09927" y="4007212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DualAppCS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93832" y="5569758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209898" y="559127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004587" y="6871430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1315133" y="3033652"/>
            <a:ext cx="16138" cy="96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9482" y="306593"/>
            <a:ext cx="13629929" cy="887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3600" dirty="0" err="1"/>
              <a:t>configSets</a:t>
            </a:r>
            <a:r>
              <a:rPr lang="en-US" sz="3600" dirty="0"/>
              <a:t> (Multiple)</a:t>
            </a:r>
          </a:p>
        </p:txBody>
      </p: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4827499" y="3033652"/>
            <a:ext cx="1382362" cy="96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3" idx="0"/>
          </p:cNvCxnSpPr>
          <p:nvPr/>
        </p:nvCxnSpPr>
        <p:spPr>
          <a:xfrm>
            <a:off x="6209861" y="3033652"/>
            <a:ext cx="1543706" cy="987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4" idx="0"/>
          </p:cNvCxnSpPr>
          <p:nvPr/>
        </p:nvCxnSpPr>
        <p:spPr>
          <a:xfrm flipH="1">
            <a:off x="4816742" y="4693016"/>
            <a:ext cx="10757" cy="876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5" idx="0"/>
          </p:cNvCxnSpPr>
          <p:nvPr/>
        </p:nvCxnSpPr>
        <p:spPr>
          <a:xfrm>
            <a:off x="13046336" y="3033651"/>
            <a:ext cx="5380" cy="973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>
          <a:xfrm flipH="1">
            <a:off x="10835620" y="4701080"/>
            <a:ext cx="2216095" cy="86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0835620" y="6263626"/>
            <a:ext cx="10756" cy="60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7" idx="0"/>
          </p:cNvCxnSpPr>
          <p:nvPr/>
        </p:nvCxnSpPr>
        <p:spPr>
          <a:xfrm flipH="1">
            <a:off x="13051686" y="4701080"/>
            <a:ext cx="29" cy="89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1331270" y="1194098"/>
            <a:ext cx="0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0"/>
          </p:cNvCxnSpPr>
          <p:nvPr/>
        </p:nvCxnSpPr>
        <p:spPr>
          <a:xfrm>
            <a:off x="6209861" y="1194098"/>
            <a:ext cx="0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0"/>
          </p:cNvCxnSpPr>
          <p:nvPr/>
        </p:nvCxnSpPr>
        <p:spPr>
          <a:xfrm>
            <a:off x="13046335" y="1194099"/>
            <a:ext cx="0" cy="1145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71" y="4940450"/>
            <a:ext cx="3399392" cy="262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1747" y="6941336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36169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76" y="1821433"/>
            <a:ext cx="7756264" cy="5590922"/>
          </a:xfrm>
        </p:spPr>
        <p:txBody>
          <a:bodyPr/>
          <a:lstStyle/>
          <a:p>
            <a:r>
              <a:rPr lang="en-US" dirty="0" smtClean="0"/>
              <a:t>We will define two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keys </a:t>
            </a:r>
            <a:r>
              <a:rPr lang="en-US" dirty="0" smtClean="0">
                <a:solidFill>
                  <a:srgbClr val="0070C0"/>
                </a:solidFill>
              </a:rPr>
              <a:t>App1 and App2</a:t>
            </a:r>
          </a:p>
          <a:p>
            <a:r>
              <a:rPr lang="en-US" dirty="0" smtClean="0"/>
              <a:t>We will create a </a:t>
            </a:r>
            <a:r>
              <a:rPr lang="en-US" dirty="0" err="1" smtClean="0">
                <a:solidFill>
                  <a:srgbClr val="0070C0"/>
                </a:solidFill>
              </a:rPr>
              <a:t>configSet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with name as </a:t>
            </a:r>
            <a:r>
              <a:rPr lang="en-US" dirty="0" smtClean="0">
                <a:solidFill>
                  <a:srgbClr val="0070C0"/>
                </a:solidFill>
              </a:rPr>
              <a:t>App1AndApp2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</a:t>
            </a:r>
            <a:r>
              <a:rPr lang="en-US" dirty="0" smtClean="0">
                <a:solidFill>
                  <a:srgbClr val="0070C0"/>
                </a:solidFill>
              </a:rPr>
              <a:t>App1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key will get executed.</a:t>
            </a:r>
          </a:p>
          <a:p>
            <a:r>
              <a:rPr lang="en-US" dirty="0" smtClean="0"/>
              <a:t>Next </a:t>
            </a:r>
            <a:r>
              <a:rPr lang="en-US" dirty="0" smtClean="0">
                <a:solidFill>
                  <a:srgbClr val="0070C0"/>
                </a:solidFill>
              </a:rPr>
              <a:t>App2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key will get executed.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Order of execution </a:t>
            </a:r>
            <a:r>
              <a:rPr lang="en-US" dirty="0" smtClean="0"/>
              <a:t>will be based on how we define them in </a:t>
            </a:r>
            <a:r>
              <a:rPr lang="en-US" dirty="0" err="1" smtClean="0"/>
              <a:t>configSets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</a:p>
          <a:p>
            <a:pPr lvl="1"/>
            <a:r>
              <a:rPr lang="en-US" dirty="0" smtClean="0"/>
              <a:t>Both applications should be accessible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Step#1: Single </a:t>
            </a:r>
            <a:r>
              <a:rPr lang="en-US" dirty="0" err="1" smtClean="0"/>
              <a:t>Configset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05" y="2618479"/>
            <a:ext cx="5932170" cy="296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0805" y="2033196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25612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2" y="1851718"/>
            <a:ext cx="7675582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We have created 3 </a:t>
            </a:r>
            <a:r>
              <a:rPr lang="en-US" dirty="0" err="1" smtClean="0"/>
              <a:t>configSets</a:t>
            </a:r>
            <a:endParaRPr lang="en-US" dirty="0" smtClean="0"/>
          </a:p>
          <a:p>
            <a:pPr lvl="1"/>
            <a:r>
              <a:rPr lang="en-US" dirty="0" err="1" smtClean="0"/>
              <a:t>SingleAppCS</a:t>
            </a:r>
            <a:endParaRPr lang="en-US" dirty="0" smtClean="0"/>
          </a:p>
          <a:p>
            <a:pPr lvl="1"/>
            <a:r>
              <a:rPr lang="en-US" dirty="0" err="1" smtClean="0"/>
              <a:t>DualAppCS</a:t>
            </a:r>
            <a:endParaRPr lang="en-US" dirty="0" smtClean="0"/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SingleAppCS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smtClean="0"/>
              <a:t>Only App1 should be deployed.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Step#2: Multiple </a:t>
            </a:r>
            <a:r>
              <a:rPr lang="en-US" dirty="0" err="1" smtClean="0"/>
              <a:t>configSets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93" y="2674618"/>
            <a:ext cx="604647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74494" y="2130015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3639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2" y="1851718"/>
            <a:ext cx="7675582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We have created 3 </a:t>
            </a:r>
            <a:r>
              <a:rPr lang="en-US" dirty="0" err="1" smtClean="0"/>
              <a:t>configSets</a:t>
            </a:r>
            <a:endParaRPr lang="en-US" dirty="0" smtClean="0"/>
          </a:p>
          <a:p>
            <a:pPr lvl="1"/>
            <a:r>
              <a:rPr lang="en-US" dirty="0" err="1" smtClean="0"/>
              <a:t>SingleAppCS</a:t>
            </a:r>
            <a:endParaRPr lang="en-US" dirty="0" smtClean="0"/>
          </a:p>
          <a:p>
            <a:pPr lvl="1"/>
            <a:r>
              <a:rPr lang="en-US" dirty="0" err="1" smtClean="0"/>
              <a:t>DualAppCS</a:t>
            </a:r>
            <a:endParaRPr lang="en-US" dirty="0" smtClean="0"/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DualAppCS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smtClean="0"/>
              <a:t>Both App1 and App2 should be deployed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Step#3: Multiple </a:t>
            </a:r>
            <a:r>
              <a:rPr lang="en-US" dirty="0" err="1" smtClean="0"/>
              <a:t>configSets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93" y="2674618"/>
            <a:ext cx="604647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74494" y="2130015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18871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2" y="1851718"/>
            <a:ext cx="7675582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We have created 3 </a:t>
            </a:r>
            <a:r>
              <a:rPr lang="en-US" dirty="0" err="1" smtClean="0"/>
              <a:t>configSets</a:t>
            </a:r>
            <a:endParaRPr lang="en-US" dirty="0" smtClean="0"/>
          </a:p>
          <a:p>
            <a:pPr lvl="1"/>
            <a:r>
              <a:rPr lang="en-US" dirty="0" err="1" smtClean="0"/>
              <a:t>SingleAppCS</a:t>
            </a:r>
            <a:endParaRPr lang="en-US" dirty="0" smtClean="0"/>
          </a:p>
          <a:p>
            <a:pPr lvl="1"/>
            <a:r>
              <a:rPr lang="en-US" dirty="0" err="1" smtClean="0"/>
              <a:t>DualAppCS</a:t>
            </a:r>
            <a:endParaRPr lang="en-US" dirty="0" smtClean="0"/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default: </a:t>
            </a:r>
            <a:r>
              <a:rPr lang="en-US" dirty="0" smtClean="0"/>
              <a:t>default contains </a:t>
            </a:r>
            <a:r>
              <a:rPr lang="en-US" dirty="0" err="1" smtClean="0"/>
              <a:t>ConfigSet</a:t>
            </a:r>
            <a:r>
              <a:rPr lang="en-US" dirty="0" smtClean="0"/>
              <a:t> </a:t>
            </a:r>
            <a:r>
              <a:rPr lang="en-US" dirty="0" err="1" smtClean="0"/>
              <a:t>DualAppCS</a:t>
            </a:r>
            <a:r>
              <a:rPr lang="en-US" dirty="0" smtClean="0"/>
              <a:t> so both apps should be deployed. For default we don’t need to specify </a:t>
            </a:r>
            <a:r>
              <a:rPr lang="en-US" dirty="0" smtClean="0">
                <a:solidFill>
                  <a:srgbClr val="0070C0"/>
                </a:solidFill>
              </a:rPr>
              <a:t>“--</a:t>
            </a:r>
            <a:r>
              <a:rPr lang="en-US" dirty="0" err="1" smtClean="0">
                <a:solidFill>
                  <a:srgbClr val="0070C0"/>
                </a:solidFill>
              </a:rPr>
              <a:t>configSets</a:t>
            </a:r>
            <a:r>
              <a:rPr lang="en-US" dirty="0" smtClean="0">
                <a:solidFill>
                  <a:srgbClr val="0070C0"/>
                </a:solidFill>
              </a:rPr>
              <a:t> default</a:t>
            </a:r>
            <a:r>
              <a:rPr lang="en-US" dirty="0" smtClean="0"/>
              <a:t>” it will pick automatically.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Step#4: Multiple </a:t>
            </a:r>
            <a:r>
              <a:rPr lang="en-US" dirty="0" err="1" smtClean="0"/>
              <a:t>configSets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93" y="2674618"/>
            <a:ext cx="604647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74494" y="2130015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12198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Nested Stacks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AWS::CloudFormation::Stack </a:t>
            </a:r>
            <a:r>
              <a:rPr lang="en-US" dirty="0" smtClean="0"/>
              <a:t>type nests a stack as a </a:t>
            </a:r>
            <a:r>
              <a:rPr lang="en-US" dirty="0" smtClean="0">
                <a:solidFill>
                  <a:srgbClr val="0070C0"/>
                </a:solidFill>
              </a:rPr>
              <a:t>resource</a:t>
            </a:r>
            <a:r>
              <a:rPr lang="en-US" dirty="0" smtClean="0"/>
              <a:t> in a top-level template. </a:t>
            </a:r>
          </a:p>
          <a:p>
            <a:r>
              <a:rPr lang="en-US" dirty="0" smtClean="0"/>
              <a:t>We can add output values from a nested stack </a:t>
            </a:r>
            <a:r>
              <a:rPr lang="en-US" dirty="0" smtClean="0">
                <a:solidFill>
                  <a:srgbClr val="0070C0"/>
                </a:solidFill>
              </a:rPr>
              <a:t>within</a:t>
            </a:r>
            <a:r>
              <a:rPr lang="en-US" dirty="0" smtClean="0"/>
              <a:t> the root stack.</a:t>
            </a:r>
          </a:p>
          <a:p>
            <a:r>
              <a:rPr lang="en-US" dirty="0" smtClean="0"/>
              <a:t>We use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</a:t>
            </a:r>
            <a:r>
              <a:rPr lang="en-US" dirty="0" err="1" smtClean="0">
                <a:solidFill>
                  <a:srgbClr val="0070C0"/>
                </a:solidFill>
              </a:rPr>
              <a:t>GetAtt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 with nested stacks logical name and the name of the output value in nested stack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32" y="5575870"/>
            <a:ext cx="8298180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32" y="4588359"/>
            <a:ext cx="786384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Create Templates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6881" y="2262066"/>
            <a:ext cx="3380087" cy="518911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Resources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VPC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Subnets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Create  Route Table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Associate Subnet &amp; Route Table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IGW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Associate IGW to VPC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Upload to S3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14261" y="2410845"/>
            <a:ext cx="3380087" cy="1803571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Resources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Create VPC Stack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EC2 Instance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Outputs</a:t>
            </a:r>
          </a:p>
        </p:txBody>
      </p:sp>
      <p:pic>
        <p:nvPicPr>
          <p:cNvPr id="20" name="Graphic 45">
            <a:extLst>
              <a:ext uri="{FF2B5EF4-FFF2-40B4-BE49-F238E27FC236}">
                <a16:creationId xmlns=""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9285" y="1733358"/>
            <a:ext cx="563880" cy="563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4369366" y="1830632"/>
            <a:ext cx="2816207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/>
              <a:t>VPC Nested Stack Template</a:t>
            </a:r>
          </a:p>
        </p:txBody>
      </p:sp>
      <p:pic>
        <p:nvPicPr>
          <p:cNvPr id="24" name="Graphic 45">
            <a:extLst>
              <a:ext uri="{FF2B5EF4-FFF2-40B4-BE49-F238E27FC236}">
                <a16:creationId xmlns=""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07326" y="1860954"/>
            <a:ext cx="563880" cy="563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9378142" y="1964259"/>
            <a:ext cx="235774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/>
              <a:t>Root Stack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7790" y="1133746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9266" y="1094547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50" y="1154526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Step#0: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25" y="2245438"/>
            <a:ext cx="3380087" cy="1465016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S3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is required for uploading the Nested stack templates to S3</a:t>
            </a:r>
          </a:p>
        </p:txBody>
      </p:sp>
      <p:pic>
        <p:nvPicPr>
          <p:cNvPr id="15" name="Graphic 35">
            <a:extLst>
              <a:ext uri="{FF2B5EF4-FFF2-40B4-BE49-F238E27FC236}">
                <a16:creationId xmlns="" xmlns:a16="http://schemas.microsoft.com/office/drawing/2014/main" id="{EC8BD375-3A30-FF48-9FC8-D7437F5C4C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50" y="1698185"/>
            <a:ext cx="563880" cy="563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EEEC922-BE28-344E-B552-D97EF55D1FF8}"/>
              </a:ext>
            </a:extLst>
          </p:cNvPr>
          <p:cNvSpPr txBox="1"/>
          <p:nvPr/>
        </p:nvSpPr>
        <p:spPr>
          <a:xfrm>
            <a:off x="1009011" y="1795459"/>
            <a:ext cx="1199118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/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10831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" grpId="0"/>
      <p:bldP spid="11" grpId="0"/>
      <p:bldP spid="13" grpId="0"/>
      <p:bldP spid="1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Create Stack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206091" y="1276992"/>
            <a:ext cx="146813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Root Stack</a:t>
            </a: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2312" y="1587599"/>
            <a:ext cx="1655688" cy="1655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3940400" y="6094675"/>
            <a:ext cx="165568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VPC Nested Stack </a:t>
            </a:r>
          </a:p>
        </p:txBody>
      </p:sp>
      <p:pic>
        <p:nvPicPr>
          <p:cNvPr id="13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0400" y="4431611"/>
            <a:ext cx="1655688" cy="16556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91822" y="1749431"/>
            <a:ext cx="3380087" cy="112646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Root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It automatically creates the </a:t>
            </a:r>
            <a:r>
              <a:rPr lang="en-US" dirty="0" err="1" smtClean="0">
                <a:solidFill>
                  <a:srgbClr val="00B050"/>
                </a:solidFill>
              </a:rPr>
              <a:t>vpc</a:t>
            </a:r>
            <a:r>
              <a:rPr lang="en-US" dirty="0" smtClean="0">
                <a:solidFill>
                  <a:srgbClr val="00B050"/>
                </a:solidFill>
              </a:rPr>
              <a:t> nested stack</a:t>
            </a:r>
          </a:p>
        </p:txBody>
      </p:sp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5596089" y="3127880"/>
            <a:ext cx="2438023" cy="21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5438" y="1411031"/>
            <a:ext cx="2657522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VPC Nested Stack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265" y="1366000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Step#3: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/>
      <p:bldP spid="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Create Templates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14261" y="2410846"/>
            <a:ext cx="3380087" cy="3834896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Resources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Create VPC Stack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EC2 Instance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Resource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Create Security Group Stack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Update VM Instance resource with security group</a:t>
            </a:r>
          </a:p>
        </p:txBody>
      </p:sp>
      <p:pic>
        <p:nvPicPr>
          <p:cNvPr id="24" name="Graphic 45">
            <a:extLst>
              <a:ext uri="{FF2B5EF4-FFF2-40B4-BE49-F238E27FC236}">
                <a16:creationId xmlns=""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07326" y="1860954"/>
            <a:ext cx="563880" cy="563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9378142" y="1964259"/>
            <a:ext cx="235774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/>
              <a:t>Root Stack 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0645" y="2658315"/>
            <a:ext cx="3140527" cy="1803571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Resources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Security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Outputs</a:t>
            </a:r>
          </a:p>
        </p:txBody>
      </p:sp>
      <p:pic>
        <p:nvPicPr>
          <p:cNvPr id="11" name="Graphic 45">
            <a:extLst>
              <a:ext uri="{FF2B5EF4-FFF2-40B4-BE49-F238E27FC236}">
                <a16:creationId xmlns="" xmlns:a16="http://schemas.microsoft.com/office/drawing/2014/main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32490" y="1924938"/>
            <a:ext cx="563880" cy="563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2359C68-EE77-C745-B77F-A84AC9B55DDB}"/>
              </a:ext>
            </a:extLst>
          </p:cNvPr>
          <p:cNvSpPr txBox="1"/>
          <p:nvPr/>
        </p:nvSpPr>
        <p:spPr>
          <a:xfrm>
            <a:off x="2314430" y="1860954"/>
            <a:ext cx="26233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/>
              <a:t>Security Group Nested Stack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371" y="1248637"/>
            <a:ext cx="1015278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3512" y="1248637"/>
            <a:ext cx="1015278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  <p:bldP spid="3" grpId="0"/>
      <p:bldP spid="13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Update Stack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206091" y="1276992"/>
            <a:ext cx="146813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Root Stack</a:t>
            </a: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2312" y="1587599"/>
            <a:ext cx="1655688" cy="1655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3940400" y="6094675"/>
            <a:ext cx="165568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VPC Nested Stack </a:t>
            </a:r>
          </a:p>
        </p:txBody>
      </p:sp>
      <p:pic>
        <p:nvPicPr>
          <p:cNvPr id="13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0400" y="4431611"/>
            <a:ext cx="1655688" cy="16556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91822" y="1749431"/>
            <a:ext cx="3380087" cy="112646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Root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It automatically creates the </a:t>
            </a:r>
            <a:r>
              <a:rPr lang="en-US" dirty="0" err="1" smtClean="0">
                <a:solidFill>
                  <a:srgbClr val="00B050"/>
                </a:solidFill>
              </a:rPr>
              <a:t>vpc</a:t>
            </a:r>
            <a:r>
              <a:rPr lang="en-US" dirty="0" smtClean="0">
                <a:solidFill>
                  <a:srgbClr val="00B050"/>
                </a:solidFill>
              </a:rPr>
              <a:t> nested stack</a:t>
            </a:r>
          </a:p>
        </p:txBody>
      </p:sp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5596089" y="3127880"/>
            <a:ext cx="2438023" cy="21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4092" y="4513645"/>
            <a:ext cx="1655688" cy="1655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9804363" y="6152306"/>
            <a:ext cx="168551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Security Group Nested Stack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2637" y="1743131"/>
            <a:ext cx="4927142" cy="1465016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Update Root Stack with new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automatically creates the security group  nested stack</a:t>
            </a: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8034112" y="3127880"/>
            <a:ext cx="178998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5438" y="1373195"/>
            <a:ext cx="2657522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VPC Nested Stack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701" y="1341671"/>
            <a:ext cx="390170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Security Group Nested Stack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8265" y="1366000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Step#6: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/>
      <p:bldP spid="15" grpId="0"/>
      <p:bldP spid="1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Update Stack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206091" y="1276992"/>
            <a:ext cx="146813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Root Stack</a:t>
            </a: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2312" y="1587599"/>
            <a:ext cx="1655688" cy="1655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3940400" y="6094675"/>
            <a:ext cx="165568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VPC Nested Stack </a:t>
            </a:r>
          </a:p>
        </p:txBody>
      </p:sp>
      <p:pic>
        <p:nvPicPr>
          <p:cNvPr id="13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0400" y="4431611"/>
            <a:ext cx="1655688" cy="16556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91822" y="1749431"/>
            <a:ext cx="3380087" cy="112646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Create Root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It automatically creates the </a:t>
            </a:r>
            <a:r>
              <a:rPr lang="en-US" dirty="0" err="1" smtClean="0">
                <a:solidFill>
                  <a:srgbClr val="00B050"/>
                </a:solidFill>
              </a:rPr>
              <a:t>vpc</a:t>
            </a:r>
            <a:r>
              <a:rPr lang="en-US" dirty="0" smtClean="0">
                <a:solidFill>
                  <a:srgbClr val="00B050"/>
                </a:solidFill>
              </a:rPr>
              <a:t> nested stack</a:t>
            </a:r>
          </a:p>
        </p:txBody>
      </p:sp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5596089" y="3127880"/>
            <a:ext cx="2438023" cy="21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4092" y="4513645"/>
            <a:ext cx="1655688" cy="1655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9804363" y="6152306"/>
            <a:ext cx="168551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Security Group Nested Stack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2637" y="1743131"/>
            <a:ext cx="4927142" cy="1465016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Update Root Stack with new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It automatically creates the security group  nested stack</a:t>
            </a: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8034112" y="3127880"/>
            <a:ext cx="178998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12766" y="4431611"/>
            <a:ext cx="2799955" cy="281923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Update SG nested stack with new security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Upload the new template to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Update Root Stack with existing template.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12766" y="4023360"/>
            <a:ext cx="3152017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Nested Stack Updates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5438" y="1411031"/>
            <a:ext cx="2657522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VPC Nested Stack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6701" y="1341671"/>
            <a:ext cx="390170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Security Group Nested Stack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69304" y="4244959"/>
            <a:ext cx="2079728" cy="2535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832741" y="6916203"/>
            <a:ext cx="1728935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Stack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574" y="2967638"/>
            <a:ext cx="5404514" cy="1465016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Highly Recommended Approach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Always perform updates from Root Stack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Never update nested stacks directly.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863" y="1366000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Step#7: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/>
      <p:bldP spid="17" grpId="0"/>
      <p:bldP spid="19" grpId="0"/>
      <p:bldP spid="15" grpId="0" animBg="1"/>
      <p:bldP spid="16" grpId="0"/>
      <p:bldP spid="20" grpId="0"/>
      <p:bldP spid="2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Stacks – Practice – Delete Stack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206091" y="1276992"/>
            <a:ext cx="146813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Root Stack</a:t>
            </a: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2312" y="1587599"/>
            <a:ext cx="1655688" cy="1655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3940400" y="6094675"/>
            <a:ext cx="165568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VPC Nested Stack </a:t>
            </a:r>
          </a:p>
        </p:txBody>
      </p:sp>
      <p:pic>
        <p:nvPicPr>
          <p:cNvPr id="13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0400" y="4431611"/>
            <a:ext cx="1655688" cy="165568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5596089" y="3127880"/>
            <a:ext cx="2438023" cy="21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4092" y="4513645"/>
            <a:ext cx="1655688" cy="1655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9804363" y="6152306"/>
            <a:ext cx="168551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Security Group Nested Stack </a:t>
            </a: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8034112" y="3127880"/>
            <a:ext cx="178998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605" y="2218199"/>
            <a:ext cx="5404514" cy="2142125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Recommendations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Always delete root stack.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Never delete nested stacks directly.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Whenever we delete the root stack associated nested stacks will get deleted automatically.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9080937" y="1900403"/>
            <a:ext cx="1790963" cy="510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023250" y="1934004"/>
            <a:ext cx="318343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Always Delete Root Stack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579" y="1366000"/>
            <a:ext cx="115474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Step#8: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8" grpId="0" animBg="1"/>
      <p:bldP spid="20" grpId="0"/>
      <p:bldP spid="1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nested stack is a stack that you create within another stack by using </a:t>
            </a:r>
            <a:r>
              <a:rPr lang="en-US" dirty="0" smtClean="0"/>
              <a:t>the AWS</a:t>
            </a:r>
            <a:r>
              <a:rPr lang="en-US" dirty="0"/>
              <a:t>::CloudFormation::Stack (p. 954) resource. With nested stacks, you deploy and manage </a:t>
            </a:r>
            <a:r>
              <a:rPr lang="en-US" dirty="0" smtClean="0"/>
              <a:t>all resources </a:t>
            </a:r>
            <a:r>
              <a:rPr lang="en-US" dirty="0"/>
              <a:t>from a single stack.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outputs from one stack in the nested stack group as inputs </a:t>
            </a:r>
            <a:r>
              <a:rPr lang="en-US" dirty="0" smtClean="0"/>
              <a:t>to another </a:t>
            </a:r>
            <a:r>
              <a:rPr lang="en-US" dirty="0"/>
              <a:t>stack in the group. This differs from exporting values.</a:t>
            </a:r>
          </a:p>
          <a:p>
            <a:r>
              <a:rPr lang="en-US" dirty="0"/>
              <a:t>If you want to isolate information sharing to within a nested stack group, we suggest that you use </a:t>
            </a:r>
            <a:r>
              <a:rPr lang="en-US" dirty="0" smtClean="0"/>
              <a:t>nested stacks</a:t>
            </a:r>
            <a:r>
              <a:rPr lang="en-US" dirty="0"/>
              <a:t>. To share information with other stacks (not just within the group of nested stacks), export values.</a:t>
            </a:r>
          </a:p>
          <a:p>
            <a:r>
              <a:rPr lang="en-US" dirty="0"/>
              <a:t>For example, you can create a single stack with a subnet and then export its ID. Other stacks can use </a:t>
            </a:r>
            <a:r>
              <a:rPr lang="en-US" dirty="0" smtClean="0"/>
              <a:t>that subnet </a:t>
            </a:r>
            <a:r>
              <a:rPr lang="en-US" dirty="0"/>
              <a:t>by importing its ID; each stack doesn't need to create its own subnet. Note that as long as </a:t>
            </a:r>
            <a:r>
              <a:rPr lang="en-US" dirty="0" smtClean="0"/>
              <a:t>stacks are </a:t>
            </a:r>
            <a:r>
              <a:rPr lang="en-US" dirty="0"/>
              <a:t>importing the subnet ID, you can't change or delete it.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 vs Outputs - </a:t>
            </a:r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004" y="2626922"/>
            <a:ext cx="7519595" cy="31983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00" b="1" dirty="0">
                <a:solidFill>
                  <a:schemeClr val="accent6">
                    <a:lumMod val="75000"/>
                  </a:schemeClr>
                </a:solidFill>
              </a:rPr>
              <a:t>Continuous Integration </a:t>
            </a:r>
          </a:p>
          <a:p>
            <a:pPr marL="0" indent="0" algn="ctr">
              <a:buNone/>
            </a:pPr>
            <a:r>
              <a:rPr lang="en-US" sz="5800" b="1" dirty="0">
                <a:solidFill>
                  <a:schemeClr val="accent6">
                    <a:lumMod val="75000"/>
                  </a:schemeClr>
                </a:solidFill>
              </a:rPr>
              <a:t>&amp; </a:t>
            </a:r>
          </a:p>
          <a:p>
            <a:pPr marL="0" indent="0" algn="ctr">
              <a:buNone/>
            </a:pPr>
            <a:r>
              <a:rPr lang="en-US" sz="5800" b="1" dirty="0">
                <a:solidFill>
                  <a:schemeClr val="accent6">
                    <a:lumMod val="75000"/>
                  </a:schemeClr>
                </a:solidFill>
              </a:rPr>
              <a:t>Continuous </a:t>
            </a:r>
            <a:r>
              <a:rPr lang="en-US" sz="5800" b="1" dirty="0" smtClean="0">
                <a:solidFill>
                  <a:schemeClr val="accent6">
                    <a:lumMod val="75000"/>
                  </a:schemeClr>
                </a:solidFill>
              </a:rPr>
              <a:t>Delivery</a:t>
            </a:r>
            <a:endParaRPr lang="en-US" sz="5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98522" y="2102002"/>
            <a:ext cx="4172584" cy="4172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2051566" y="1157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CodeBuild</a:t>
            </a:r>
            <a:endParaRPr lang="en-US" sz="1400" dirty="0"/>
          </a:p>
        </p:txBody>
      </p:sp>
      <p:pic>
        <p:nvPicPr>
          <p:cNvPr id="12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46918" y="400943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29895" y="1157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CodeCommit</a:t>
            </a:r>
            <a:endParaRPr lang="en-US" sz="1400" dirty="0"/>
          </a:p>
        </p:txBody>
      </p:sp>
      <p:pic>
        <p:nvPicPr>
          <p:cNvPr id="14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25247" y="400943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3879676" y="1157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CodeDeploy</a:t>
            </a:r>
            <a:endParaRPr lang="en-US" sz="1400" dirty="0"/>
          </a:p>
        </p:txBody>
      </p:sp>
      <p:pic>
        <p:nvPicPr>
          <p:cNvPr id="16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675028" y="400943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091067" y="11509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CodePipeline</a:t>
            </a:r>
            <a:endParaRPr lang="en-US" sz="1400" dirty="0"/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5459" y="400943"/>
            <a:ext cx="711200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B11175-8F26-E049-8FCE-A7F653ADEDC5}"/>
              </a:ext>
            </a:extLst>
          </p:cNvPr>
          <p:cNvSpPr txBox="1"/>
          <p:nvPr/>
        </p:nvSpPr>
        <p:spPr>
          <a:xfrm>
            <a:off x="8374769" y="11727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CloudWatch</a:t>
            </a:r>
            <a:endParaRPr lang="en-US" sz="1400" dirty="0"/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9139641" y="431423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8809D90-4098-7446-82E0-DC22E47525B7}"/>
              </a:ext>
            </a:extLst>
          </p:cNvPr>
          <p:cNvSpPr txBox="1"/>
          <p:nvPr/>
        </p:nvSpPr>
        <p:spPr>
          <a:xfrm>
            <a:off x="10521766" y="118735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</a:t>
            </a: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Notification Service</a:t>
            </a:r>
          </a:p>
        </p:txBody>
      </p:sp>
      <p:pic>
        <p:nvPicPr>
          <p:cNvPr id="22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281293" y="492382"/>
            <a:ext cx="711200" cy="711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56BB3C-8013-824D-8B2A-F604C7B4DC6C}"/>
              </a:ext>
            </a:extLst>
          </p:cNvPr>
          <p:cNvSpPr txBox="1"/>
          <p:nvPr/>
        </p:nvSpPr>
        <p:spPr>
          <a:xfrm>
            <a:off x="12976773" y="1197501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xmlns="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389084" y="49238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 smtClean="0">
                <a:latin typeface="Arial"/>
                <a:cs typeface="Arial"/>
              </a:rPr>
              <a:t>T</a:t>
            </a:r>
            <a:r>
              <a:rPr sz="1900" spc="10" dirty="0" smtClean="0">
                <a:latin typeface="Arial"/>
                <a:cs typeface="Arial"/>
              </a:rPr>
              <a:t>hird</a:t>
            </a:r>
            <a:r>
              <a:rPr sz="1900" spc="-114" dirty="0" smtClean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 smtClean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634729" y="3868673"/>
            <a:ext cx="17411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05" dirty="0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014460" y="2772155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0725911" y="2828543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0676889" y="3955795"/>
            <a:ext cx="10991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80" dirty="0">
                <a:latin typeface="Arial"/>
                <a:cs typeface="Arial"/>
              </a:rPr>
              <a:t>X-Ray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1845797" y="3832986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882628" y="2798064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V="1">
            <a:off x="6998970" y="3779519"/>
            <a:ext cx="2574034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0"/>
            <a:endCxn id="53" idx="2"/>
          </p:cNvCxnSpPr>
          <p:nvPr/>
        </p:nvCxnSpPr>
        <p:spPr>
          <a:xfrm flipV="1">
            <a:off x="6998970" y="3888739"/>
            <a:ext cx="4252023" cy="256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58767"/>
            <a:ext cx="5413248" cy="2596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59" grpId="0"/>
      <p:bldP spid="6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</a:t>
            </a:r>
            <a:r>
              <a:rPr lang="en-US" sz="3600" spc="-187" baseline="1157" dirty="0" smtClean="0">
                <a:latin typeface="Arial"/>
                <a:cs typeface="Arial"/>
              </a:rPr>
              <a:t>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 smtClean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 smtClean="0">
                <a:latin typeface="Arial"/>
                <a:cs typeface="Arial"/>
              </a:rPr>
              <a:t>Compile Code &amp; build artifacts (war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 smtClean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 smtClean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 smtClean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 smtClean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 smtClean="0">
                <a:latin typeface="Arial"/>
                <a:cs typeface="Arial"/>
              </a:rPr>
              <a:t>Security Tests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0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 smtClean="0">
                <a:latin typeface="Arial"/>
                <a:cs typeface="Arial"/>
              </a:rPr>
              <a:t>checked</a:t>
            </a:r>
            <a:r>
              <a:rPr lang="en-US" sz="3200" spc="-190" dirty="0" smtClean="0">
                <a:latin typeface="Arial"/>
                <a:cs typeface="Arial"/>
              </a:rPr>
              <a:t>-</a:t>
            </a:r>
            <a:r>
              <a:rPr sz="3200" spc="-585" dirty="0" smtClean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 smtClean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5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 smtClean="0">
                <a:latin typeface="Arial"/>
                <a:cs typeface="Arial"/>
              </a:rPr>
              <a:t>faster</a:t>
            </a:r>
            <a:r>
              <a:rPr lang="en-US" sz="2800" spc="-95" dirty="0" smtClean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I</a:t>
            </a:r>
            <a:r>
              <a:rPr sz="2800" spc="-175" dirty="0" smtClean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 smtClean="0">
                <a:latin typeface="Arial"/>
                <a:cs typeface="Arial"/>
              </a:rPr>
              <a:t> </a:t>
            </a:r>
            <a:r>
              <a:rPr sz="2800" spc="-135" dirty="0" smtClean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 smtClean="0">
                <a:latin typeface="Arial"/>
                <a:cs typeface="Arial"/>
              </a:rPr>
              <a:t>T</a:t>
            </a:r>
            <a:r>
              <a:rPr sz="1900" spc="10" dirty="0" smtClean="0">
                <a:latin typeface="Arial"/>
                <a:cs typeface="Arial"/>
              </a:rPr>
              <a:t>hird</a:t>
            </a:r>
            <a:r>
              <a:rPr sz="1900" spc="-114" dirty="0" smtClean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 smtClean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634729" y="3868673"/>
            <a:ext cx="17411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05" dirty="0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014460" y="2772155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0725911" y="2828543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0676889" y="3955795"/>
            <a:ext cx="10991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80" dirty="0">
                <a:latin typeface="Arial"/>
                <a:cs typeface="Arial"/>
              </a:rPr>
              <a:t>X-Ray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1845797" y="3832986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882628" y="2798064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V="1">
            <a:off x="6998970" y="3779519"/>
            <a:ext cx="2574034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0"/>
            <a:endCxn id="53" idx="2"/>
          </p:cNvCxnSpPr>
          <p:nvPr/>
        </p:nvCxnSpPr>
        <p:spPr>
          <a:xfrm flipV="1">
            <a:off x="6998970" y="3888739"/>
            <a:ext cx="4252023" cy="256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58767"/>
            <a:ext cx="5413248" cy="2596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59" grpId="0"/>
      <p:bldP spid="6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 smtClean="0">
                <a:latin typeface="Arial"/>
                <a:cs typeface="Arial"/>
              </a:rPr>
              <a:t>T</a:t>
            </a:r>
            <a:r>
              <a:rPr sz="1900" spc="10" dirty="0" smtClean="0">
                <a:latin typeface="Arial"/>
                <a:cs typeface="Arial"/>
              </a:rPr>
              <a:t>hird</a:t>
            </a:r>
            <a:r>
              <a:rPr sz="1900" spc="-114" dirty="0" smtClean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 smtClean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634729" y="3868673"/>
            <a:ext cx="17411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05" dirty="0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014460" y="2772155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0725911" y="2828543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0676889" y="3955795"/>
            <a:ext cx="10991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80" dirty="0">
                <a:latin typeface="Arial"/>
                <a:cs typeface="Arial"/>
              </a:rPr>
              <a:t>X-Ray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1845797" y="3832986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882628" y="2798064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9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172974" y="67261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014983" y="770779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36318"/>
            <a:ext cx="12618720" cy="547000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AWS Code Services</a:t>
            </a:r>
            <a:endParaRPr 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2931414" y="67261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3727703" y="770779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68985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376097" y="79440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67689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9530777" y="76392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180109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2639737" y="76392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29908" y="2620635"/>
            <a:ext cx="2011300" cy="260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 algn="ctr">
              <a:lnSpc>
                <a:spcPct val="101099"/>
              </a:lnSpc>
              <a:spcBef>
                <a:spcPts val="95"/>
              </a:spcBef>
            </a:pPr>
            <a:r>
              <a:rPr sz="1600" spc="-100" dirty="0" smtClean="0">
                <a:latin typeface="Arial"/>
                <a:cs typeface="Arial"/>
              </a:rPr>
              <a:t>CodeBuild </a:t>
            </a:r>
            <a:r>
              <a:rPr lang="en-US" sz="1600" spc="-155" dirty="0" smtClean="0">
                <a:latin typeface="Arial"/>
                <a:cs typeface="Arial"/>
              </a:rPr>
              <a:t>+ T</a:t>
            </a:r>
            <a:r>
              <a:rPr sz="1600" spc="10" dirty="0" smtClean="0">
                <a:latin typeface="Arial"/>
                <a:cs typeface="Arial"/>
              </a:rPr>
              <a:t>hird</a:t>
            </a:r>
            <a:r>
              <a:rPr sz="1600" spc="-114" dirty="0" smtClean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arty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489192" y="1590920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723392" y="2600569"/>
            <a:ext cx="183388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 smtClean="0">
                <a:latin typeface="Arial"/>
                <a:cs typeface="Arial"/>
              </a:rPr>
              <a:t>CodeCommit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722376" y="1630543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2615809"/>
            <a:ext cx="15494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 smtClean="0">
                <a:latin typeface="Arial"/>
                <a:cs typeface="Arial"/>
              </a:rPr>
              <a:t>CodeBuild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3761231" y="1630543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9655809" y="2661529"/>
            <a:ext cx="174117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5" dirty="0" smtClean="0">
                <a:latin typeface="Arial"/>
                <a:cs typeface="Arial"/>
              </a:rPr>
              <a:t>CodeDeploy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547860" y="1610731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1975591" y="1667119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2063729" y="2733411"/>
            <a:ext cx="109918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240" dirty="0">
                <a:latin typeface="Arial"/>
                <a:cs typeface="Arial"/>
              </a:rPr>
              <a:t>AWS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X-Ray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3064997" y="2702042"/>
            <a:ext cx="1228725" cy="2453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600" spc="-90" dirty="0" smtClean="0">
                <a:latin typeface="Arial"/>
                <a:cs typeface="Arial"/>
              </a:rPr>
              <a:t>Cloud</a:t>
            </a:r>
            <a:r>
              <a:rPr sz="1600" spc="-235" dirty="0" smtClean="0">
                <a:latin typeface="Arial"/>
                <a:cs typeface="Arial"/>
              </a:rPr>
              <a:t>W</a:t>
            </a:r>
            <a:r>
              <a:rPr sz="1600" spc="-150" dirty="0" smtClean="0">
                <a:latin typeface="Arial"/>
                <a:cs typeface="Arial"/>
              </a:rPr>
              <a:t>a</a:t>
            </a:r>
            <a:r>
              <a:rPr sz="1600" spc="95" dirty="0" smtClean="0">
                <a:latin typeface="Arial"/>
                <a:cs typeface="Arial"/>
              </a:rPr>
              <a:t>t</a:t>
            </a:r>
            <a:r>
              <a:rPr sz="1600" spc="-95" dirty="0" smtClean="0">
                <a:latin typeface="Arial"/>
                <a:cs typeface="Arial"/>
              </a:rPr>
              <a:t>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3132308" y="1636640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08209" y="3030579"/>
            <a:ext cx="5104637" cy="3785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Fully managed build service, Compiles source code, Runs tests and produces software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Scales continuously and processes multiple builds concurrently.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 build servers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Pay by minute, only for compute resources we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 builds through CloudWatch events.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following programming language runtimes Ruby,  Python, PHP, Node, Java, </a:t>
            </a:r>
            <a:r>
              <a:rPr lang="en-US" sz="2000" dirty="0" err="1" smtClean="0">
                <a:solidFill>
                  <a:schemeClr val="bg1"/>
                </a:solidFill>
              </a:rPr>
              <a:t>Golang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.Net</a:t>
            </a:r>
            <a:r>
              <a:rPr lang="en-US" sz="2000" dirty="0" smtClean="0">
                <a:solidFill>
                  <a:schemeClr val="bg1"/>
                </a:solidFill>
              </a:rPr>
              <a:t> Core, Docker and Android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0829" y="3072666"/>
            <a:ext cx="3651321" cy="2554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Automates code </a:t>
            </a:r>
            <a:r>
              <a:rPr lang="en-US" sz="2000" dirty="0" smtClean="0">
                <a:solidFill>
                  <a:schemeClr val="bg1"/>
                </a:solidFill>
              </a:rPr>
              <a:t>deployments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to any </a:t>
            </a:r>
            <a:r>
              <a:rPr lang="en-US" sz="2000" dirty="0">
                <a:solidFill>
                  <a:schemeClr val="bg1"/>
                </a:solidFill>
              </a:rPr>
              <a:t>instance and  </a:t>
            </a:r>
            <a:r>
              <a:rPr lang="en-US" sz="2000" dirty="0" smtClean="0">
                <a:solidFill>
                  <a:schemeClr val="bg1"/>
                </a:solidFill>
              </a:rPr>
              <a:t>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Avoids </a:t>
            </a:r>
            <a:r>
              <a:rPr lang="en-US" sz="2000" dirty="0">
                <a:solidFill>
                  <a:schemeClr val="bg1"/>
                </a:solidFill>
              </a:rPr>
              <a:t>downtime during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application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Roll back automatically if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failure detected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Deploy to Amazon EC2,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Lambda</a:t>
            </a:r>
            <a:r>
              <a:rPr lang="en-US" sz="2000" dirty="0">
                <a:solidFill>
                  <a:schemeClr val="bg1"/>
                </a:solidFill>
              </a:rPr>
              <a:t>, or on-premises  servers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974" y="3066904"/>
            <a:ext cx="2318712" cy="22467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Version control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can privately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store and manage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Secure &amp; highly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available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093357" y="3066709"/>
            <a:ext cx="2512932" cy="2554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Source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check-ins and triggers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Collects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object 28"/>
          <p:cNvSpPr txBox="1"/>
          <p:nvPr/>
        </p:nvSpPr>
        <p:spPr>
          <a:xfrm>
            <a:off x="8110646" y="7290051"/>
            <a:ext cx="184340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90" dirty="0" smtClean="0">
                <a:latin typeface="Arial"/>
                <a:cs typeface="Arial"/>
              </a:rPr>
              <a:t>CodePipeline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3" name="object 29"/>
          <p:cNvSpPr/>
          <p:nvPr/>
        </p:nvSpPr>
        <p:spPr>
          <a:xfrm>
            <a:off x="8141208" y="6455663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9367038" y="6003600"/>
            <a:ext cx="5034762" cy="156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Continuous delivery service for fast and reliable  application </a:t>
            </a:r>
            <a:r>
              <a:rPr lang="en-US" sz="1600" dirty="0" smtClean="0">
                <a:solidFill>
                  <a:schemeClr val="bg1"/>
                </a:solidFill>
              </a:rPr>
              <a:t>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Model and visualize your software release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Builds, tests, and deploys your code every time there  is a code </a:t>
            </a:r>
            <a:r>
              <a:rPr lang="en-US" sz="1600" dirty="0" smtClean="0">
                <a:solidFill>
                  <a:schemeClr val="bg1"/>
                </a:solidFill>
              </a:rPr>
              <a:t>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Integrates with third-party tools and AWS</a:t>
            </a:r>
          </a:p>
        </p:txBody>
      </p:sp>
    </p:spTree>
    <p:extLst>
      <p:ext uri="{BB962C8B-B14F-4D97-AF65-F5344CB8AC3E}">
        <p14:creationId xmlns:p14="http://schemas.microsoft.com/office/powerpoint/2010/main" val="912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3" grpId="0" animBg="1"/>
      <p:bldP spid="12" grpId="0" animBg="1"/>
      <p:bldP spid="15" grpId="0" animBg="1"/>
      <p:bldP spid="61" grpId="0" animBg="1"/>
      <p:bldP spid="62" grpId="0"/>
      <p:bldP spid="63" grpId="0" animBg="1"/>
      <p:bldP spid="6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77742"/>
            <a:ext cx="8373292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Build a simple rest service using Java Spring Boot.</a:t>
            </a:r>
          </a:p>
          <a:p>
            <a:r>
              <a:rPr lang="en-US" dirty="0" smtClean="0"/>
              <a:t>Check-in code to Local Repo and push to CodeCommit.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 smtClean="0"/>
              <a:t>CodeCommit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0726306" y="6883033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680728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8268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1048268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11444509" y="2743201"/>
            <a:ext cx="1186681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 smtClean="0"/>
              <a:t>Local Git Repo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87427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06318" y="4157480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88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450223" y="1621143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cxnSp>
        <p:nvCxnSpPr>
          <p:cNvPr id="8" name="Straight Arrow Connector 7"/>
          <p:cNvCxnSpPr>
            <a:stCxn id="1040" idx="2"/>
            <a:endCxn id="11" idx="1"/>
          </p:cNvCxnSpPr>
          <p:nvPr/>
        </p:nvCxnSpPr>
        <p:spPr>
          <a:xfrm>
            <a:off x="12035682" y="2241404"/>
            <a:ext cx="2167" cy="50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36" y="236051"/>
            <a:ext cx="4412303" cy="58046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CodeBuild – AWS  Web Console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2032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8786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87866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2" y="95290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25636" y="109402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7417" y="3327098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41822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2480286" y="665362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54878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306226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4006512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3247047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3708319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>
            <a:off x="3222736" y="3127698"/>
            <a:ext cx="24311" cy="126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  <a:endCxn id="48" idx="1"/>
          </p:cNvCxnSpPr>
          <p:nvPr/>
        </p:nvCxnSpPr>
        <p:spPr>
          <a:xfrm>
            <a:off x="3237027" y="1824096"/>
            <a:ext cx="17363" cy="4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5461" y="3707027"/>
            <a:ext cx="397393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47390" y="3728544"/>
            <a:ext cx="209916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CodeBuild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541028" y="3721855"/>
            <a:ext cx="563880" cy="563880"/>
          </a:xfrm>
          <a:prstGeom prst="rect">
            <a:avLst/>
          </a:prstGeom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434981" y="4394269"/>
            <a:ext cx="853440" cy="853440"/>
          </a:xfrm>
          <a:prstGeom prst="rect">
            <a:avLst/>
          </a:prstGeom>
        </p:spPr>
      </p:pic>
      <p:sp>
        <p:nvSpPr>
          <p:cNvPr id="30" name="Can 29"/>
          <p:cNvSpPr/>
          <p:nvPr/>
        </p:nvSpPr>
        <p:spPr>
          <a:xfrm>
            <a:off x="9195791" y="2069558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31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46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847126" y="285930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900898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9125420" y="668616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35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469532" y="5857759"/>
            <a:ext cx="853440" cy="853440"/>
          </a:xfrm>
          <a:prstGeom prst="rect">
            <a:avLst/>
          </a:prstGeom>
        </p:spPr>
      </p:pic>
      <p:pic>
        <p:nvPicPr>
          <p:cNvPr id="37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20881" y="5857759"/>
            <a:ext cx="853440" cy="8534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0621166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39" name="Straight Arrow Connector 38"/>
          <p:cNvCxnSpPr>
            <a:stCxn id="29" idx="2"/>
            <a:endCxn id="35" idx="0"/>
          </p:cNvCxnSpPr>
          <p:nvPr/>
        </p:nvCxnSpPr>
        <p:spPr>
          <a:xfrm>
            <a:off x="986170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7" idx="1"/>
          </p:cNvCxnSpPr>
          <p:nvPr/>
        </p:nvCxnSpPr>
        <p:spPr>
          <a:xfrm>
            <a:off x="1032297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9" idx="0"/>
          </p:cNvCxnSpPr>
          <p:nvPr/>
        </p:nvCxnSpPr>
        <p:spPr>
          <a:xfrm>
            <a:off x="9852763" y="2921653"/>
            <a:ext cx="8938" cy="147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0" idx="1"/>
          </p:cNvCxnSpPr>
          <p:nvPr/>
        </p:nvCxnSpPr>
        <p:spPr>
          <a:xfrm flipH="1">
            <a:off x="9852763" y="1796546"/>
            <a:ext cx="1877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53788" y="1092326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44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637181" y="3274774"/>
            <a:ext cx="432253" cy="43225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8611987" y="3232528"/>
            <a:ext cx="4685682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055511" y="5020766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4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495866" y="4352024"/>
            <a:ext cx="830369" cy="830369"/>
          </a:xfrm>
          <a:prstGeom prst="rect">
            <a:avLst/>
          </a:prstGeom>
        </p:spPr>
      </p:pic>
      <p:sp>
        <p:nvSpPr>
          <p:cNvPr id="48" name="Can 47"/>
          <p:cNvSpPr/>
          <p:nvPr/>
        </p:nvSpPr>
        <p:spPr>
          <a:xfrm>
            <a:off x="2597417" y="2310480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8248143" y="248102"/>
            <a:ext cx="4412303" cy="58046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/>
              <a:t>CodeBuild – AWS  CloudFormation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178936" y="330403"/>
            <a:ext cx="0" cy="705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5" grpId="0"/>
      <p:bldP spid="16" grpId="0"/>
      <p:bldP spid="17" grpId="0"/>
      <p:bldP spid="18" grpId="0"/>
      <p:bldP spid="21" grpId="0"/>
      <p:bldP spid="24" grpId="0" animBg="1"/>
      <p:bldP spid="26" grpId="0"/>
      <p:bldP spid="30" grpId="0" animBg="1"/>
      <p:bldP spid="32" grpId="0"/>
      <p:bldP spid="33" grpId="0"/>
      <p:bldP spid="34" grpId="0"/>
      <p:bldP spid="38" grpId="0"/>
      <p:bldP spid="43" grpId="0"/>
      <p:bldP spid="45" grpId="0" animBg="1"/>
      <p:bldP spid="46" grpId="0"/>
      <p:bldP spid="48" grpId="0" animBg="1"/>
      <p:bldP spid="4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523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277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22776" y="3947410"/>
            <a:ext cx="5966356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6" y="922009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20972" y="1142479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326" y="3048912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350125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0220" y="6652122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1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9787" y="5857759"/>
            <a:ext cx="853440" cy="853440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163862" y="5857759"/>
            <a:ext cx="853440" cy="853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817782" y="6621211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1181956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565954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171434" y="2942240"/>
            <a:ext cx="10522" cy="145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3150731" y="6679687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90848" y="5846075"/>
            <a:ext cx="853440" cy="853440"/>
          </a:xfrm>
          <a:prstGeom prst="rect">
            <a:avLst/>
          </a:prstGeom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82665" y="5846075"/>
            <a:ext cx="853440" cy="85344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3"/>
            <a:endCxn id="21" idx="1"/>
          </p:cNvCxnSpPr>
          <p:nvPr/>
        </p:nvCxnSpPr>
        <p:spPr>
          <a:xfrm flipV="1">
            <a:off x="3017302" y="6272796"/>
            <a:ext cx="673547" cy="11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4544288" y="6272795"/>
            <a:ext cx="438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762665" y="2624358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3411187" y="3042669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27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4971289" y="1144096"/>
            <a:ext cx="766607" cy="7666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3787808" y="1253996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29" name="Straight Arrow Connector 28"/>
          <p:cNvCxnSpPr>
            <a:stCxn id="27" idx="2"/>
            <a:endCxn id="25" idx="0"/>
          </p:cNvCxnSpPr>
          <p:nvPr/>
        </p:nvCxnSpPr>
        <p:spPr>
          <a:xfrm>
            <a:off x="5354592" y="1910703"/>
            <a:ext cx="11050" cy="71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2" idx="0"/>
          </p:cNvCxnSpPr>
          <p:nvPr/>
        </p:nvCxnSpPr>
        <p:spPr>
          <a:xfrm>
            <a:off x="5365642" y="3830313"/>
            <a:ext cx="43744" cy="201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4405196" y="670411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EC2 Instance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688020" y="3758065"/>
            <a:ext cx="4386811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189941" y="3801645"/>
            <a:ext cx="232512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CodeDeploy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33621" y="3788170"/>
            <a:ext cx="563880" cy="563880"/>
          </a:xfrm>
          <a:prstGeom prst="rect">
            <a:avLst/>
          </a:prstGeom>
        </p:spPr>
      </p:pic>
      <p:pic>
        <p:nvPicPr>
          <p:cNvPr id="7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011338" y="4407029"/>
            <a:ext cx="853440" cy="853440"/>
          </a:xfrm>
          <a:prstGeom prst="rect">
            <a:avLst/>
          </a:prstGeom>
        </p:spPr>
      </p:pic>
      <p:sp>
        <p:nvSpPr>
          <p:cNvPr id="79" name="Can 78"/>
          <p:cNvSpPr/>
          <p:nvPr/>
        </p:nvSpPr>
        <p:spPr>
          <a:xfrm>
            <a:off x="6809266" y="2069558"/>
            <a:ext cx="1237960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80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4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7560354" y="2921652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6585341" y="519515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6701778" y="669892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8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45890" y="5870519"/>
            <a:ext cx="853440" cy="853440"/>
          </a:xfrm>
          <a:prstGeom prst="rect">
            <a:avLst/>
          </a:prstGeom>
        </p:spPr>
      </p:pic>
      <p:pic>
        <p:nvPicPr>
          <p:cNvPr id="8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8497238" y="5870519"/>
            <a:ext cx="853440" cy="85344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8197524" y="672202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87" name="Straight Arrow Connector 86"/>
          <p:cNvCxnSpPr>
            <a:stCxn id="78" idx="2"/>
            <a:endCxn id="84" idx="0"/>
          </p:cNvCxnSpPr>
          <p:nvPr/>
        </p:nvCxnSpPr>
        <p:spPr>
          <a:xfrm>
            <a:off x="7438059" y="5260469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3"/>
            <a:endCxn id="85" idx="1"/>
          </p:cNvCxnSpPr>
          <p:nvPr/>
        </p:nvCxnSpPr>
        <p:spPr>
          <a:xfrm>
            <a:off x="7899331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78" idx="0"/>
          </p:cNvCxnSpPr>
          <p:nvPr/>
        </p:nvCxnSpPr>
        <p:spPr>
          <a:xfrm>
            <a:off x="7428247" y="2921652"/>
            <a:ext cx="9812" cy="148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2"/>
            <a:endCxn id="79" idx="1"/>
          </p:cNvCxnSpPr>
          <p:nvPr/>
        </p:nvCxnSpPr>
        <p:spPr>
          <a:xfrm>
            <a:off x="7418238" y="1796546"/>
            <a:ext cx="10008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99331" y="1155188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92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519886" y="3256646"/>
            <a:ext cx="432253" cy="43225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6507127" y="3232528"/>
            <a:ext cx="7987177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0090" y="5084564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95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70445" y="4415822"/>
            <a:ext cx="830369" cy="83036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9512479" y="6744201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97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9959150" y="5884354"/>
            <a:ext cx="853440" cy="853440"/>
          </a:xfrm>
          <a:prstGeom prst="rect">
            <a:avLst/>
          </a:prstGeom>
        </p:spPr>
      </p:pic>
      <p:pic>
        <p:nvPicPr>
          <p:cNvPr id="98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12706774" y="1909821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11509843" y="2328132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100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12915398" y="723200"/>
            <a:ext cx="766607" cy="76660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11731918" y="833100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9350679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491007" y="510157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104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31362" y="4432828"/>
            <a:ext cx="830369" cy="830369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1416295" y="3758065"/>
            <a:ext cx="293852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95649" y="5333681"/>
            <a:ext cx="1737140" cy="32624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Staging EC2 Instance</a:t>
            </a:r>
          </a:p>
        </p:txBody>
      </p:sp>
      <p:pic>
        <p:nvPicPr>
          <p:cNvPr id="107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2937499" y="4526378"/>
            <a:ext cx="853440" cy="85344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66764" y="6775058"/>
            <a:ext cx="1737140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Production EC2 Instance</a:t>
            </a:r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2925342" y="5976996"/>
            <a:ext cx="853440" cy="85344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888713" y="3757836"/>
            <a:ext cx="19799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790939" y="3761003"/>
            <a:ext cx="563880" cy="56388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268265" y="5211165"/>
            <a:ext cx="1625434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Role for EC2 Instance Profile</a:t>
            </a:r>
          </a:p>
        </p:txBody>
      </p:sp>
      <p:pic>
        <p:nvPicPr>
          <p:cNvPr id="113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31132" y="4468597"/>
            <a:ext cx="902170" cy="902170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100" idx="2"/>
            <a:endCxn id="98" idx="0"/>
          </p:cNvCxnSpPr>
          <p:nvPr/>
        </p:nvCxnSpPr>
        <p:spPr>
          <a:xfrm>
            <a:off x="13298701" y="1489806"/>
            <a:ext cx="11050" cy="42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2"/>
          </p:cNvCxnSpPr>
          <p:nvPr/>
        </p:nvCxnSpPr>
        <p:spPr>
          <a:xfrm>
            <a:off x="13309751" y="3115775"/>
            <a:ext cx="54467" cy="141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7" idx="1"/>
          </p:cNvCxnSpPr>
          <p:nvPr/>
        </p:nvCxnSpPr>
        <p:spPr>
          <a:xfrm flipV="1">
            <a:off x="10812591" y="4953099"/>
            <a:ext cx="2124908" cy="135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188406" y="1766592"/>
            <a:ext cx="10008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n 117"/>
          <p:cNvSpPr/>
          <p:nvPr/>
        </p:nvSpPr>
        <p:spPr>
          <a:xfrm>
            <a:off x="579822" y="2065964"/>
            <a:ext cx="1237960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328931" y="309091"/>
            <a:ext cx="0" cy="705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itle 3"/>
          <p:cNvSpPr>
            <a:spLocks noGrp="1"/>
          </p:cNvSpPr>
          <p:nvPr>
            <p:ph type="title"/>
          </p:nvPr>
        </p:nvSpPr>
        <p:spPr>
          <a:xfrm>
            <a:off x="1053808" y="35139"/>
            <a:ext cx="4412303" cy="5804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600" b="1" dirty="0"/>
              <a:t>CodeDeploy – AWS  Web Console</a:t>
            </a:r>
          </a:p>
        </p:txBody>
      </p:sp>
      <p:sp>
        <p:nvSpPr>
          <p:cNvPr id="120" name="Title 3"/>
          <p:cNvSpPr txBox="1">
            <a:spLocks/>
          </p:cNvSpPr>
          <p:nvPr/>
        </p:nvSpPr>
        <p:spPr>
          <a:xfrm>
            <a:off x="8454080" y="32561"/>
            <a:ext cx="4412303" cy="58046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/>
              <a:t>CodeDeploy – AWS 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3335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  <p:bldP spid="13" grpId="0"/>
      <p:bldP spid="16" grpId="0"/>
      <p:bldP spid="20" grpId="0"/>
      <p:bldP spid="26" grpId="0"/>
      <p:bldP spid="28" grpId="0"/>
      <p:bldP spid="74" grpId="0"/>
      <p:bldP spid="75" grpId="0" animBg="1"/>
      <p:bldP spid="76" grpId="0"/>
      <p:bldP spid="79" grpId="0" animBg="1"/>
      <p:bldP spid="81" grpId="0"/>
      <p:bldP spid="82" grpId="0"/>
      <p:bldP spid="83" grpId="0"/>
      <p:bldP spid="86" grpId="0"/>
      <p:bldP spid="91" grpId="0"/>
      <p:bldP spid="93" grpId="0" animBg="1"/>
      <p:bldP spid="94" grpId="0"/>
      <p:bldP spid="96" grpId="0"/>
      <p:bldP spid="99" grpId="0"/>
      <p:bldP spid="101" grpId="0"/>
      <p:bldP spid="103" grpId="0"/>
      <p:bldP spid="105" grpId="0" animBg="1"/>
      <p:bldP spid="106" grpId="0"/>
      <p:bldP spid="108" grpId="0"/>
      <p:bldP spid="110" grpId="0"/>
      <p:bldP spid="112" grpId="0"/>
      <p:bldP spid="118" grpId="0" animBg="1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 smtClean="0">
                <a:latin typeface="Arial"/>
                <a:cs typeface="Arial"/>
              </a:rPr>
              <a:t>T</a:t>
            </a:r>
            <a:r>
              <a:rPr sz="1900" spc="10" dirty="0" smtClean="0">
                <a:latin typeface="Arial"/>
                <a:cs typeface="Arial"/>
              </a:rPr>
              <a:t>hird</a:t>
            </a:r>
            <a:r>
              <a:rPr sz="1900" spc="-114" dirty="0" smtClean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 smtClean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634729" y="3868673"/>
            <a:ext cx="17411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05" dirty="0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014460" y="2772155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0725911" y="2828543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0676889" y="3955795"/>
            <a:ext cx="10991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80" dirty="0">
                <a:latin typeface="Arial"/>
                <a:cs typeface="Arial"/>
              </a:rPr>
              <a:t>X-Ray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1845797" y="3832986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882628" y="2798064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73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CodePipeline – AWS Web Console</a:t>
            </a:r>
            <a:endParaRPr lang="en-US" b="1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18697" y="4667368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25326" y="2041429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3125326" y="2041430"/>
            <a:ext cx="9071827" cy="498575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427054" y="4624286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</a:t>
            </a:r>
            <a:r>
              <a:rPr lang="en-US" sz="2400" dirty="0"/>
              <a:t>Git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94" y="312854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82558" y="275921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6921" y="475524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3849252" y="5450782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5610154" y="5467837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54266" y="4667368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405614" y="4667368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7105899" y="545507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6807706" y="5094088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8607457" y="5442540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CodeDeploy</a:t>
            </a:r>
            <a:endParaRPr lang="en-US" sz="1700" dirty="0"/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028609" y="4646490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0381187" y="5418728"/>
            <a:ext cx="1815966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EC2</a:t>
            </a:r>
            <a:endParaRPr lang="en-US" sz="1700" dirty="0"/>
          </a:p>
          <a:p>
            <a:pPr algn="ctr"/>
            <a:r>
              <a:rPr lang="en-US" sz="1700" dirty="0"/>
              <a:t>Instance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784071" y="4646490"/>
            <a:ext cx="853440" cy="85344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5" idx="3"/>
            <a:endCxn id="19" idx="1"/>
          </p:cNvCxnSpPr>
          <p:nvPr/>
        </p:nvCxnSpPr>
        <p:spPr>
          <a:xfrm>
            <a:off x="5172137" y="5094088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9" idx="1"/>
          </p:cNvCxnSpPr>
          <p:nvPr/>
        </p:nvCxnSpPr>
        <p:spPr>
          <a:xfrm flipV="1">
            <a:off x="8259054" y="5073210"/>
            <a:ext cx="769555" cy="2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9882050" y="5073210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4"/>
            <a:endCxn id="5" idx="1"/>
          </p:cNvCxnSpPr>
          <p:nvPr/>
        </p:nvCxnSpPr>
        <p:spPr>
          <a:xfrm flipV="1">
            <a:off x="2862523" y="5094088"/>
            <a:ext cx="1456174" cy="2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3461010" y="281192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CloudWatch</a:t>
            </a:r>
            <a:endParaRPr lang="en-US" sz="1700" dirty="0"/>
          </a:p>
        </p:txBody>
      </p:sp>
      <p:pic>
        <p:nvPicPr>
          <p:cNvPr id="46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18697" y="3137422"/>
            <a:ext cx="853440" cy="853440"/>
          </a:xfrm>
          <a:prstGeom prst="rect">
            <a:avLst/>
          </a:prstGeom>
        </p:spPr>
      </p:pic>
      <p:cxnSp>
        <p:nvCxnSpPr>
          <p:cNvPr id="48" name="Straight Connector 47"/>
          <p:cNvCxnSpPr>
            <a:stCxn id="46" idx="2"/>
            <a:endCxn id="5" idx="0"/>
          </p:cNvCxnSpPr>
          <p:nvPr/>
        </p:nvCxnSpPr>
        <p:spPr>
          <a:xfrm>
            <a:off x="4745417" y="3990862"/>
            <a:ext cx="0" cy="67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49253" y="4329115"/>
            <a:ext cx="8118109" cy="17538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6200000">
            <a:off x="7259088" y="-80626"/>
            <a:ext cx="1208126" cy="8463608"/>
          </a:xfrm>
          <a:prstGeom prst="rightBrace">
            <a:avLst>
              <a:gd name="adj1" fmla="val 8333"/>
              <a:gd name="adj2" fmla="val 4967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527164" y="242491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7422883" y="2745462"/>
            <a:ext cx="853440" cy="853440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46" idx="3"/>
            <a:endCxn id="53" idx="1"/>
          </p:cNvCxnSpPr>
          <p:nvPr/>
        </p:nvCxnSpPr>
        <p:spPr>
          <a:xfrm flipV="1">
            <a:off x="5172137" y="3172182"/>
            <a:ext cx="2250746" cy="39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8" idx="1"/>
          </p:cNvCxnSpPr>
          <p:nvPr/>
        </p:nvCxnSpPr>
        <p:spPr>
          <a:xfrm>
            <a:off x="2144788" y="3999736"/>
            <a:ext cx="1" cy="62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8" grpId="0"/>
      <p:bldP spid="30" grpId="0"/>
      <p:bldP spid="45" grpId="0"/>
      <p:bldP spid="50" grpId="0" animBg="1"/>
      <p:bldP spid="51" grpId="0" animBg="1"/>
      <p:bldP spid="5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86835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32656" y="329184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</a:t>
            </a:r>
            <a:r>
              <a:rPr lang="en-US" sz="2400" dirty="0"/>
              <a:t>Git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6" y="1796101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8160" y="1426768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8018" y="344892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>
            <a:off x="850390" y="2667290"/>
            <a:ext cx="1" cy="62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10636016" cy="3809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2077" y="1147924"/>
            <a:ext cx="347325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333492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411833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413539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333492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333492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412263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376164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7143237" y="414928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34211" y="3340170"/>
            <a:ext cx="853440" cy="85344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376164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9" idx="1"/>
          </p:cNvCxnSpPr>
          <p:nvPr/>
        </p:nvCxnSpPr>
        <p:spPr>
          <a:xfrm>
            <a:off x="6964656" y="376164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 flipV="1">
            <a:off x="1568125" y="3761641"/>
            <a:ext cx="1456174" cy="2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516674" y="1166944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6978449" y="1472450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8479680" y="419547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91111" y="3361508"/>
            <a:ext cx="853440" cy="8534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10709486" y="4188468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300460" y="3379355"/>
            <a:ext cx="853440" cy="853440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8564349" y="3774935"/>
            <a:ext cx="826762" cy="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10239533" y="3806075"/>
            <a:ext cx="1060927" cy="22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58" idx="2"/>
            <a:endCxn id="37" idx="0"/>
          </p:cNvCxnSpPr>
          <p:nvPr/>
        </p:nvCxnSpPr>
        <p:spPr>
          <a:xfrm flipH="1">
            <a:off x="3451019" y="2325891"/>
            <a:ext cx="3954150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8" idx="2"/>
            <a:endCxn id="44" idx="0"/>
          </p:cNvCxnSpPr>
          <p:nvPr/>
        </p:nvCxnSpPr>
        <p:spPr>
          <a:xfrm flipH="1">
            <a:off x="5086588" y="2325891"/>
            <a:ext cx="2318581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8" idx="2"/>
            <a:endCxn id="45" idx="0"/>
          </p:cNvCxnSpPr>
          <p:nvPr/>
        </p:nvCxnSpPr>
        <p:spPr>
          <a:xfrm flipH="1">
            <a:off x="6537936" y="2325891"/>
            <a:ext cx="867233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8" idx="2"/>
            <a:endCxn id="49" idx="0"/>
          </p:cNvCxnSpPr>
          <p:nvPr/>
        </p:nvCxnSpPr>
        <p:spPr>
          <a:xfrm>
            <a:off x="7405169" y="2325891"/>
            <a:ext cx="755762" cy="101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8" idx="2"/>
            <a:endCxn id="61" idx="0"/>
          </p:cNvCxnSpPr>
          <p:nvPr/>
        </p:nvCxnSpPr>
        <p:spPr>
          <a:xfrm>
            <a:off x="7405169" y="2325891"/>
            <a:ext cx="2412662" cy="103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7405169" y="2325891"/>
            <a:ext cx="4322011" cy="105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3237" y="5434149"/>
            <a:ext cx="5877046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275633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Staging EC2 Instance</a:t>
            </a:r>
          </a:p>
        </p:txBody>
      </p:sp>
      <p:pic>
        <p:nvPicPr>
          <p:cNvPr id="7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7734211" y="5597034"/>
            <a:ext cx="853440" cy="85344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0841882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Production EC2 Instance</a:t>
            </a:r>
          </a:p>
        </p:txBody>
      </p:sp>
      <p:pic>
        <p:nvPicPr>
          <p:cNvPr id="8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1300460" y="5597034"/>
            <a:ext cx="853440" cy="8534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638003" y="7065185"/>
            <a:ext cx="393107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49" idx="2"/>
            <a:endCxn id="79" idx="0"/>
          </p:cNvCxnSpPr>
          <p:nvPr/>
        </p:nvCxnSpPr>
        <p:spPr>
          <a:xfrm>
            <a:off x="8160931" y="4193610"/>
            <a:ext cx="0" cy="140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81" idx="0"/>
          </p:cNvCxnSpPr>
          <p:nvPr/>
        </p:nvCxnSpPr>
        <p:spPr>
          <a:xfrm>
            <a:off x="11727180" y="4232795"/>
            <a:ext cx="0" cy="136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282745" y="119885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3100" y="686634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050" y="5841848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4465" y="6474445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91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623568" y="4937754"/>
            <a:ext cx="563880" cy="56388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60" idx="0"/>
            <a:endCxn id="91" idx="1"/>
          </p:cNvCxnSpPr>
          <p:nvPr/>
        </p:nvCxnSpPr>
        <p:spPr>
          <a:xfrm rot="16200000" flipH="1">
            <a:off x="11204873" y="2801000"/>
            <a:ext cx="1024223" cy="3813165"/>
          </a:xfrm>
          <a:prstGeom prst="bentConnector4">
            <a:avLst>
              <a:gd name="adj1" fmla="val 101181"/>
              <a:gd name="adj2" fmla="val 6744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89" idx="0"/>
          </p:cNvCxnSpPr>
          <p:nvPr/>
        </p:nvCxnSpPr>
        <p:spPr>
          <a:xfrm>
            <a:off x="13905508" y="5501635"/>
            <a:ext cx="13064" cy="3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/>
              <a:t>CodePipeline – AWS CloudFormation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217363" y="6343556"/>
            <a:ext cx="1625434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Role for EC2 Instance Profile</a:t>
            </a:r>
          </a:p>
        </p:txBody>
      </p:sp>
      <p:pic>
        <p:nvPicPr>
          <p:cNvPr id="6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0230" y="5600988"/>
            <a:ext cx="902170" cy="9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48" grpId="0"/>
      <p:bldP spid="57" grpId="0"/>
      <p:bldP spid="60" grpId="0"/>
      <p:bldP spid="62" grpId="0"/>
      <p:bldP spid="77" grpId="0" animBg="1"/>
      <p:bldP spid="78" grpId="0"/>
      <p:bldP spid="80" grpId="0"/>
      <p:bldP spid="82" grpId="0"/>
      <p:bldP spid="90" grpId="0"/>
      <p:bldP spid="6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Region: us-east-2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ohio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In templates, EC2 </a:t>
            </a:r>
            <a:r>
              <a:rPr lang="en-US" dirty="0" err="1" smtClean="0"/>
              <a:t>Instnace</a:t>
            </a:r>
            <a:r>
              <a:rPr lang="en-US" dirty="0" smtClean="0"/>
              <a:t> </a:t>
            </a:r>
            <a:r>
              <a:rPr lang="en-US" dirty="0" err="1" smtClean="0"/>
              <a:t>ImageID</a:t>
            </a:r>
            <a:r>
              <a:rPr lang="en-US" dirty="0" smtClean="0"/>
              <a:t> is hardcoded to this region (Amazon Linux AMI). If you want to test in other regions, please update the templates with ImageId equivalent to that respective region.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Default VPC</a:t>
            </a:r>
          </a:p>
          <a:p>
            <a:pPr lvl="1"/>
            <a:r>
              <a:rPr lang="en-US" dirty="0" smtClean="0"/>
              <a:t>Ensure we have the default VPC created in the region where we are using these templates.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Pre-requisites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9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004" y="3338673"/>
            <a:ext cx="7519595" cy="19253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00" b="1" dirty="0">
                <a:solidFill>
                  <a:schemeClr val="accent6">
                    <a:lumMod val="75000"/>
                  </a:schemeClr>
                </a:solidFill>
              </a:rPr>
              <a:t>EC2 CloudFormation</a:t>
            </a:r>
          </a:p>
          <a:p>
            <a:pPr marL="0" indent="0" algn="ctr">
              <a:buNone/>
            </a:pPr>
            <a:r>
              <a:rPr lang="en-US" sz="5800" b="1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  <p:pic>
        <p:nvPicPr>
          <p:cNvPr id="6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10444" y="1879580"/>
            <a:ext cx="4629960" cy="46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821433"/>
            <a:ext cx="5734595" cy="559092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1: </a:t>
            </a:r>
            <a:r>
              <a:rPr lang="en-US" dirty="0" smtClean="0"/>
              <a:t> Create Security Group with port 22 and 8080 rules for inbound access.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/>
              <a:t>Create two EC2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UserData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Create Instance Profile Role and Instance Profile for EC2 Instances to access S3 Buckets.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4: </a:t>
            </a:r>
            <a:r>
              <a:rPr lang="en-US" dirty="0" smtClean="0"/>
              <a:t>Create stack and verify.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EC2 </a:t>
            </a:r>
            <a:r>
              <a:rPr lang="en-US" b="1" dirty="0" smtClean="0"/>
              <a:t>CloudFormation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35133" y="3892691"/>
            <a:ext cx="5877046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667529" y="4840878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Staging EC2 Instance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6107" y="4055576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1233778" y="4840878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Production EC2 Instance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692356" y="4055576"/>
            <a:ext cx="853440" cy="853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29899" y="5523727"/>
            <a:ext cx="393107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04996" y="5324891"/>
            <a:ext cx="563880" cy="563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354400" y="3500806"/>
            <a:ext cx="6335485" cy="253220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109728" rIns="109728" bIns="54864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13" name="Graphic 9">
            <a:extLst>
              <a:ext uri="{FF2B5EF4-FFF2-40B4-BE49-F238E27FC236}">
                <a16:creationId xmlns=""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6002" y="2595329"/>
            <a:ext cx="396240" cy="3962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6746002" y="2595329"/>
            <a:ext cx="7583963" cy="3766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109657" y="3037068"/>
            <a:ext cx="6906798" cy="314164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6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37659" y="3039714"/>
            <a:ext cx="396240" cy="396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404669" y="4863139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Role for EC2 Instance Profile</a:t>
            </a:r>
          </a:p>
        </p:txBody>
      </p:sp>
      <p:pic>
        <p:nvPicPr>
          <p:cNvPr id="1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96198" y="4006847"/>
            <a:ext cx="902170" cy="902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69350" y="3094139"/>
            <a:ext cx="1106996" cy="332399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Default VPC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80888" y="3566140"/>
            <a:ext cx="1354756" cy="332399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Port 22 &amp; 8080</a:t>
            </a:r>
          </a:p>
        </p:txBody>
      </p:sp>
    </p:spTree>
    <p:extLst>
      <p:ext uri="{BB962C8B-B14F-4D97-AF65-F5344CB8AC3E}">
        <p14:creationId xmlns:p14="http://schemas.microsoft.com/office/powerpoint/2010/main" val="22923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  <p:bldP spid="12" grpId="0" animBg="1"/>
      <p:bldP spid="14" grpId="0" animBg="1"/>
      <p:bldP spid="15" grpId="0" animBg="1"/>
      <p:bldP spid="17" grpId="0"/>
      <p:bldP spid="19" grpId="0"/>
      <p:bldP spid="2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Version Control Service </a:t>
            </a:r>
            <a:r>
              <a:rPr lang="en-US" dirty="0" smtClean="0"/>
              <a:t>hosted by AWS </a:t>
            </a:r>
          </a:p>
          <a:p>
            <a:r>
              <a:rPr lang="en-US" dirty="0" smtClean="0"/>
              <a:t>We can privately </a:t>
            </a:r>
            <a:r>
              <a:rPr lang="en-US" dirty="0"/>
              <a:t>store and manage </a:t>
            </a:r>
            <a:r>
              <a:rPr lang="en-US" dirty="0" smtClean="0"/>
              <a:t>documents</a:t>
            </a:r>
            <a:r>
              <a:rPr lang="en-US" dirty="0"/>
              <a:t>, source code, and binary </a:t>
            </a:r>
            <a:r>
              <a:rPr lang="en-US" dirty="0" smtClean="0"/>
              <a:t>files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Secure &amp; highly scalable</a:t>
            </a:r>
          </a:p>
          <a:p>
            <a:r>
              <a:rPr lang="en-US" dirty="0" smtClean="0"/>
              <a:t>Supports standard functionality of Git (</a:t>
            </a:r>
            <a:r>
              <a:rPr lang="en-US" dirty="0"/>
              <a:t>CodeCommit supports Git versions 1.7.9 and later</a:t>
            </a:r>
            <a:r>
              <a:rPr lang="en-US" dirty="0" smtClean="0"/>
              <a:t>.)</a:t>
            </a:r>
          </a:p>
          <a:p>
            <a:r>
              <a:rPr lang="en-US" dirty="0"/>
              <a:t>Uses a static user name and </a:t>
            </a:r>
            <a:r>
              <a:rPr lang="en-US" dirty="0" smtClean="0"/>
              <a:t>password 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 smtClean="0"/>
              <a:t>CodeCommit – Integration with AWS Services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4"/>
            <a:ext cx="197118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=""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=""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=""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=""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=""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8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=""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=""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=""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=""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77742"/>
            <a:ext cx="8373292" cy="55909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Sample Spring Boot Rest Application</a:t>
            </a:r>
          </a:p>
          <a:p>
            <a:pPr lvl="1"/>
            <a:r>
              <a:rPr lang="en-US" dirty="0" smtClean="0"/>
              <a:t>Pre-requisites</a:t>
            </a:r>
          </a:p>
          <a:p>
            <a:pPr lvl="2"/>
            <a:r>
              <a:rPr lang="en-US" dirty="0" smtClean="0"/>
              <a:t>Install STS IDE</a:t>
            </a:r>
          </a:p>
          <a:p>
            <a:pPr lvl="1"/>
            <a:r>
              <a:rPr lang="en-US" dirty="0" smtClean="0"/>
              <a:t>Create Spring boot rest application.</a:t>
            </a:r>
          </a:p>
          <a:p>
            <a:pPr lvl="1"/>
            <a:r>
              <a:rPr lang="en-US" dirty="0" smtClean="0"/>
              <a:t>Test it.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GIT Repository</a:t>
            </a:r>
          </a:p>
          <a:p>
            <a:pPr lvl="1"/>
            <a:r>
              <a:rPr lang="en-US" dirty="0"/>
              <a:t>Create a local </a:t>
            </a:r>
            <a:r>
              <a:rPr lang="en-US" dirty="0" err="1"/>
              <a:t>git</a:t>
            </a:r>
            <a:r>
              <a:rPr lang="en-US" dirty="0"/>
              <a:t> repository and check-in code.</a:t>
            </a:r>
          </a:p>
          <a:p>
            <a:pPr lvl="1"/>
            <a:r>
              <a:rPr lang="en-US" dirty="0" smtClean="0"/>
              <a:t>Create a remote </a:t>
            </a:r>
            <a:r>
              <a:rPr lang="en-US" dirty="0" err="1" smtClean="0"/>
              <a:t>git</a:t>
            </a:r>
            <a:r>
              <a:rPr lang="en-US" dirty="0" smtClean="0"/>
              <a:t> repository in AWS Code Commit.</a:t>
            </a:r>
          </a:p>
          <a:p>
            <a:pPr lvl="1"/>
            <a:r>
              <a:rPr lang="en-US" dirty="0" smtClean="0"/>
              <a:t>Create Code Commit </a:t>
            </a:r>
            <a:r>
              <a:rPr lang="en-US" dirty="0" err="1" smtClean="0"/>
              <a:t>git</a:t>
            </a:r>
            <a:r>
              <a:rPr lang="en-US" dirty="0" smtClean="0"/>
              <a:t> credentials to connect. </a:t>
            </a:r>
          </a:p>
          <a:p>
            <a:pPr lvl="1"/>
            <a:r>
              <a:rPr lang="en-US" dirty="0" smtClean="0"/>
              <a:t>Push the code to remote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pPr lvl="1"/>
            <a:r>
              <a:rPr lang="en-US" dirty="0" smtClean="0"/>
              <a:t>Verify code in AWS Code Commit.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Step#3: CodeCommit Features</a:t>
            </a:r>
          </a:p>
          <a:p>
            <a:pPr lvl="1"/>
            <a:r>
              <a:rPr lang="en-US" dirty="0" smtClean="0"/>
              <a:t>Code, Commits, Branches</a:t>
            </a:r>
          </a:p>
          <a:p>
            <a:pPr lvl="1"/>
            <a:r>
              <a:rPr lang="en-US" dirty="0"/>
              <a:t>Settings: Notifications, Triggers</a:t>
            </a:r>
          </a:p>
          <a:p>
            <a:pPr lvl="1"/>
            <a:r>
              <a:rPr lang="en-US" dirty="0" smtClean="0"/>
              <a:t>Pull Requests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 smtClean="0"/>
              <a:t>CodeCommit - Steps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0726306" y="6883033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680728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8268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1048268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11444509" y="2743201"/>
            <a:ext cx="1186681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Git Repo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87427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06318" y="4157480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88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450223" y="1621143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cxnSp>
        <p:nvCxnSpPr>
          <p:cNvPr id="8" name="Straight Arrow Connector 7"/>
          <p:cNvCxnSpPr>
            <a:stCxn id="1040" idx="2"/>
            <a:endCxn id="11" idx="1"/>
          </p:cNvCxnSpPr>
          <p:nvPr/>
        </p:nvCxnSpPr>
        <p:spPr>
          <a:xfrm>
            <a:off x="12035682" y="2241404"/>
            <a:ext cx="2167" cy="50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172974" y="67261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014983" y="770779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36318"/>
            <a:ext cx="12618720" cy="547000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accent6">
                    <a:lumMod val="75000"/>
                  </a:schemeClr>
                </a:solidFill>
              </a:rPr>
              <a:t>AWS Developer Tools or AWS Code Services</a:t>
            </a:r>
            <a:endParaRPr 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2931414" y="67261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3727703" y="770779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68985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376097" y="79440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67689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9530777" y="76392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1801094" y="657378"/>
            <a:ext cx="2737103" cy="793686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2639737" y="763922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 smtClean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29908" y="2620635"/>
            <a:ext cx="2011300" cy="260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 algn="ctr">
              <a:lnSpc>
                <a:spcPct val="101099"/>
              </a:lnSpc>
              <a:spcBef>
                <a:spcPts val="95"/>
              </a:spcBef>
            </a:pPr>
            <a:r>
              <a:rPr sz="1600" spc="-100" dirty="0" smtClean="0">
                <a:latin typeface="Arial"/>
                <a:cs typeface="Arial"/>
              </a:rPr>
              <a:t>CodeBuild </a:t>
            </a:r>
            <a:r>
              <a:rPr lang="en-US" sz="1600" spc="-155" dirty="0" smtClean="0">
                <a:latin typeface="Arial"/>
                <a:cs typeface="Arial"/>
              </a:rPr>
              <a:t>+ T</a:t>
            </a:r>
            <a:r>
              <a:rPr sz="1600" spc="10" dirty="0" smtClean="0">
                <a:latin typeface="Arial"/>
                <a:cs typeface="Arial"/>
              </a:rPr>
              <a:t>hird</a:t>
            </a:r>
            <a:r>
              <a:rPr sz="1600" spc="-114" dirty="0" smtClean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arty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489192" y="1590920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723392" y="2600569"/>
            <a:ext cx="183388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 smtClean="0">
                <a:latin typeface="Arial"/>
                <a:cs typeface="Arial"/>
              </a:rPr>
              <a:t>CodeCommit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722376" y="1630543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2615809"/>
            <a:ext cx="15494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 smtClean="0">
                <a:latin typeface="Arial"/>
                <a:cs typeface="Arial"/>
              </a:rPr>
              <a:t>CodeBuild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3761231" y="1630543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9655809" y="2661529"/>
            <a:ext cx="174117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5" dirty="0" smtClean="0">
                <a:latin typeface="Arial"/>
                <a:cs typeface="Arial"/>
              </a:rPr>
              <a:t>CodeDeploy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9547860" y="1610731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11975591" y="1667119"/>
            <a:ext cx="1050163" cy="1060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/>
          <p:cNvSpPr txBox="1"/>
          <p:nvPr/>
        </p:nvSpPr>
        <p:spPr>
          <a:xfrm>
            <a:off x="12063729" y="2733411"/>
            <a:ext cx="109918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240" dirty="0">
                <a:latin typeface="Arial"/>
                <a:cs typeface="Arial"/>
              </a:rPr>
              <a:t>AWS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80" dirty="0">
                <a:latin typeface="Arial"/>
                <a:cs typeface="Arial"/>
              </a:rPr>
              <a:t>X-Ray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37"/>
          <p:cNvSpPr txBox="1"/>
          <p:nvPr/>
        </p:nvSpPr>
        <p:spPr>
          <a:xfrm>
            <a:off x="13064997" y="2702042"/>
            <a:ext cx="1228725" cy="2453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600" spc="-90" dirty="0" smtClean="0">
                <a:latin typeface="Arial"/>
                <a:cs typeface="Arial"/>
              </a:rPr>
              <a:t>Cloud</a:t>
            </a:r>
            <a:r>
              <a:rPr sz="1600" spc="-235" dirty="0" smtClean="0">
                <a:latin typeface="Arial"/>
                <a:cs typeface="Arial"/>
              </a:rPr>
              <a:t>W</a:t>
            </a:r>
            <a:r>
              <a:rPr sz="1600" spc="-150" dirty="0" smtClean="0">
                <a:latin typeface="Arial"/>
                <a:cs typeface="Arial"/>
              </a:rPr>
              <a:t>a</a:t>
            </a:r>
            <a:r>
              <a:rPr sz="1600" spc="95" dirty="0" smtClean="0">
                <a:latin typeface="Arial"/>
                <a:cs typeface="Arial"/>
              </a:rPr>
              <a:t>t</a:t>
            </a:r>
            <a:r>
              <a:rPr sz="1600" spc="-95" dirty="0" smtClean="0">
                <a:latin typeface="Arial"/>
                <a:cs typeface="Arial"/>
              </a:rPr>
              <a:t>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3132308" y="1636640"/>
            <a:ext cx="1059180" cy="1060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08209" y="3030579"/>
            <a:ext cx="5104637" cy="3785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Fully managed build service, Compiles source code, Runs tests and produces software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Scales continuously and processes multiple builds concurrently.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 build servers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Pay by minute, only for compute resources we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 builds through CloudWatch events.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following programming language runtimes Ruby,  Python, PHP, Node, Java, </a:t>
            </a:r>
            <a:r>
              <a:rPr lang="en-US" sz="2000" dirty="0" err="1" smtClean="0">
                <a:solidFill>
                  <a:schemeClr val="bg1"/>
                </a:solidFill>
              </a:rPr>
              <a:t>Golang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.Net</a:t>
            </a:r>
            <a:r>
              <a:rPr lang="en-US" sz="2000" dirty="0" smtClean="0">
                <a:solidFill>
                  <a:schemeClr val="bg1"/>
                </a:solidFill>
              </a:rPr>
              <a:t> Core, Docker and Android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0829" y="3072666"/>
            <a:ext cx="3651321" cy="2554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Automates code </a:t>
            </a:r>
            <a:r>
              <a:rPr lang="en-US" sz="2000" dirty="0" smtClean="0">
                <a:solidFill>
                  <a:schemeClr val="bg1"/>
                </a:solidFill>
              </a:rPr>
              <a:t>deployments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to any </a:t>
            </a:r>
            <a:r>
              <a:rPr lang="en-US" sz="2000" dirty="0">
                <a:solidFill>
                  <a:schemeClr val="bg1"/>
                </a:solidFill>
              </a:rPr>
              <a:t>instance and  </a:t>
            </a:r>
            <a:r>
              <a:rPr lang="en-US" sz="2000" dirty="0" smtClean="0">
                <a:solidFill>
                  <a:schemeClr val="bg1"/>
                </a:solidFill>
              </a:rPr>
              <a:t>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Avoids </a:t>
            </a:r>
            <a:r>
              <a:rPr lang="en-US" sz="2000" dirty="0">
                <a:solidFill>
                  <a:schemeClr val="bg1"/>
                </a:solidFill>
              </a:rPr>
              <a:t>downtime during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application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Roll back automatically if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failure detected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Deploy to Amazon EC2,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Lambda</a:t>
            </a:r>
            <a:r>
              <a:rPr lang="en-US" sz="2000" dirty="0">
                <a:solidFill>
                  <a:schemeClr val="bg1"/>
                </a:solidFill>
              </a:rPr>
              <a:t>, or on-premises  servers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974" y="3066904"/>
            <a:ext cx="2318712" cy="22467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Version control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can privately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store and manage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Secure &amp; highly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available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093357" y="3066709"/>
            <a:ext cx="2512932" cy="2554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Source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check-ins and triggers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Monitors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Collects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object 28"/>
          <p:cNvSpPr txBox="1"/>
          <p:nvPr/>
        </p:nvSpPr>
        <p:spPr>
          <a:xfrm>
            <a:off x="8110646" y="7290051"/>
            <a:ext cx="184340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90" dirty="0" smtClean="0">
                <a:latin typeface="Arial"/>
                <a:cs typeface="Arial"/>
              </a:rPr>
              <a:t>CodePipeline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3" name="object 29"/>
          <p:cNvSpPr/>
          <p:nvPr/>
        </p:nvSpPr>
        <p:spPr>
          <a:xfrm>
            <a:off x="8141208" y="6455663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9367038" y="6003600"/>
            <a:ext cx="5034762" cy="156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Continuous delivery service for fast and reliable  application </a:t>
            </a:r>
            <a:r>
              <a:rPr lang="en-US" sz="1600" dirty="0" smtClean="0">
                <a:solidFill>
                  <a:schemeClr val="bg1"/>
                </a:solidFill>
              </a:rPr>
              <a:t>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Model and visualize your software release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Builds, tests, and deploys your code every time there  is a code </a:t>
            </a:r>
            <a:r>
              <a:rPr lang="en-US" sz="1600" dirty="0" smtClean="0">
                <a:solidFill>
                  <a:schemeClr val="bg1"/>
                </a:solidFill>
              </a:rPr>
              <a:t>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Integrates with third-party tools and AWS</a:t>
            </a:r>
          </a:p>
        </p:txBody>
      </p:sp>
    </p:spTree>
    <p:extLst>
      <p:ext uri="{BB962C8B-B14F-4D97-AF65-F5344CB8AC3E}">
        <p14:creationId xmlns:p14="http://schemas.microsoft.com/office/powerpoint/2010/main" val="33033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5" grpId="0"/>
      <p:bldP spid="56" grpId="0"/>
      <p:bldP spid="57" grpId="0" animBg="1"/>
      <p:bldP spid="3" grpId="0" animBg="1"/>
      <p:bldP spid="12" grpId="0" animBg="1"/>
      <p:bldP spid="15" grpId="0" animBg="1"/>
      <p:bldP spid="61" grpId="0" animBg="1"/>
      <p:bldP spid="62" grpId="0"/>
      <p:bldP spid="63" grpId="0" animBg="1"/>
      <p:bldP spid="6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36" y="236051"/>
            <a:ext cx="4412303" cy="58046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CodeBuild – AWS  Web Console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2032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8786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87866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2" y="95290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25636" y="109402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7417" y="3327098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41822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2480286" y="665362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54878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306226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4006512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3247047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3708319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>
            <a:off x="3222736" y="3127698"/>
            <a:ext cx="24311" cy="126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  <a:endCxn id="48" idx="1"/>
          </p:cNvCxnSpPr>
          <p:nvPr/>
        </p:nvCxnSpPr>
        <p:spPr>
          <a:xfrm>
            <a:off x="3237027" y="1824096"/>
            <a:ext cx="17363" cy="4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5461" y="3707027"/>
            <a:ext cx="397393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47390" y="3728544"/>
            <a:ext cx="209916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CodeBuild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541028" y="3721855"/>
            <a:ext cx="563880" cy="563880"/>
          </a:xfrm>
          <a:prstGeom prst="rect">
            <a:avLst/>
          </a:prstGeom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434981" y="4394269"/>
            <a:ext cx="853440" cy="853440"/>
          </a:xfrm>
          <a:prstGeom prst="rect">
            <a:avLst/>
          </a:prstGeom>
        </p:spPr>
      </p:pic>
      <p:sp>
        <p:nvSpPr>
          <p:cNvPr id="30" name="Can 29"/>
          <p:cNvSpPr/>
          <p:nvPr/>
        </p:nvSpPr>
        <p:spPr>
          <a:xfrm>
            <a:off x="9195791" y="2069558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31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46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847126" y="285930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900898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9125420" y="668616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35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469532" y="5857759"/>
            <a:ext cx="853440" cy="853440"/>
          </a:xfrm>
          <a:prstGeom prst="rect">
            <a:avLst/>
          </a:prstGeom>
        </p:spPr>
      </p:pic>
      <p:pic>
        <p:nvPicPr>
          <p:cNvPr id="37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20881" y="5857759"/>
            <a:ext cx="853440" cy="8534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0621166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39" name="Straight Arrow Connector 38"/>
          <p:cNvCxnSpPr>
            <a:stCxn id="29" idx="2"/>
            <a:endCxn id="35" idx="0"/>
          </p:cNvCxnSpPr>
          <p:nvPr/>
        </p:nvCxnSpPr>
        <p:spPr>
          <a:xfrm>
            <a:off x="986170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7" idx="1"/>
          </p:cNvCxnSpPr>
          <p:nvPr/>
        </p:nvCxnSpPr>
        <p:spPr>
          <a:xfrm>
            <a:off x="1032297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9" idx="0"/>
          </p:cNvCxnSpPr>
          <p:nvPr/>
        </p:nvCxnSpPr>
        <p:spPr>
          <a:xfrm>
            <a:off x="9852763" y="2921653"/>
            <a:ext cx="8938" cy="147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0" idx="1"/>
          </p:cNvCxnSpPr>
          <p:nvPr/>
        </p:nvCxnSpPr>
        <p:spPr>
          <a:xfrm flipH="1">
            <a:off x="9852763" y="1796546"/>
            <a:ext cx="1877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53788" y="1092326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44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637181" y="3274774"/>
            <a:ext cx="432253" cy="43225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8611987" y="3232528"/>
            <a:ext cx="4685682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055511" y="5020766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4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495866" y="4352024"/>
            <a:ext cx="830369" cy="830369"/>
          </a:xfrm>
          <a:prstGeom prst="rect">
            <a:avLst/>
          </a:prstGeom>
        </p:spPr>
      </p:pic>
      <p:sp>
        <p:nvSpPr>
          <p:cNvPr id="48" name="Can 47"/>
          <p:cNvSpPr/>
          <p:nvPr/>
        </p:nvSpPr>
        <p:spPr>
          <a:xfrm>
            <a:off x="2597417" y="2310480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8248143" y="248102"/>
            <a:ext cx="4412303" cy="58046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/>
              <a:t>CodeBuild – AWS  CloudFormation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178936" y="330403"/>
            <a:ext cx="0" cy="705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5" grpId="0"/>
      <p:bldP spid="16" grpId="0"/>
      <p:bldP spid="17" grpId="0"/>
      <p:bldP spid="18" grpId="0"/>
      <p:bldP spid="21" grpId="0"/>
      <p:bldP spid="24" grpId="0" animBg="1"/>
      <p:bldP spid="26" grpId="0"/>
      <p:bldP spid="30" grpId="0" animBg="1"/>
      <p:bldP spid="32" grpId="0"/>
      <p:bldP spid="33" grpId="0"/>
      <p:bldP spid="34" grpId="0"/>
      <p:bldP spid="38" grpId="0"/>
      <p:bldP spid="43" grpId="0"/>
      <p:bldP spid="45" grpId="0" animBg="1"/>
      <p:bldP spid="46" grpId="0"/>
      <p:bldP spid="48" grpId="0" animBg="1"/>
      <p:bldP spid="4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CodeBuild </a:t>
            </a:r>
            <a:r>
              <a:rPr lang="en-US" dirty="0"/>
              <a:t>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fully managed </a:t>
            </a:r>
            <a:r>
              <a:rPr lang="en-US" dirty="0"/>
              <a:t>build service in the </a:t>
            </a:r>
            <a:r>
              <a:rPr lang="en-US" dirty="0" smtClean="0"/>
              <a:t>cloud.</a:t>
            </a:r>
          </a:p>
          <a:p>
            <a:r>
              <a:rPr lang="en-US" dirty="0" smtClean="0"/>
              <a:t>Compiles </a:t>
            </a:r>
            <a:r>
              <a:rPr lang="en-US" dirty="0"/>
              <a:t>your source code, runs unit tests, and produces artifacts that are ready to deploy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Eliminates </a:t>
            </a:r>
            <a:r>
              <a:rPr lang="en-US" dirty="0"/>
              <a:t>the need to provision, manage, and scale your own build servers. </a:t>
            </a:r>
            <a:endParaRPr lang="en-US" dirty="0" smtClean="0"/>
          </a:p>
          <a:p>
            <a:r>
              <a:rPr lang="en-US" dirty="0"/>
              <a:t>It provides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</a:t>
            </a:r>
            <a:r>
              <a:rPr lang="en-US" dirty="0" err="1"/>
              <a:t>Gradle</a:t>
            </a:r>
            <a:r>
              <a:rPr lang="en-US" dirty="0"/>
              <a:t>, and </a:t>
            </a:r>
            <a:r>
              <a:rPr lang="en-US" dirty="0" smtClean="0"/>
              <a:t>more.</a:t>
            </a:r>
          </a:p>
          <a:p>
            <a:r>
              <a:rPr lang="en-US" dirty="0" smtClean="0"/>
              <a:t>We can </a:t>
            </a:r>
            <a:r>
              <a:rPr lang="en-US" dirty="0"/>
              <a:t>also customize build environments in CodeBuild to use </a:t>
            </a:r>
            <a:r>
              <a:rPr lang="en-US" dirty="0" err="1" smtClean="0"/>
              <a:t>ourown</a:t>
            </a:r>
            <a:r>
              <a:rPr lang="en-US" dirty="0" smtClean="0"/>
              <a:t> </a:t>
            </a:r>
            <a:r>
              <a:rPr lang="en-US" dirty="0"/>
              <a:t>build tools. 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Scales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CodeBuild - </a:t>
            </a:r>
            <a:r>
              <a:rPr lang="en-US" b="1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2870722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2855397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6471426" y="396486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CodeBuild</a:t>
            </a:r>
            <a:endParaRPr lang="en-US" sz="170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6721647" y="557548"/>
            <a:ext cx="170580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9227016" y="550215"/>
            <a:ext cx="203780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92446" y="-94509"/>
            <a:ext cx="101591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87470" y="7237765"/>
            <a:ext cx="1214115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Artifacts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xmlns="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xmlns="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B80D3AF-B376-7B4C-812C-4B01DFE501E9}"/>
              </a:ext>
            </a:extLst>
          </p:cNvPr>
          <p:cNvSpPr txBox="1"/>
          <p:nvPr/>
        </p:nvSpPr>
        <p:spPr>
          <a:xfrm>
            <a:off x="1160710" y="6644569"/>
            <a:ext cx="1815966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External Container Registry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xmlns="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62144" y="5847971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83122" y="7250824"/>
            <a:ext cx="172637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3" y="3489034"/>
            <a:ext cx="4121658" cy="27768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2186111" y="4236355"/>
            <a:ext cx="73776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Logs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997235" y="7283431"/>
            <a:ext cx="3542508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AWS CodeBuild Architecture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60324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6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790564" y="6533543"/>
            <a:ext cx="172092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Notifications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750385"/>
            <a:ext cx="7315200" cy="5590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Create CodeBuild Project</a:t>
            </a:r>
          </a:p>
          <a:p>
            <a:pPr lvl="1"/>
            <a:r>
              <a:rPr lang="en-US" dirty="0" smtClean="0"/>
              <a:t>Create a S3 bucket and folder</a:t>
            </a:r>
          </a:p>
          <a:p>
            <a:pPr lvl="1"/>
            <a:r>
              <a:rPr lang="en-US" dirty="0" smtClean="0"/>
              <a:t>Create CodeBuild project</a:t>
            </a:r>
          </a:p>
          <a:p>
            <a:pPr lvl="1"/>
            <a:r>
              <a:rPr lang="en-US" dirty="0"/>
              <a:t>Start </a:t>
            </a:r>
            <a:r>
              <a:rPr lang="en-US" dirty="0" smtClean="0"/>
              <a:t>build, Verify </a:t>
            </a:r>
            <a:r>
              <a:rPr lang="en-US" dirty="0"/>
              <a:t>build </a:t>
            </a:r>
            <a:r>
              <a:rPr lang="en-US" dirty="0" smtClean="0"/>
              <a:t>logs, Verify </a:t>
            </a:r>
            <a:r>
              <a:rPr lang="en-US" dirty="0"/>
              <a:t>build phase details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buildspec.yml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&amp; Start Build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buildspec.yml</a:t>
            </a:r>
            <a:r>
              <a:rPr lang="en-US" dirty="0" smtClean="0"/>
              <a:t> and check-in code</a:t>
            </a:r>
          </a:p>
          <a:p>
            <a:pPr lvl="1"/>
            <a:r>
              <a:rPr lang="en-US" dirty="0"/>
              <a:t>Start build, Verify build logs, Verify build phase details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artifacts from S3, unzip and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Run one more build and see versioning in S3.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Step#3: Create Build Notifications</a:t>
            </a:r>
          </a:p>
          <a:p>
            <a:pPr lvl="1"/>
            <a:r>
              <a:rPr lang="en-US" dirty="0" smtClean="0"/>
              <a:t>Create state change notification</a:t>
            </a:r>
          </a:p>
          <a:p>
            <a:pPr lvl="1"/>
            <a:r>
              <a:rPr lang="en-US" dirty="0" smtClean="0"/>
              <a:t>Create Phase change notification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CodeBuild - Steps</a:t>
            </a:r>
            <a:endParaRPr lang="en-US" b="1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0954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7708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9977086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0308010" y="1253996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Git 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782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428917" y="523834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6636" y="235344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0420802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10299985" y="676030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44097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2095446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1795731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11036266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1497538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11025744" y="2246773"/>
            <a:ext cx="10522" cy="214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4056" y="2673654"/>
            <a:ext cx="6398894" cy="236350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CloudFormation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46" y="1821433"/>
            <a:ext cx="8113446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1 : </a:t>
            </a:r>
            <a:r>
              <a:rPr lang="en-US" dirty="0" smtClean="0"/>
              <a:t>Create S3 bucket and enable versioning or use existing bucket.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buildspec.yml</a:t>
            </a:r>
            <a:r>
              <a:rPr lang="en-US" dirty="0" smtClean="0"/>
              <a:t> in our rest application and check-in code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Create CodeBuild Stack Template</a:t>
            </a:r>
          </a:p>
          <a:p>
            <a:pPr lvl="1"/>
            <a:r>
              <a:rPr lang="en-US" dirty="0" smtClean="0"/>
              <a:t>Create CodeBuild Role.</a:t>
            </a:r>
          </a:p>
          <a:p>
            <a:pPr lvl="1"/>
            <a:r>
              <a:rPr lang="en-US" dirty="0" smtClean="0"/>
              <a:t>Create CodeBuild project.</a:t>
            </a:r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4: </a:t>
            </a:r>
            <a:r>
              <a:rPr lang="en-US" dirty="0" smtClean="0"/>
              <a:t>Create Stack and Test the build.</a:t>
            </a:r>
          </a:p>
          <a:p>
            <a:pPr lvl="1"/>
            <a:r>
              <a:rPr lang="en-US" dirty="0" smtClean="0"/>
              <a:t>Click on Start Build</a:t>
            </a:r>
          </a:p>
          <a:p>
            <a:pPr lvl="1"/>
            <a:r>
              <a:rPr lang="en-US" dirty="0" smtClean="0"/>
              <a:t>Verify logs</a:t>
            </a:r>
          </a:p>
          <a:p>
            <a:pPr lvl="1"/>
            <a:r>
              <a:rPr lang="en-US" dirty="0" smtClean="0"/>
              <a:t>Verify artifacts in S3.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575" y="210461"/>
            <a:ext cx="12618720" cy="1188851"/>
          </a:xfrm>
        </p:spPr>
        <p:txBody>
          <a:bodyPr/>
          <a:lstStyle/>
          <a:p>
            <a:pPr algn="l"/>
            <a:r>
              <a:rPr lang="en-US" b="1" dirty="0" smtClean="0"/>
              <a:t>CodeBuild – CloudFormation Steps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350026" y="3707027"/>
            <a:ext cx="397393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21955" y="3728544"/>
            <a:ext cx="209916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CodeBuild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715593" y="3721855"/>
            <a:ext cx="563880" cy="563880"/>
          </a:xfrm>
          <a:prstGeom prst="rect">
            <a:avLst/>
          </a:prstGeom>
        </p:spPr>
      </p:pic>
      <p:pic>
        <p:nvPicPr>
          <p:cNvPr id="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09546" y="4394269"/>
            <a:ext cx="853440" cy="853440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10370356" y="2069558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10" name="Picture 16" descr="Image result for developer smiley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10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021690" y="285930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0183548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10299985" y="668616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1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44097" y="5857759"/>
            <a:ext cx="853440" cy="853440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2095446" y="5857759"/>
            <a:ext cx="853440" cy="853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1795731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11036266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11497538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8" idx="0"/>
          </p:cNvCxnSpPr>
          <p:nvPr/>
        </p:nvCxnSpPr>
        <p:spPr>
          <a:xfrm>
            <a:off x="11027328" y="2921653"/>
            <a:ext cx="8938" cy="147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1"/>
          </p:cNvCxnSpPr>
          <p:nvPr/>
        </p:nvCxnSpPr>
        <p:spPr>
          <a:xfrm flipH="1">
            <a:off x="11027328" y="1796546"/>
            <a:ext cx="1877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28353" y="1092326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11746" y="3274774"/>
            <a:ext cx="432253" cy="4322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9786551" y="3232528"/>
            <a:ext cx="4685682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2230075" y="5020766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2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670430" y="4352024"/>
            <a:ext cx="830369" cy="8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1" grpId="0"/>
      <p:bldP spid="12" grpId="0"/>
      <p:bldP spid="13" grpId="0"/>
      <p:bldP spid="16" grpId="0"/>
      <p:bldP spid="23" grpId="0"/>
      <p:bldP spid="25" grpId="0" animBg="1"/>
      <p:bldP spid="26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CodeDeploy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287902" y="1494344"/>
            <a:ext cx="4709641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8448998" y="432135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CodeDeploy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015055" y="3405667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05437" y="1556061"/>
            <a:ext cx="1815966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808321" y="776131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09CAE5-C47B-904A-83FE-BA92274799A6}"/>
              </a:ext>
            </a:extLst>
          </p:cNvPr>
          <p:cNvSpPr txBox="1"/>
          <p:nvPr/>
        </p:nvSpPr>
        <p:spPr>
          <a:xfrm>
            <a:off x="12165318" y="2987845"/>
            <a:ext cx="229992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EC2 Auto Scaling</a:t>
            </a:r>
          </a:p>
        </p:txBody>
      </p:sp>
      <p:pic>
        <p:nvPicPr>
          <p:cNvPr id="10" name="Graphic 64">
            <a:extLst>
              <a:ext uri="{FF2B5EF4-FFF2-40B4-BE49-F238E27FC236}">
                <a16:creationId xmlns:a16="http://schemas.microsoft.com/office/drawing/2014/main" xmlns="" id="{F6F656A8-1AAB-7145-B876-5F4982B80C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845867" y="2083453"/>
            <a:ext cx="853440" cy="853440"/>
          </a:xfrm>
          <a:prstGeom prst="rect">
            <a:avLst/>
          </a:prstGeom>
        </p:spPr>
      </p:pic>
      <p:pic>
        <p:nvPicPr>
          <p:cNvPr id="11" name="Graphic 20">
            <a:extLst>
              <a:ext uri="{FF2B5EF4-FFF2-40B4-BE49-F238E27FC236}">
                <a16:creationId xmlns:a16="http://schemas.microsoft.com/office/drawing/2014/main" xmlns="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869700" y="3608802"/>
            <a:ext cx="889844" cy="889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E66441-9232-CE4C-A615-A53B805B95E2}"/>
              </a:ext>
            </a:extLst>
          </p:cNvPr>
          <p:cNvSpPr txBox="1"/>
          <p:nvPr/>
        </p:nvSpPr>
        <p:spPr>
          <a:xfrm>
            <a:off x="12647591" y="4429425"/>
            <a:ext cx="138631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On-Premise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E56E6E-0E7C-E14A-90F3-EFD2E907FD70}"/>
              </a:ext>
            </a:extLst>
          </p:cNvPr>
          <p:cNvSpPr txBox="1"/>
          <p:nvPr/>
        </p:nvSpPr>
        <p:spPr>
          <a:xfrm>
            <a:off x="12548076" y="5765776"/>
            <a:ext cx="153440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Lambda</a:t>
            </a:r>
          </a:p>
        </p:txBody>
      </p:sp>
      <p:pic>
        <p:nvPicPr>
          <p:cNvPr id="14" name="Graphic 44">
            <a:extLst>
              <a:ext uri="{FF2B5EF4-FFF2-40B4-BE49-F238E27FC236}">
                <a16:creationId xmlns:a16="http://schemas.microsoft.com/office/drawing/2014/main" xmlns="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2887710" y="4978177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7F820-2999-354B-89C2-6B42FC753310}"/>
              </a:ext>
            </a:extLst>
          </p:cNvPr>
          <p:cNvSpPr txBox="1"/>
          <p:nvPr/>
        </p:nvSpPr>
        <p:spPr>
          <a:xfrm>
            <a:off x="12501285" y="7126482"/>
            <a:ext cx="167892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ECS</a:t>
            </a:r>
          </a:p>
        </p:txBody>
      </p:sp>
      <p:pic>
        <p:nvPicPr>
          <p:cNvPr id="16" name="Graphic 30">
            <a:extLst>
              <a:ext uri="{FF2B5EF4-FFF2-40B4-BE49-F238E27FC236}">
                <a16:creationId xmlns:a16="http://schemas.microsoft.com/office/drawing/2014/main" xmlns="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2914026" y="6312230"/>
            <a:ext cx="853440" cy="85344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2339065" y="548631"/>
            <a:ext cx="1882338" cy="697557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9266" y="28618"/>
            <a:ext cx="2329227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Compute Platform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482757" y="661593"/>
            <a:ext cx="1599724" cy="2682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83327" y="1423167"/>
            <a:ext cx="7824652" cy="559092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CodeDeploy</a:t>
            </a:r>
            <a:r>
              <a:rPr lang="en-US" dirty="0"/>
              <a:t> is a deployment service that automates application deployments to </a:t>
            </a:r>
            <a:endParaRPr lang="en-US" dirty="0" smtClean="0"/>
          </a:p>
          <a:p>
            <a:pPr lvl="1"/>
            <a:r>
              <a:rPr lang="en-US" dirty="0" smtClean="0"/>
              <a:t>EC2 instances  </a:t>
            </a:r>
          </a:p>
          <a:p>
            <a:pPr lvl="1"/>
            <a:r>
              <a:rPr lang="en-US" dirty="0" smtClean="0"/>
              <a:t>On-premises instances</a:t>
            </a:r>
          </a:p>
          <a:p>
            <a:pPr lvl="1"/>
            <a:r>
              <a:rPr lang="en-US" dirty="0" smtClean="0"/>
              <a:t>AWS Lambda</a:t>
            </a:r>
          </a:p>
          <a:p>
            <a:pPr lvl="1"/>
            <a:r>
              <a:rPr lang="en-US" dirty="0" smtClean="0"/>
              <a:t>AWS ECS</a:t>
            </a:r>
          </a:p>
          <a:p>
            <a:r>
              <a:rPr lang="en-US" dirty="0" smtClean="0"/>
              <a:t>We can </a:t>
            </a:r>
            <a:r>
              <a:rPr lang="en-US" dirty="0"/>
              <a:t>deploy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unlimited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variety</a:t>
            </a:r>
            <a:r>
              <a:rPr lang="en-US" dirty="0"/>
              <a:t> of application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serverless AWS Lambda functions</a:t>
            </a:r>
          </a:p>
          <a:p>
            <a:pPr lvl="1"/>
            <a:r>
              <a:rPr lang="en-US" dirty="0"/>
              <a:t>web and configuration files</a:t>
            </a:r>
          </a:p>
          <a:p>
            <a:pPr lvl="1"/>
            <a:r>
              <a:rPr lang="en-US" dirty="0"/>
              <a:t>executables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multimedia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992777" y="37670"/>
            <a:ext cx="12618720" cy="1188851"/>
          </a:xfrm>
        </p:spPr>
        <p:txBody>
          <a:bodyPr/>
          <a:lstStyle/>
          <a:p>
            <a:r>
              <a:rPr lang="en-US" b="1" dirty="0" smtClean="0"/>
              <a:t>CodeDeploy - </a:t>
            </a:r>
            <a:r>
              <a:rPr lang="en-US" b="1" dirty="0"/>
              <a:t>Introduction</a:t>
            </a:r>
            <a:endParaRPr lang="en-US" dirty="0"/>
          </a:p>
        </p:txBody>
      </p:sp>
      <p:cxnSp>
        <p:nvCxnSpPr>
          <p:cNvPr id="25" name="Straight Connector 24"/>
          <p:cNvCxnSpPr>
            <a:stCxn id="6" idx="3"/>
            <a:endCxn id="8" idx="1"/>
          </p:cNvCxnSpPr>
          <p:nvPr/>
        </p:nvCxnSpPr>
        <p:spPr>
          <a:xfrm flipV="1">
            <a:off x="9868496" y="1202851"/>
            <a:ext cx="2939826" cy="26295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1"/>
          </p:cNvCxnSpPr>
          <p:nvPr/>
        </p:nvCxnSpPr>
        <p:spPr>
          <a:xfrm flipV="1">
            <a:off x="9868496" y="2510174"/>
            <a:ext cx="2977372" cy="13222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1" idx="1"/>
          </p:cNvCxnSpPr>
          <p:nvPr/>
        </p:nvCxnSpPr>
        <p:spPr>
          <a:xfrm>
            <a:off x="9868496" y="3832388"/>
            <a:ext cx="3001204" cy="2213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  <a:endCxn id="14" idx="1"/>
          </p:cNvCxnSpPr>
          <p:nvPr/>
        </p:nvCxnSpPr>
        <p:spPr>
          <a:xfrm>
            <a:off x="9868495" y="3832388"/>
            <a:ext cx="3019214" cy="1572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  <a:endCxn id="16" idx="1"/>
          </p:cNvCxnSpPr>
          <p:nvPr/>
        </p:nvCxnSpPr>
        <p:spPr>
          <a:xfrm>
            <a:off x="9868495" y="3832387"/>
            <a:ext cx="3045530" cy="29065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 smtClean="0"/>
              <a:t>We can rapidly </a:t>
            </a:r>
            <a:r>
              <a:rPr lang="en-US" dirty="0"/>
              <a:t>release new features.</a:t>
            </a:r>
          </a:p>
          <a:p>
            <a:pPr lvl="1"/>
            <a:r>
              <a:rPr lang="en-US" dirty="0"/>
              <a:t>Update AWS Lambda function versions.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 smtClean="0"/>
              <a:t>Reduces the </a:t>
            </a:r>
            <a:r>
              <a:rPr lang="en-US" dirty="0"/>
              <a:t>complexity of updating </a:t>
            </a:r>
            <a:r>
              <a:rPr lang="en-US" dirty="0" smtClean="0"/>
              <a:t>applications when compared to error-prone </a:t>
            </a:r>
            <a:r>
              <a:rPr lang="en-US" dirty="0"/>
              <a:t>manual deployments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scales with </a:t>
            </a:r>
            <a:r>
              <a:rPr lang="en-US" dirty="0" smtClean="0"/>
              <a:t>our infrastructure </a:t>
            </a:r>
            <a:r>
              <a:rPr lang="en-US" dirty="0"/>
              <a:t>so </a:t>
            </a:r>
            <a:r>
              <a:rPr lang="en-US" dirty="0" smtClean="0"/>
              <a:t>we can </a:t>
            </a:r>
            <a:r>
              <a:rPr lang="en-US" dirty="0"/>
              <a:t>easily deploy to one instance or thousands.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CodeDeploy - </a:t>
            </a:r>
            <a:r>
              <a:rPr lang="en-US" b="1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77742"/>
            <a:ext cx="8373292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Build a simple rest service using Java Spring Boot.</a:t>
            </a:r>
          </a:p>
          <a:p>
            <a:r>
              <a:rPr lang="en-US" dirty="0" smtClean="0"/>
              <a:t>Check-in code to Local Repo and push to CodeCommit.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 smtClean="0"/>
              <a:t>CodeCommit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10726306" y="6883033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680728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8268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1048268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11444509" y="2743201"/>
            <a:ext cx="1186681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 smtClean="0"/>
              <a:t>Local Git Repo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87427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06318" y="4157480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88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450223" y="1621143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cxnSp>
        <p:nvCxnSpPr>
          <p:cNvPr id="8" name="Straight Arrow Connector 7"/>
          <p:cNvCxnSpPr>
            <a:stCxn id="1040" idx="2"/>
            <a:endCxn id="11" idx="1"/>
          </p:cNvCxnSpPr>
          <p:nvPr/>
        </p:nvCxnSpPr>
        <p:spPr>
          <a:xfrm>
            <a:off x="12035682" y="2241404"/>
            <a:ext cx="2167" cy="50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5526445" y="412617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CodeDeploy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480868" y="3179437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1861324" y="2375742"/>
            <a:ext cx="1815966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278326" y="1599114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09CAE5-C47B-904A-83FE-BA92274799A6}"/>
              </a:ext>
            </a:extLst>
          </p:cNvPr>
          <p:cNvSpPr txBox="1"/>
          <p:nvPr/>
        </p:nvSpPr>
        <p:spPr>
          <a:xfrm>
            <a:off x="12044767" y="3735204"/>
            <a:ext cx="13217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EC2 Auto Scaling</a:t>
            </a:r>
          </a:p>
        </p:txBody>
      </p:sp>
      <p:pic>
        <p:nvPicPr>
          <p:cNvPr id="10" name="Graphic 64">
            <a:extLst>
              <a:ext uri="{FF2B5EF4-FFF2-40B4-BE49-F238E27FC236}">
                <a16:creationId xmlns:a16="http://schemas.microsoft.com/office/drawing/2014/main" xmlns="" id="{F6F656A8-1AAB-7145-B876-5F4982B80C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278326" y="2909921"/>
            <a:ext cx="853440" cy="853440"/>
          </a:xfrm>
          <a:prstGeom prst="rect">
            <a:avLst/>
          </a:prstGeom>
        </p:spPr>
      </p:pic>
      <p:pic>
        <p:nvPicPr>
          <p:cNvPr id="11" name="Graphic 20">
            <a:extLst>
              <a:ext uri="{FF2B5EF4-FFF2-40B4-BE49-F238E27FC236}">
                <a16:creationId xmlns:a16="http://schemas.microsoft.com/office/drawing/2014/main" xmlns="" id="{7A14C722-6428-F644-AAFC-49DE6CD65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2266961" y="4475976"/>
            <a:ext cx="889844" cy="889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E66441-9232-CE4C-A615-A53B805B95E2}"/>
              </a:ext>
            </a:extLst>
          </p:cNvPr>
          <p:cNvSpPr txBox="1"/>
          <p:nvPr/>
        </p:nvSpPr>
        <p:spPr>
          <a:xfrm>
            <a:off x="12076150" y="5375860"/>
            <a:ext cx="138631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On-Premise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861324" y="1254043"/>
            <a:ext cx="1711235" cy="458506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559271" y="860176"/>
            <a:ext cx="2329227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Compute Platform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057268" y="1418437"/>
            <a:ext cx="1309231" cy="29446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1835201" y="6957936"/>
            <a:ext cx="179708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Elastic Load </a:t>
            </a:r>
          </a:p>
          <a:p>
            <a:pPr algn="ctr"/>
            <a:r>
              <a:rPr lang="en-US" sz="1700" dirty="0"/>
              <a:t>Balancing (ELB)</a:t>
            </a:r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xmlns="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266960" y="6156749"/>
            <a:ext cx="853440" cy="853440"/>
          </a:xfrm>
          <a:prstGeom prst="rect">
            <a:avLst/>
          </a:prstGeom>
        </p:spPr>
      </p:pic>
      <p:pic>
        <p:nvPicPr>
          <p:cNvPr id="22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375361" y="2617219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442939" y="3525990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Simple Storage Service (S3)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88301" y="2459728"/>
            <a:ext cx="2085494" cy="331407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pic>
        <p:nvPicPr>
          <p:cNvPr id="26" name="Picture 2" descr="GitHub Logomark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7" y="444328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918932" y="5346171"/>
            <a:ext cx="170580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GitHub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8948" y="1987120"/>
            <a:ext cx="2795252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Revision Type / Source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22" idx="3"/>
          </p:cNvCxnSpPr>
          <p:nvPr/>
        </p:nvCxnSpPr>
        <p:spPr>
          <a:xfrm>
            <a:off x="2228801" y="3043940"/>
            <a:ext cx="4252067" cy="562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6" idx="1"/>
          </p:cNvCxnSpPr>
          <p:nvPr/>
        </p:nvCxnSpPr>
        <p:spPr>
          <a:xfrm flipV="1">
            <a:off x="2189612" y="3606157"/>
            <a:ext cx="4291256" cy="127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8" idx="1"/>
          </p:cNvCxnSpPr>
          <p:nvPr/>
        </p:nvCxnSpPr>
        <p:spPr>
          <a:xfrm flipV="1">
            <a:off x="7334308" y="2025834"/>
            <a:ext cx="4944018" cy="158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0" idx="1"/>
          </p:cNvCxnSpPr>
          <p:nvPr/>
        </p:nvCxnSpPr>
        <p:spPr>
          <a:xfrm flipV="1">
            <a:off x="7334308" y="3336642"/>
            <a:ext cx="4944018" cy="26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1" idx="1"/>
          </p:cNvCxnSpPr>
          <p:nvPr/>
        </p:nvCxnSpPr>
        <p:spPr>
          <a:xfrm>
            <a:off x="7334308" y="3606158"/>
            <a:ext cx="4932653" cy="1314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21" idx="1"/>
          </p:cNvCxnSpPr>
          <p:nvPr/>
        </p:nvCxnSpPr>
        <p:spPr>
          <a:xfrm>
            <a:off x="7334308" y="3606158"/>
            <a:ext cx="4932653" cy="2977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3"/>
          <p:cNvSpPr>
            <a:spLocks noGrp="1"/>
          </p:cNvSpPr>
          <p:nvPr>
            <p:ph type="title"/>
          </p:nvPr>
        </p:nvSpPr>
        <p:spPr>
          <a:xfrm>
            <a:off x="918932" y="24489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CodeDeploy - When compute is EC2/On-Premise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" y="708501"/>
            <a:ext cx="7315200" cy="684183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Create CodeDeploy pre-requisite roles</a:t>
            </a:r>
          </a:p>
          <a:p>
            <a:pPr lvl="1"/>
            <a:r>
              <a:rPr lang="en-US" dirty="0" smtClean="0"/>
              <a:t>Create a service role for codeDeploy.</a:t>
            </a:r>
          </a:p>
          <a:p>
            <a:pPr lvl="1"/>
            <a:r>
              <a:rPr lang="en-US" dirty="0" smtClean="0"/>
              <a:t>Create an IAM Instance profile.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Create a EC2 VM</a:t>
            </a:r>
          </a:p>
          <a:p>
            <a:pPr lvl="1"/>
            <a:r>
              <a:rPr lang="en-US" dirty="0" smtClean="0"/>
              <a:t>Create EC2 VM</a:t>
            </a:r>
          </a:p>
          <a:p>
            <a:pPr lvl="1"/>
            <a:r>
              <a:rPr lang="en-US" dirty="0" smtClean="0"/>
              <a:t>During creation associate IAM instance profile. </a:t>
            </a:r>
          </a:p>
          <a:p>
            <a:pPr lvl="1"/>
            <a:r>
              <a:rPr lang="en-US" dirty="0" smtClean="0"/>
              <a:t>Discuss about “</a:t>
            </a:r>
            <a:r>
              <a:rPr lang="en-US" dirty="0" err="1" smtClean="0"/>
              <a:t>Userdata</a:t>
            </a:r>
            <a:r>
              <a:rPr lang="en-US" dirty="0" smtClean="0"/>
              <a:t>” containing tomcat and codeDeploy Agent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Step#3: Create codeDeploy objects</a:t>
            </a:r>
          </a:p>
          <a:p>
            <a:pPr lvl="1"/>
            <a:r>
              <a:rPr lang="en-US" dirty="0" smtClean="0"/>
              <a:t>Create Application</a:t>
            </a:r>
          </a:p>
          <a:p>
            <a:pPr lvl="1"/>
            <a:r>
              <a:rPr lang="en-US" dirty="0" smtClean="0"/>
              <a:t>Create Deployment Group</a:t>
            </a:r>
          </a:p>
          <a:p>
            <a:pPr lvl="1"/>
            <a:r>
              <a:rPr lang="en-US" dirty="0" smtClean="0"/>
              <a:t>Create Deployment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Step#4: Create codeDeploy files and scripts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appspec.yml</a:t>
            </a:r>
            <a:endParaRPr lang="en-US" dirty="0" smtClean="0"/>
          </a:p>
          <a:p>
            <a:pPr lvl="1"/>
            <a:r>
              <a:rPr lang="en-US" dirty="0" smtClean="0"/>
              <a:t>Create scripts (</a:t>
            </a:r>
            <a:r>
              <a:rPr lang="en-US" dirty="0" err="1" smtClean="0"/>
              <a:t>before_install</a:t>
            </a:r>
            <a:r>
              <a:rPr lang="en-US" dirty="0" smtClean="0"/>
              <a:t> script, </a:t>
            </a:r>
            <a:r>
              <a:rPr lang="en-US" dirty="0" err="1" smtClean="0"/>
              <a:t>after_install</a:t>
            </a:r>
            <a:r>
              <a:rPr lang="en-US" dirty="0" smtClean="0"/>
              <a:t> script, Start up script, Shutdown script) and check-in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Step#5: Run CodeBuild and Create Deployment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Step#6: Verify Deployment</a:t>
            </a:r>
          </a:p>
          <a:p>
            <a:pPr lvl="1"/>
            <a:r>
              <a:rPr lang="en-US" dirty="0" smtClean="0"/>
              <a:t>Verify the deployment Events</a:t>
            </a:r>
          </a:p>
          <a:p>
            <a:pPr lvl="1"/>
            <a:r>
              <a:rPr lang="en-US" dirty="0" smtClean="0"/>
              <a:t>Verify the tomcat deployment</a:t>
            </a:r>
          </a:p>
          <a:p>
            <a:pPr lvl="1"/>
            <a:r>
              <a:rPr lang="en-US" dirty="0" smtClean="0"/>
              <a:t>Verify the codeDeploy agent log</a:t>
            </a:r>
          </a:p>
          <a:p>
            <a:pPr lvl="1"/>
            <a:r>
              <a:rPr lang="en-US" dirty="0" smtClean="0"/>
              <a:t>Verify by accessing app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Step#7: New App Release: Make change to Application and re-deploy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223594"/>
            <a:ext cx="12618720" cy="1188851"/>
          </a:xfrm>
        </p:spPr>
        <p:txBody>
          <a:bodyPr/>
          <a:lstStyle/>
          <a:p>
            <a:pPr algn="l"/>
            <a:r>
              <a:rPr lang="en-US" b="1" dirty="0" smtClean="0"/>
              <a:t>CodeDeploy - Steps</a:t>
            </a:r>
            <a:endParaRPr lang="en-US" b="1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46718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3472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7834721" y="3947410"/>
            <a:ext cx="670423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8165645" y="1253996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Git 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286552" y="523834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44271" y="235344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8278438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8157620" y="676030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0173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95308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9653366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89390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935517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883379" y="2246773"/>
            <a:ext cx="10522" cy="214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11388140" y="6756961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CodeDeploy</a:t>
            </a:r>
          </a:p>
        </p:txBody>
      </p:sp>
      <p:pic>
        <p:nvPicPr>
          <p:cNvPr id="23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758254" y="5846075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3110832" y="6771428"/>
            <a:ext cx="1815966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</a:t>
            </a:r>
          </a:p>
          <a:p>
            <a:pPr algn="ctr"/>
            <a:r>
              <a:rPr lang="en-US" sz="1700" dirty="0"/>
              <a:t>Instance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513716" y="5846075"/>
            <a:ext cx="853440" cy="85344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0" idx="3"/>
            <a:endCxn id="23" idx="1"/>
          </p:cNvCxnSpPr>
          <p:nvPr/>
        </p:nvCxnSpPr>
        <p:spPr>
          <a:xfrm flipV="1">
            <a:off x="10806522" y="6272796"/>
            <a:ext cx="951733" cy="11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" idx="3"/>
            <a:endCxn id="26" idx="1"/>
          </p:cNvCxnSpPr>
          <p:nvPr/>
        </p:nvCxnSpPr>
        <p:spPr>
          <a:xfrm>
            <a:off x="12611695" y="6272795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3293715" y="2624358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12096785" y="3042669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30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3502339" y="1144096"/>
            <a:ext cx="766607" cy="7666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12318859" y="1253996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34" name="Straight Arrow Connector 33"/>
          <p:cNvCxnSpPr>
            <a:stCxn id="30" idx="2"/>
            <a:endCxn id="28" idx="0"/>
          </p:cNvCxnSpPr>
          <p:nvPr/>
        </p:nvCxnSpPr>
        <p:spPr>
          <a:xfrm>
            <a:off x="13885643" y="1910703"/>
            <a:ext cx="11050" cy="71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26" idx="0"/>
          </p:cNvCxnSpPr>
          <p:nvPr/>
        </p:nvCxnSpPr>
        <p:spPr>
          <a:xfrm>
            <a:off x="13896693" y="3830313"/>
            <a:ext cx="43744" cy="201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420" y="2735474"/>
            <a:ext cx="6398894" cy="24871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CodeDeploy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CloudFormation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287902" y="1494344"/>
            <a:ext cx="4709641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7" y="1796545"/>
            <a:ext cx="6014260" cy="55909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1 : </a:t>
            </a:r>
            <a:r>
              <a:rPr lang="en-US" dirty="0" smtClean="0"/>
              <a:t>Discuss about </a:t>
            </a:r>
            <a:r>
              <a:rPr lang="en-US" dirty="0" err="1" smtClean="0">
                <a:solidFill>
                  <a:srgbClr val="0070C0"/>
                </a:solidFill>
              </a:rPr>
              <a:t>appspec.yml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scripts.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Create CodeDeploy service role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Create CodeDeploy Application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4: </a:t>
            </a:r>
            <a:r>
              <a:rPr lang="en-US" dirty="0" smtClean="0"/>
              <a:t>Create CodeDeploy Deployment Group and also change CodeBuild packaging to ZIP.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5:</a:t>
            </a:r>
            <a:r>
              <a:rPr lang="en-US" dirty="0" smtClean="0"/>
              <a:t>Create stack and verify the following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Deployment Group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6: </a:t>
            </a:r>
            <a:r>
              <a:rPr lang="en-US" dirty="0" smtClean="0"/>
              <a:t>Create CodeDeploy Deployment</a:t>
            </a:r>
          </a:p>
          <a:p>
            <a:pPr lvl="1"/>
            <a:r>
              <a:rPr lang="en-US" dirty="0" smtClean="0"/>
              <a:t>Create Deployment Object</a:t>
            </a:r>
          </a:p>
          <a:p>
            <a:pPr lvl="1"/>
            <a:r>
              <a:rPr lang="en-US" dirty="0" smtClean="0"/>
              <a:t>Run CodeBuild and Verify S3 for ZIP</a:t>
            </a:r>
          </a:p>
          <a:p>
            <a:pPr lvl="1"/>
            <a:r>
              <a:rPr lang="en-US" dirty="0" smtClean="0"/>
              <a:t>Update Stack</a:t>
            </a:r>
          </a:p>
          <a:p>
            <a:pPr lvl="1"/>
            <a:r>
              <a:rPr lang="en-US" dirty="0" smtClean="0"/>
              <a:t>Verify Deployment</a:t>
            </a:r>
          </a:p>
          <a:p>
            <a:pPr lvl="1"/>
            <a:r>
              <a:rPr lang="en-US" dirty="0" smtClean="0"/>
              <a:t>Access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8020" y="3758065"/>
            <a:ext cx="4386811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89941" y="3801645"/>
            <a:ext cx="232512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CodeDeploy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33621" y="3788170"/>
            <a:ext cx="563880" cy="563880"/>
          </a:xfrm>
          <a:prstGeom prst="rect">
            <a:avLst/>
          </a:prstGeom>
        </p:spPr>
      </p:pic>
      <p:pic>
        <p:nvPicPr>
          <p:cNvPr id="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11338" y="4407029"/>
            <a:ext cx="853440" cy="853440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6809266" y="2069558"/>
            <a:ext cx="1237960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10" name="Picture 16" descr="Image result for developer smiley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4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60354" y="2921652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6585341" y="519515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6701778" y="669892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1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45890" y="5870519"/>
            <a:ext cx="853440" cy="853440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97238" y="5870519"/>
            <a:ext cx="853440" cy="853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8197524" y="672202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7438059" y="5260469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7899331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8" idx="0"/>
          </p:cNvCxnSpPr>
          <p:nvPr/>
        </p:nvCxnSpPr>
        <p:spPr>
          <a:xfrm>
            <a:off x="7428247" y="2921652"/>
            <a:ext cx="9812" cy="148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1"/>
          </p:cNvCxnSpPr>
          <p:nvPr/>
        </p:nvCxnSpPr>
        <p:spPr>
          <a:xfrm>
            <a:off x="7418238" y="1796546"/>
            <a:ext cx="10008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35003" y="1461658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9886" y="3256646"/>
            <a:ext cx="432253" cy="4322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6507127" y="3232528"/>
            <a:ext cx="7987177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0090" y="5084564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2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70445" y="4415822"/>
            <a:ext cx="830369" cy="830369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8054" y="-80184"/>
            <a:ext cx="12618720" cy="1188851"/>
          </a:xfrm>
        </p:spPr>
        <p:txBody>
          <a:bodyPr/>
          <a:lstStyle/>
          <a:p>
            <a:pPr algn="l"/>
            <a:r>
              <a:rPr lang="en-US" b="1" dirty="0" smtClean="0"/>
              <a:t>CodeDeploy </a:t>
            </a:r>
            <a:r>
              <a:rPr lang="en-US" b="1" dirty="0"/>
              <a:t>– CloudFormation 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9512479" y="6744201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959150" y="5884354"/>
            <a:ext cx="853440" cy="853440"/>
          </a:xfrm>
          <a:prstGeom prst="rect">
            <a:avLst/>
          </a:prstGeom>
        </p:spPr>
      </p:pic>
      <p:pic>
        <p:nvPicPr>
          <p:cNvPr id="32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2706774" y="1909821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11509843" y="2328132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34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2915398" y="429559"/>
            <a:ext cx="766607" cy="7666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11731918" y="539459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350679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491007" y="510157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9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31362" y="4432828"/>
            <a:ext cx="830369" cy="83036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416295" y="3758065"/>
            <a:ext cx="293852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95649" y="5333681"/>
            <a:ext cx="1737140" cy="32624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Staging EC2 Instance</a:t>
            </a:r>
          </a:p>
        </p:txBody>
      </p:sp>
      <p:pic>
        <p:nvPicPr>
          <p:cNvPr id="42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937499" y="4526378"/>
            <a:ext cx="853440" cy="8534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66764" y="6775058"/>
            <a:ext cx="1737140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Production EC2 Instance</a:t>
            </a: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925342" y="5976996"/>
            <a:ext cx="853440" cy="8534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888713" y="3757836"/>
            <a:ext cx="19799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6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790939" y="3761003"/>
            <a:ext cx="563880" cy="563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268265" y="5211165"/>
            <a:ext cx="1625434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Role for EC2 Instance Profile</a:t>
            </a:r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31132" y="4468597"/>
            <a:ext cx="902170" cy="90217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34" idx="2"/>
            <a:endCxn id="32" idx="0"/>
          </p:cNvCxnSpPr>
          <p:nvPr/>
        </p:nvCxnSpPr>
        <p:spPr>
          <a:xfrm>
            <a:off x="13298701" y="1196165"/>
            <a:ext cx="11050" cy="71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</p:cNvCxnSpPr>
          <p:nvPr/>
        </p:nvCxnSpPr>
        <p:spPr>
          <a:xfrm>
            <a:off x="13309751" y="3115775"/>
            <a:ext cx="54467" cy="141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2" idx="1"/>
          </p:cNvCxnSpPr>
          <p:nvPr/>
        </p:nvCxnSpPr>
        <p:spPr>
          <a:xfrm flipV="1">
            <a:off x="10812591" y="4953099"/>
            <a:ext cx="2124908" cy="135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CodePipeline</a:t>
            </a:r>
            <a:endParaRPr lang="en-US" sz="170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pic>
        <p:nvPicPr>
          <p:cNvPr id="9" name="Graphic 60">
            <a:extLst>
              <a:ext uri="{FF2B5EF4-FFF2-40B4-BE49-F238E27FC236}">
                <a16:creationId xmlns=""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=""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CodeBuild</a:t>
            </a:r>
            <a:endParaRPr lang="en-US" sz="1700" dirty="0"/>
          </a:p>
        </p:txBody>
      </p:sp>
      <p:pic>
        <p:nvPicPr>
          <p:cNvPr id="17" name="Graphic 58">
            <a:extLst>
              <a:ext uri="{FF2B5EF4-FFF2-40B4-BE49-F238E27FC236}">
                <a16:creationId xmlns=""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8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CodeDeploy</a:t>
            </a:r>
            <a:endParaRPr lang="en-US" sz="1700" dirty="0"/>
          </a:p>
        </p:txBody>
      </p:sp>
      <p:pic>
        <p:nvPicPr>
          <p:cNvPr id="25" name="Graphic 24">
            <a:extLst>
              <a:ext uri="{FF2B5EF4-FFF2-40B4-BE49-F238E27FC236}">
                <a16:creationId xmlns=""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=""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=""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=""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=""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5"/>
            <a:ext cx="101591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Source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6323" y="7240455"/>
            <a:ext cx="81952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2"/>
            <a:ext cx="104547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Deploy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4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2400805" y="5930978"/>
            <a:ext cx="2105203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GitHub </a:t>
            </a:r>
            <a:r>
              <a:rPr lang="en-US" sz="1700" dirty="0" err="1"/>
              <a:t>Webhooks</a:t>
            </a:r>
            <a:endParaRPr lang="en-US" sz="170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725362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Delivery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95322" y="7749201"/>
            <a:ext cx="140782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©Amazon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continuous delivery service </a:t>
            </a:r>
            <a:r>
              <a:rPr lang="en-US" dirty="0" smtClean="0"/>
              <a:t>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model, visualize, and automate </a:t>
            </a:r>
            <a:r>
              <a:rPr lang="en-US" dirty="0"/>
              <a:t>the steps required to release your software. 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 smtClean="0"/>
              <a:t>Automate your release processes.</a:t>
            </a:r>
          </a:p>
          <a:p>
            <a:pPr lvl="1"/>
            <a:r>
              <a:rPr lang="en-US" dirty="0" smtClean="0"/>
              <a:t>Establish a consistent release process.</a:t>
            </a:r>
          </a:p>
          <a:p>
            <a:pPr lvl="1"/>
            <a:r>
              <a:rPr lang="en-US" dirty="0" smtClean="0"/>
              <a:t>Speed up delivery while improving quality.</a:t>
            </a:r>
          </a:p>
          <a:p>
            <a:pPr lvl="1"/>
            <a:r>
              <a:rPr lang="en-US" dirty="0" smtClean="0"/>
              <a:t>Supports external tools integration for source, build and deploy.</a:t>
            </a:r>
          </a:p>
          <a:p>
            <a:pPr lvl="1"/>
            <a:r>
              <a:rPr lang="en-US" dirty="0" smtClean="0"/>
              <a:t>View progress at a glance</a:t>
            </a:r>
          </a:p>
          <a:p>
            <a:pPr lvl="1"/>
            <a:r>
              <a:rPr lang="en-US" dirty="0" smtClean="0"/>
              <a:t>View pipeline history details.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CodePipeline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CodePipeline - Steps</a:t>
            </a:r>
            <a:endParaRPr lang="en-US" b="1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590552" y="4667368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97181" y="2041429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5397181" y="2041430"/>
            <a:ext cx="9071827" cy="498575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3698910" y="4624286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</a:t>
            </a:r>
            <a:r>
              <a:rPr lang="en-US" sz="2400" dirty="0"/>
              <a:t>Git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50" y="312854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54414" y="275921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8777" y="475524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6121108" y="5450782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7882009" y="5467837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226121" y="4667368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677470" y="4667368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9377755" y="545507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9079562" y="5094088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10879312" y="5442540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CodeDeploy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300465" y="4646490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653043" y="5418728"/>
            <a:ext cx="1815966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EC2</a:t>
            </a:r>
          </a:p>
          <a:p>
            <a:pPr algn="ctr"/>
            <a:r>
              <a:rPr lang="en-US" sz="1700" dirty="0"/>
              <a:t>Instance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055927" y="4646490"/>
            <a:ext cx="853440" cy="85344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5" idx="3"/>
            <a:endCxn id="19" idx="1"/>
          </p:cNvCxnSpPr>
          <p:nvPr/>
        </p:nvCxnSpPr>
        <p:spPr>
          <a:xfrm>
            <a:off x="7443992" y="5094088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9" idx="1"/>
          </p:cNvCxnSpPr>
          <p:nvPr/>
        </p:nvCxnSpPr>
        <p:spPr>
          <a:xfrm flipV="1">
            <a:off x="10530910" y="5073210"/>
            <a:ext cx="769555" cy="2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12153905" y="5073210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4"/>
            <a:endCxn id="5" idx="1"/>
          </p:cNvCxnSpPr>
          <p:nvPr/>
        </p:nvCxnSpPr>
        <p:spPr>
          <a:xfrm flipV="1">
            <a:off x="5134379" y="5094088"/>
            <a:ext cx="1456174" cy="2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5732866" y="281192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Amazon CloudWatch</a:t>
            </a:r>
          </a:p>
        </p:txBody>
      </p:sp>
      <p:pic>
        <p:nvPicPr>
          <p:cNvPr id="46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90552" y="3137422"/>
            <a:ext cx="853440" cy="853440"/>
          </a:xfrm>
          <a:prstGeom prst="rect">
            <a:avLst/>
          </a:prstGeom>
        </p:spPr>
      </p:pic>
      <p:cxnSp>
        <p:nvCxnSpPr>
          <p:cNvPr id="48" name="Straight Connector 47"/>
          <p:cNvCxnSpPr>
            <a:stCxn id="46" idx="2"/>
            <a:endCxn id="5" idx="0"/>
          </p:cNvCxnSpPr>
          <p:nvPr/>
        </p:nvCxnSpPr>
        <p:spPr>
          <a:xfrm>
            <a:off x="7017272" y="3990862"/>
            <a:ext cx="0" cy="67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21108" y="4329115"/>
            <a:ext cx="8118109" cy="17538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6200000">
            <a:off x="9530944" y="-80626"/>
            <a:ext cx="1208126" cy="8463608"/>
          </a:xfrm>
          <a:prstGeom prst="rightBrace">
            <a:avLst>
              <a:gd name="adj1" fmla="val 8333"/>
              <a:gd name="adj2" fmla="val 4967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8799019" y="242491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</a:t>
            </a:r>
            <a:r>
              <a:rPr lang="en-US" sz="1700" dirty="0" err="1"/>
              <a:t>CodePipeline</a:t>
            </a:r>
            <a:endParaRPr lang="en-US" sz="1700" dirty="0"/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9694739" y="2745462"/>
            <a:ext cx="853440" cy="853440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46" idx="3"/>
            <a:endCxn id="53" idx="1"/>
          </p:cNvCxnSpPr>
          <p:nvPr/>
        </p:nvCxnSpPr>
        <p:spPr>
          <a:xfrm flipV="1">
            <a:off x="7443993" y="3172182"/>
            <a:ext cx="2250746" cy="39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8" idx="1"/>
          </p:cNvCxnSpPr>
          <p:nvPr/>
        </p:nvCxnSpPr>
        <p:spPr>
          <a:xfrm>
            <a:off x="4416644" y="3999736"/>
            <a:ext cx="1" cy="62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102072" y="1750385"/>
            <a:ext cx="3457709" cy="55909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Create Pipeline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Artifacts: </a:t>
            </a:r>
            <a:r>
              <a:rPr lang="en-US" dirty="0" smtClean="0"/>
              <a:t>S3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dirty="0" smtClean="0"/>
              <a:t>CodeCommit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Build: </a:t>
            </a:r>
            <a:r>
              <a:rPr lang="en-US" dirty="0" smtClean="0"/>
              <a:t>CodeBuild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Deploy: </a:t>
            </a:r>
            <a:r>
              <a:rPr lang="en-US" dirty="0" smtClean="0"/>
              <a:t>CodeDeploy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Server: </a:t>
            </a:r>
            <a:r>
              <a:rPr lang="en-US" dirty="0" smtClean="0"/>
              <a:t>EC2 Instance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Make changes &amp; Check-In Code</a:t>
            </a:r>
          </a:p>
          <a:p>
            <a:pPr lvl="1"/>
            <a:r>
              <a:rPr lang="en-US" dirty="0" smtClean="0"/>
              <a:t>Make changes to rest app and check-in</a:t>
            </a:r>
          </a:p>
          <a:p>
            <a:pPr lvl="1"/>
            <a:r>
              <a:rPr lang="en-US" dirty="0" smtClean="0"/>
              <a:t>Pipeline should trigger the build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Step#1: </a:t>
            </a:r>
            <a:r>
              <a:rPr lang="en-US" dirty="0" smtClean="0"/>
              <a:t>Create new EC2 Instance with tag name as prod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Step#2: </a:t>
            </a:r>
            <a:r>
              <a:rPr lang="en-US" dirty="0" smtClean="0"/>
              <a:t>Create new deployment group for prod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Step#3: </a:t>
            </a: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Manual Approval stage</a:t>
            </a:r>
            <a:r>
              <a:rPr lang="en-US" dirty="0" smtClean="0"/>
              <a:t> in CodePipeline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Step#4: </a:t>
            </a: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 Deployment stage </a:t>
            </a:r>
            <a:r>
              <a:rPr lang="en-US" dirty="0" smtClean="0"/>
              <a:t>in CodePipeline 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Step#5: </a:t>
            </a:r>
            <a:r>
              <a:rPr lang="en-US" dirty="0" smtClean="0"/>
              <a:t>Check-in changed code to trigger pipeline and monitor the pipeline process.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b="1" dirty="0"/>
              <a:t>CodePipeline – Manual Approval &amp; Prod Deployment</a:t>
            </a:r>
          </a:p>
        </p:txBody>
      </p:sp>
    </p:spTree>
    <p:extLst>
      <p:ext uri="{BB962C8B-B14F-4D97-AF65-F5344CB8AC3E}">
        <p14:creationId xmlns:p14="http://schemas.microsoft.com/office/powerpoint/2010/main" val="13901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36" y="236051"/>
            <a:ext cx="4412303" cy="58046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CodeBuild – AWS  Web Console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2032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8786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87866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2" y="95290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25636" y="109402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7417" y="3327098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41822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2480286" y="665362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54878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306226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4006512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3247047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3708319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>
            <a:off x="3222736" y="3127698"/>
            <a:ext cx="24311" cy="126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  <a:endCxn id="48" idx="1"/>
          </p:cNvCxnSpPr>
          <p:nvPr/>
        </p:nvCxnSpPr>
        <p:spPr>
          <a:xfrm>
            <a:off x="3237027" y="1824096"/>
            <a:ext cx="17363" cy="4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5461" y="3707027"/>
            <a:ext cx="397393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47390" y="3728544"/>
            <a:ext cx="209916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CodeBuild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541028" y="3721855"/>
            <a:ext cx="563880" cy="563880"/>
          </a:xfrm>
          <a:prstGeom prst="rect">
            <a:avLst/>
          </a:prstGeom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434981" y="4394269"/>
            <a:ext cx="853440" cy="853440"/>
          </a:xfrm>
          <a:prstGeom prst="rect">
            <a:avLst/>
          </a:prstGeom>
        </p:spPr>
      </p:pic>
      <p:sp>
        <p:nvSpPr>
          <p:cNvPr id="30" name="Can 29"/>
          <p:cNvSpPr/>
          <p:nvPr/>
        </p:nvSpPr>
        <p:spPr>
          <a:xfrm>
            <a:off x="9195791" y="2069558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31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46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847126" y="2859306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9008983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9125420" y="668616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35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469532" y="5857759"/>
            <a:ext cx="853440" cy="853440"/>
          </a:xfrm>
          <a:prstGeom prst="rect">
            <a:avLst/>
          </a:prstGeom>
        </p:spPr>
      </p:pic>
      <p:pic>
        <p:nvPicPr>
          <p:cNvPr id="37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20881" y="5857759"/>
            <a:ext cx="853440" cy="8534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0621166" y="6760304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39" name="Straight Arrow Connector 38"/>
          <p:cNvCxnSpPr>
            <a:stCxn id="29" idx="2"/>
            <a:endCxn id="35" idx="0"/>
          </p:cNvCxnSpPr>
          <p:nvPr/>
        </p:nvCxnSpPr>
        <p:spPr>
          <a:xfrm>
            <a:off x="986170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7" idx="1"/>
          </p:cNvCxnSpPr>
          <p:nvPr/>
        </p:nvCxnSpPr>
        <p:spPr>
          <a:xfrm>
            <a:off x="1032297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9" idx="0"/>
          </p:cNvCxnSpPr>
          <p:nvPr/>
        </p:nvCxnSpPr>
        <p:spPr>
          <a:xfrm>
            <a:off x="9852763" y="2921653"/>
            <a:ext cx="8938" cy="147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0" idx="1"/>
          </p:cNvCxnSpPr>
          <p:nvPr/>
        </p:nvCxnSpPr>
        <p:spPr>
          <a:xfrm flipH="1">
            <a:off x="9852763" y="1796546"/>
            <a:ext cx="1877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53788" y="1092326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44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637181" y="3274774"/>
            <a:ext cx="432253" cy="43225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8611987" y="3232528"/>
            <a:ext cx="4685682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055511" y="5020766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4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495866" y="4352024"/>
            <a:ext cx="830369" cy="830369"/>
          </a:xfrm>
          <a:prstGeom prst="rect">
            <a:avLst/>
          </a:prstGeom>
        </p:spPr>
      </p:pic>
      <p:sp>
        <p:nvSpPr>
          <p:cNvPr id="48" name="Can 47"/>
          <p:cNvSpPr/>
          <p:nvPr/>
        </p:nvSpPr>
        <p:spPr>
          <a:xfrm>
            <a:off x="2597417" y="2310480"/>
            <a:ext cx="1313945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8248143" y="248102"/>
            <a:ext cx="4412303" cy="58046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/>
              <a:t>CodeBuild – AWS  CloudFormation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178936" y="330403"/>
            <a:ext cx="0" cy="705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5" grpId="0"/>
      <p:bldP spid="16" grpId="0"/>
      <p:bldP spid="17" grpId="0"/>
      <p:bldP spid="18" grpId="0"/>
      <p:bldP spid="21" grpId="0"/>
      <p:bldP spid="24" grpId="0" animBg="1"/>
      <p:bldP spid="26" grpId="0"/>
      <p:bldP spid="30" grpId="0" animBg="1"/>
      <p:bldP spid="32" grpId="0"/>
      <p:bldP spid="33" grpId="0"/>
      <p:bldP spid="34" grpId="0"/>
      <p:bldP spid="38" grpId="0"/>
      <p:bldP spid="43" grpId="0"/>
      <p:bldP spid="45" grpId="0" animBg="1"/>
      <p:bldP spid="46" grpId="0"/>
      <p:bldP spid="48" grpId="0" animBg="1"/>
      <p:bldP spid="4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420" y="2735474"/>
            <a:ext cx="6398894" cy="24871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b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CloudFormation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86835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44880" y="3404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6" y="1959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4796" y="1536277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8018" y="344892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21544" y="2830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10636016" cy="3809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2077" y="1147924"/>
            <a:ext cx="347325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333492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411833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413539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333492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333492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412263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376164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7143237" y="414928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34211" y="3340170"/>
            <a:ext cx="853440" cy="85344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376164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9" idx="1"/>
          </p:cNvCxnSpPr>
          <p:nvPr/>
        </p:nvCxnSpPr>
        <p:spPr>
          <a:xfrm>
            <a:off x="6964656" y="376164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7" idx="1"/>
          </p:cNvCxnSpPr>
          <p:nvPr/>
        </p:nvCxnSpPr>
        <p:spPr>
          <a:xfrm flipV="1">
            <a:off x="1398208" y="3761642"/>
            <a:ext cx="1626091" cy="5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516674" y="1166944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6978449" y="1472450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8479680" y="419547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b="1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91111" y="3361508"/>
            <a:ext cx="853440" cy="8534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10709486" y="4188468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300460" y="3379355"/>
            <a:ext cx="853440" cy="853440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8564349" y="3774935"/>
            <a:ext cx="826762" cy="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10239533" y="3806075"/>
            <a:ext cx="1060927" cy="22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58" idx="2"/>
            <a:endCxn id="37" idx="0"/>
          </p:cNvCxnSpPr>
          <p:nvPr/>
        </p:nvCxnSpPr>
        <p:spPr>
          <a:xfrm flipH="1">
            <a:off x="3451019" y="2325891"/>
            <a:ext cx="3954150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8" idx="2"/>
            <a:endCxn id="44" idx="0"/>
          </p:cNvCxnSpPr>
          <p:nvPr/>
        </p:nvCxnSpPr>
        <p:spPr>
          <a:xfrm flipH="1">
            <a:off x="5086588" y="2325891"/>
            <a:ext cx="2318581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8" idx="2"/>
            <a:endCxn id="45" idx="0"/>
          </p:cNvCxnSpPr>
          <p:nvPr/>
        </p:nvCxnSpPr>
        <p:spPr>
          <a:xfrm flipH="1">
            <a:off x="6537936" y="2325891"/>
            <a:ext cx="867233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8" idx="2"/>
            <a:endCxn id="49" idx="0"/>
          </p:cNvCxnSpPr>
          <p:nvPr/>
        </p:nvCxnSpPr>
        <p:spPr>
          <a:xfrm>
            <a:off x="7405169" y="2325891"/>
            <a:ext cx="755762" cy="101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8" idx="2"/>
            <a:endCxn id="61" idx="0"/>
          </p:cNvCxnSpPr>
          <p:nvPr/>
        </p:nvCxnSpPr>
        <p:spPr>
          <a:xfrm>
            <a:off x="7405169" y="2325891"/>
            <a:ext cx="2412662" cy="103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7405169" y="2325891"/>
            <a:ext cx="4322011" cy="105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3237" y="5434149"/>
            <a:ext cx="5877046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275633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Staging EC2 Instance</a:t>
            </a:r>
          </a:p>
        </p:txBody>
      </p:sp>
      <p:pic>
        <p:nvPicPr>
          <p:cNvPr id="7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7734211" y="5597034"/>
            <a:ext cx="853440" cy="85344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0841882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Production EC2 Instance</a:t>
            </a:r>
          </a:p>
        </p:txBody>
      </p:sp>
      <p:pic>
        <p:nvPicPr>
          <p:cNvPr id="8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1300460" y="5597034"/>
            <a:ext cx="853440" cy="8534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638003" y="7065185"/>
            <a:ext cx="393107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49" idx="2"/>
            <a:endCxn id="79" idx="0"/>
          </p:cNvCxnSpPr>
          <p:nvPr/>
        </p:nvCxnSpPr>
        <p:spPr>
          <a:xfrm>
            <a:off x="8160931" y="4193610"/>
            <a:ext cx="0" cy="140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81" idx="0"/>
          </p:cNvCxnSpPr>
          <p:nvPr/>
        </p:nvCxnSpPr>
        <p:spPr>
          <a:xfrm>
            <a:off x="11727180" y="4232795"/>
            <a:ext cx="0" cy="136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221785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3100" y="686634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050" y="5841848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4465" y="6474445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91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623568" y="4937754"/>
            <a:ext cx="563880" cy="56388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60" idx="0"/>
            <a:endCxn id="91" idx="1"/>
          </p:cNvCxnSpPr>
          <p:nvPr/>
        </p:nvCxnSpPr>
        <p:spPr>
          <a:xfrm rot="16200000" flipH="1">
            <a:off x="11204873" y="2801000"/>
            <a:ext cx="1024223" cy="3813165"/>
          </a:xfrm>
          <a:prstGeom prst="bentConnector4">
            <a:avLst>
              <a:gd name="adj1" fmla="val -22319"/>
              <a:gd name="adj2" fmla="val 6744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89" idx="0"/>
          </p:cNvCxnSpPr>
          <p:nvPr/>
        </p:nvCxnSpPr>
        <p:spPr>
          <a:xfrm>
            <a:off x="13905508" y="5501635"/>
            <a:ext cx="13064" cy="3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Continuous Integration &amp; Continuous Delivery using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39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48" grpId="0"/>
      <p:bldP spid="57" grpId="0"/>
      <p:bldP spid="60" grpId="0"/>
      <p:bldP spid="62" grpId="0"/>
      <p:bldP spid="77" grpId="0" animBg="1"/>
      <p:bldP spid="78" grpId="0"/>
      <p:bldP spid="80" grpId="0"/>
      <p:bldP spid="82" grpId="0"/>
      <p:bldP spid="90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1: </a:t>
            </a:r>
            <a:r>
              <a:rPr lang="en-US" dirty="0" smtClean="0"/>
              <a:t>Create CodePipeline role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Create Pipeline stages for staging deployment</a:t>
            </a:r>
          </a:p>
          <a:p>
            <a:pPr lvl="1"/>
            <a:r>
              <a:rPr lang="en-US" dirty="0" smtClean="0"/>
              <a:t>Stage 1: Source Stage</a:t>
            </a:r>
          </a:p>
          <a:p>
            <a:pPr lvl="1"/>
            <a:r>
              <a:rPr lang="en-US" dirty="0" smtClean="0"/>
              <a:t>Stage 2: Build Stage</a:t>
            </a:r>
          </a:p>
          <a:p>
            <a:pPr lvl="1"/>
            <a:r>
              <a:rPr lang="en-US" dirty="0" smtClean="0"/>
              <a:t>Stage 3: Deploy To Staging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Create stack and verify the following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Stages: </a:t>
            </a:r>
            <a:r>
              <a:rPr lang="en-US" dirty="0" smtClean="0"/>
              <a:t>Source, Build, Deploy to Staging</a:t>
            </a:r>
          </a:p>
          <a:p>
            <a:pPr lvl="1"/>
            <a:r>
              <a:rPr lang="en-US" dirty="0" smtClean="0"/>
              <a:t>Access Application in staging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4: </a:t>
            </a:r>
            <a:r>
              <a:rPr lang="en-US" dirty="0" smtClean="0"/>
              <a:t>From IDE make changes to rest app and check-in code and verify the following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Stages: </a:t>
            </a:r>
            <a:r>
              <a:rPr lang="en-US" dirty="0"/>
              <a:t>Source, Build, Deploy to </a:t>
            </a:r>
            <a:r>
              <a:rPr lang="en-US" dirty="0" smtClean="0"/>
              <a:t>Staging</a:t>
            </a:r>
            <a:endParaRPr lang="en-US" dirty="0"/>
          </a:p>
          <a:p>
            <a:pPr lvl="1"/>
            <a:r>
              <a:rPr lang="en-US" dirty="0"/>
              <a:t>Access Application in staging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CodePipeline – CloudFormation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lvl="1">
              <a:spcBef>
                <a:spcPts val="120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5:</a:t>
            </a:r>
            <a:r>
              <a:rPr lang="en-US" dirty="0" smtClean="0"/>
              <a:t> Create SNS Topic and its equivalent parameter </a:t>
            </a:r>
            <a:r>
              <a:rPr lang="en-US" smtClean="0"/>
              <a:t>and </a:t>
            </a:r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/>
              <a:t>Production </a:t>
            </a:r>
            <a:r>
              <a:rPr lang="en-US" dirty="0" err="1" smtClean="0"/>
              <a:t>DeploymentGroup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6: </a:t>
            </a:r>
            <a:r>
              <a:rPr lang="en-US" dirty="0"/>
              <a:t>Create Pipeline </a:t>
            </a:r>
            <a:r>
              <a:rPr lang="en-US" dirty="0" smtClean="0"/>
              <a:t>stages for Production deployment</a:t>
            </a:r>
            <a:endParaRPr lang="en-US" dirty="0"/>
          </a:p>
          <a:p>
            <a:pPr lvl="1"/>
            <a:r>
              <a:rPr lang="en-US" dirty="0" smtClean="0"/>
              <a:t>Stage </a:t>
            </a:r>
            <a:r>
              <a:rPr lang="en-US" dirty="0"/>
              <a:t>4</a:t>
            </a:r>
            <a:r>
              <a:rPr lang="en-US" dirty="0" smtClean="0"/>
              <a:t>: Production email Approval</a:t>
            </a:r>
          </a:p>
          <a:p>
            <a:pPr lvl="1"/>
            <a:r>
              <a:rPr lang="en-US" dirty="0" smtClean="0"/>
              <a:t>Stage 5: Deploy </a:t>
            </a:r>
            <a:r>
              <a:rPr lang="en-US" dirty="0"/>
              <a:t>To </a:t>
            </a:r>
            <a:r>
              <a:rPr lang="en-US" dirty="0" smtClean="0"/>
              <a:t>Production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7: </a:t>
            </a:r>
            <a:r>
              <a:rPr lang="en-US" dirty="0"/>
              <a:t>Create stack and verify the following</a:t>
            </a:r>
          </a:p>
          <a:p>
            <a:pPr lvl="1"/>
            <a:r>
              <a:rPr lang="en-US" dirty="0" smtClean="0"/>
              <a:t>Confirm SNS Subscription in email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/>
              <a:t>Source, Build, Deploy to </a:t>
            </a:r>
            <a:r>
              <a:rPr lang="en-US" dirty="0" smtClean="0"/>
              <a:t>Staging, Production email approval and Deploy to production. </a:t>
            </a:r>
            <a:endParaRPr lang="en-US" dirty="0"/>
          </a:p>
          <a:p>
            <a:pPr lvl="1"/>
            <a:r>
              <a:rPr lang="en-US" dirty="0"/>
              <a:t>Access Application in staging </a:t>
            </a:r>
            <a:r>
              <a:rPr lang="en-US" dirty="0" smtClean="0"/>
              <a:t>and production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8: </a:t>
            </a:r>
            <a:r>
              <a:rPr lang="en-US" dirty="0"/>
              <a:t>From IDE make changes to rest app and check-in code and verify the following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Stages: </a:t>
            </a:r>
            <a:r>
              <a:rPr lang="en-US" dirty="0"/>
              <a:t>Source, Build, Deploy to Staging, Production email approval and Deploy to production. </a:t>
            </a:r>
          </a:p>
          <a:p>
            <a:pPr lvl="1"/>
            <a:r>
              <a:rPr lang="en-US" dirty="0"/>
              <a:t>Access Application in staging and production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CodePipeline – CloudFormation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281935"/>
            <a:ext cx="8468957" cy="41680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Infrastructure as  Code</a:t>
            </a:r>
          </a:p>
          <a:p>
            <a:pPr marL="0" indent="0" algn="ctr">
              <a:buNone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sing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AWS CloudFormation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AWS Web Console</a:t>
            </a:r>
            <a:endParaRPr lang="en-US" sz="4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98522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as Code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594710" y="3170746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5477953" y="3591242"/>
            <a:ext cx="3109341" cy="2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053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23"/>
          <p:cNvSpPr/>
          <p:nvPr/>
        </p:nvSpPr>
        <p:spPr>
          <a:xfrm>
            <a:off x="1597005" y="5299798"/>
            <a:ext cx="987552" cy="9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Rectangle 63"/>
          <p:cNvSpPr/>
          <p:nvPr/>
        </p:nvSpPr>
        <p:spPr>
          <a:xfrm>
            <a:off x="40581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6639" y="440436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3"/>
            <a:endCxn id="64" idx="1"/>
          </p:cNvCxnSpPr>
          <p:nvPr/>
        </p:nvCxnSpPr>
        <p:spPr>
          <a:xfrm>
            <a:off x="350672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90003" y="581406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0640" y="4632960"/>
            <a:ext cx="1683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Source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2960" y="4632960"/>
            <a:ext cx="1486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Build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4632960"/>
            <a:ext cx="1353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Test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8399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27328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551920" y="4617720"/>
            <a:ext cx="144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6320" y="6537960"/>
            <a:ext cx="2280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CodeCommit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99107" y="6553200"/>
            <a:ext cx="1946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CodeBuild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03760" y="6553200"/>
            <a:ext cx="22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CodePipeline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178480" y="6477000"/>
            <a:ext cx="22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CodePipeline</a:t>
            </a:r>
            <a:endParaRPr lang="en-US" dirty="0"/>
          </a:p>
        </p:txBody>
      </p:sp>
      <p:pic>
        <p:nvPicPr>
          <p:cNvPr id="43" name="Graphic 58">
            <a:extLst>
              <a:ext uri="{FF2B5EF4-FFF2-40B4-BE49-F238E27FC236}">
                <a16:creationId xmlns=""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4177" y="5299504"/>
            <a:ext cx="987552" cy="987552"/>
          </a:xfrm>
          <a:prstGeom prst="rect">
            <a:avLst/>
          </a:prstGeom>
        </p:spPr>
      </p:pic>
      <p:pic>
        <p:nvPicPr>
          <p:cNvPr id="44" name="Graphic 24">
            <a:extLst>
              <a:ext uri="{FF2B5EF4-FFF2-40B4-BE49-F238E27FC236}">
                <a16:creationId xmlns=""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9579" y="5271533"/>
            <a:ext cx="1015523" cy="1015523"/>
          </a:xfrm>
          <a:prstGeom prst="rect">
            <a:avLst/>
          </a:prstGeom>
        </p:spPr>
      </p:pic>
      <p:pic>
        <p:nvPicPr>
          <p:cNvPr id="45" name="Graphic 24">
            <a:extLst>
              <a:ext uri="{FF2B5EF4-FFF2-40B4-BE49-F238E27FC236}">
                <a16:creationId xmlns=""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90918" y="5306298"/>
            <a:ext cx="1015523" cy="10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2" grpId="0" animBg="1"/>
      <p:bldP spid="23" grpId="0" animBg="1"/>
      <p:bldP spid="4" grpId="0" animBg="1"/>
      <p:bldP spid="63" grpId="0" animBg="1"/>
      <p:bldP spid="64" grpId="0" animBg="1"/>
      <p:bldP spid="24" grpId="0" animBg="1"/>
      <p:bldP spid="6" grpId="0"/>
      <p:bldP spid="33" grpId="0"/>
      <p:bldP spid="34" grpId="0"/>
      <p:bldP spid="3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as Code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594710" y="3170746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5477953" y="3591242"/>
            <a:ext cx="3109341" cy="2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053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23"/>
          <p:cNvSpPr/>
          <p:nvPr/>
        </p:nvSpPr>
        <p:spPr>
          <a:xfrm>
            <a:off x="1597005" y="5299798"/>
            <a:ext cx="987552" cy="9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Rectangle 63"/>
          <p:cNvSpPr/>
          <p:nvPr/>
        </p:nvSpPr>
        <p:spPr>
          <a:xfrm>
            <a:off x="40581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6639" y="440436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45">
            <a:extLst>
              <a:ext uri="{FF2B5EF4-FFF2-40B4-BE49-F238E27FC236}">
                <a16:creationId xmlns:a16="http://schemas.microsoft.com/office/drawing/2014/main" xmlns="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864461" y="5239131"/>
            <a:ext cx="1078405" cy="1078405"/>
          </a:xfrm>
          <a:prstGeom prst="rect">
            <a:avLst/>
          </a:prstGeom>
        </p:spPr>
      </p:pic>
      <p:pic>
        <p:nvPicPr>
          <p:cNvPr id="28" name="Graphic 39">
            <a:extLst>
              <a:ext uri="{FF2B5EF4-FFF2-40B4-BE49-F238E27FC236}">
                <a16:creationId xmlns:a16="http://schemas.microsoft.com/office/drawing/2014/main" xmlns="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348325" y="5299504"/>
            <a:ext cx="1084154" cy="108415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3"/>
            <a:endCxn id="64" idx="1"/>
          </p:cNvCxnSpPr>
          <p:nvPr/>
        </p:nvCxnSpPr>
        <p:spPr>
          <a:xfrm>
            <a:off x="350672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90003" y="581406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0640" y="4632960"/>
            <a:ext cx="1683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Source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2960" y="4632960"/>
            <a:ext cx="1486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Build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4632960"/>
            <a:ext cx="1353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Test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8399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9">
            <a:extLst>
              <a:ext uri="{FF2B5EF4-FFF2-40B4-BE49-F238E27FC236}">
                <a16:creationId xmlns:a16="http://schemas.microsoft.com/office/drawing/2014/main" xmlns="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746845" y="5299504"/>
            <a:ext cx="1084154" cy="108415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1027328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551920" y="4617720"/>
            <a:ext cx="144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8720" y="6537960"/>
            <a:ext cx="1855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Branch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83692" y="6461760"/>
            <a:ext cx="2377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Prepare or Validate</a:t>
            </a:r>
          </a:p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72400" y="6461760"/>
            <a:ext cx="2147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&amp; Execute</a:t>
            </a:r>
          </a:p>
          <a:p>
            <a:pPr algn="ctr"/>
            <a:r>
              <a:rPr lang="en-US" dirty="0" smtClean="0"/>
              <a:t>Change set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247120" y="6477000"/>
            <a:ext cx="2147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&amp; Execute</a:t>
            </a:r>
          </a:p>
          <a:p>
            <a:pPr algn="ctr"/>
            <a:r>
              <a:rPr lang="en-US" dirty="0" smtClean="0"/>
              <a:t>Change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2" grpId="0" animBg="1"/>
      <p:bldP spid="23" grpId="0" animBg="1"/>
      <p:bldP spid="4" grpId="0" animBg="1"/>
      <p:bldP spid="63" grpId="0" animBg="1"/>
      <p:bldP spid="64" grpId="0" animBg="1"/>
      <p:bldP spid="24" grpId="0" animBg="1"/>
      <p:bldP spid="6" grpId="0"/>
      <p:bldP spid="33" grpId="0"/>
      <p:bldP spid="34" grpId="0"/>
      <p:bldP spid="3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14093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as Code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05319" y="301320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90754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86182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29438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86182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27965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87706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32981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29438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594710" y="2469706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5477953" y="2890202"/>
            <a:ext cx="3109341" cy="2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 txBox="1"/>
          <p:nvPr/>
        </p:nvSpPr>
        <p:spPr>
          <a:xfrm>
            <a:off x="365760" y="3879570"/>
            <a:ext cx="13920819" cy="3634328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1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600" spc="-110" dirty="0" smtClean="0">
                <a:cs typeface="Arial"/>
              </a:rPr>
              <a:t>Track Infrastructure changes using version control system like </a:t>
            </a:r>
            <a:r>
              <a:rPr lang="en-US" sz="2600" spc="-110" dirty="0" smtClean="0">
                <a:solidFill>
                  <a:srgbClr val="0070C0"/>
                </a:solidFill>
                <a:cs typeface="Arial"/>
              </a:rPr>
              <a:t>AWS CodeCommit</a:t>
            </a:r>
            <a:r>
              <a:rPr lang="en-US" sz="2600" spc="-110" dirty="0" smtClean="0">
                <a:cs typeface="Arial"/>
              </a:rPr>
              <a:t>. </a:t>
            </a:r>
          </a:p>
          <a:p>
            <a:pPr marL="469901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600" spc="-254" dirty="0" smtClean="0">
                <a:cs typeface="Arial"/>
              </a:rPr>
              <a:t>Release </a:t>
            </a:r>
            <a:r>
              <a:rPr sz="2600" spc="-65" dirty="0" smtClean="0">
                <a:cs typeface="Arial"/>
              </a:rPr>
              <a:t>infrastructure </a:t>
            </a:r>
            <a:r>
              <a:rPr sz="2600" spc="-220" dirty="0" smtClean="0">
                <a:cs typeface="Arial"/>
              </a:rPr>
              <a:t>changes </a:t>
            </a:r>
            <a:r>
              <a:rPr sz="2600" spc="-165" dirty="0" smtClean="0">
                <a:cs typeface="Arial"/>
              </a:rPr>
              <a:t>using </a:t>
            </a:r>
            <a:r>
              <a:rPr sz="2600" spc="-35" dirty="0" smtClean="0">
                <a:cs typeface="Arial"/>
              </a:rPr>
              <a:t>the </a:t>
            </a:r>
            <a:r>
              <a:rPr sz="2600" spc="-225" dirty="0" smtClean="0">
                <a:cs typeface="Arial"/>
              </a:rPr>
              <a:t>same </a:t>
            </a:r>
            <a:r>
              <a:rPr sz="2600" spc="-80" dirty="0" smtClean="0">
                <a:cs typeface="Arial"/>
              </a:rPr>
              <a:t>tools </a:t>
            </a:r>
            <a:r>
              <a:rPr sz="2600" spc="-300" dirty="0" smtClean="0">
                <a:cs typeface="Arial"/>
              </a:rPr>
              <a:t>as </a:t>
            </a:r>
            <a:r>
              <a:rPr sz="2600" spc="-170" dirty="0" smtClean="0">
                <a:cs typeface="Arial"/>
              </a:rPr>
              <a:t>code</a:t>
            </a:r>
            <a:r>
              <a:rPr sz="2600" spc="-80" dirty="0" smtClean="0">
                <a:cs typeface="Arial"/>
              </a:rPr>
              <a:t> </a:t>
            </a:r>
            <a:r>
              <a:rPr sz="2600" spc="-220" dirty="0" smtClean="0">
                <a:cs typeface="Arial"/>
              </a:rPr>
              <a:t>changes</a:t>
            </a:r>
            <a:r>
              <a:rPr lang="en-US" sz="2600" spc="-220" dirty="0" smtClean="0">
                <a:cs typeface="Arial"/>
              </a:rPr>
              <a:t> (</a:t>
            </a:r>
            <a:r>
              <a:rPr lang="en-US" sz="2600" spc="-220" dirty="0" smtClean="0">
                <a:solidFill>
                  <a:srgbClr val="0070C0"/>
                </a:solidFill>
                <a:cs typeface="Arial"/>
              </a:rPr>
              <a:t>AWS CodeCommit, CodeBuild and CodePipeline</a:t>
            </a:r>
            <a:r>
              <a:rPr lang="en-US" sz="2600" spc="-220" dirty="0" smtClean="0">
                <a:cs typeface="Arial"/>
              </a:rPr>
              <a:t>).</a:t>
            </a:r>
            <a:endParaRPr sz="2600" dirty="0">
              <a:cs typeface="Arial"/>
            </a:endParaRPr>
          </a:p>
          <a:p>
            <a:pPr marL="469901" marR="5080" indent="-4572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600" spc="-165" dirty="0">
                <a:cs typeface="Arial"/>
              </a:rPr>
              <a:t>Replicate </a:t>
            </a:r>
            <a:r>
              <a:rPr sz="2600" spc="-65" dirty="0">
                <a:cs typeface="Arial"/>
              </a:rPr>
              <a:t>production </a:t>
            </a:r>
            <a:r>
              <a:rPr sz="2600" spc="-85" dirty="0">
                <a:cs typeface="Arial"/>
              </a:rPr>
              <a:t>environment </a:t>
            </a:r>
            <a:r>
              <a:rPr lang="en-US" sz="2600" spc="-40" dirty="0" smtClean="0">
                <a:cs typeface="Arial"/>
              </a:rPr>
              <a:t>in any environment as desired for continuous testing. </a:t>
            </a:r>
            <a:endParaRPr lang="en-US" sz="2600" spc="-90" dirty="0" smtClean="0">
              <a:cs typeface="Arial"/>
            </a:endParaRPr>
          </a:p>
          <a:p>
            <a:pPr marL="469901" marR="5080" indent="-4572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600" spc="-160" dirty="0">
                <a:cs typeface="Arial"/>
              </a:rPr>
              <a:t>Make </a:t>
            </a:r>
            <a:r>
              <a:rPr lang="en-US" sz="2600" spc="-65" dirty="0">
                <a:cs typeface="Arial"/>
              </a:rPr>
              <a:t>infrastructure </a:t>
            </a:r>
            <a:r>
              <a:rPr lang="en-US" sz="2600" spc="-220" dirty="0">
                <a:cs typeface="Arial"/>
              </a:rPr>
              <a:t>changes </a:t>
            </a:r>
            <a:r>
              <a:rPr lang="en-US" sz="2600" spc="-110" dirty="0" smtClean="0">
                <a:cs typeface="Arial"/>
              </a:rPr>
              <a:t>repeatable. </a:t>
            </a:r>
          </a:p>
          <a:p>
            <a:pPr marL="469901" marR="5080" indent="-4572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600" spc="-110" dirty="0" smtClean="0">
                <a:cs typeface="Arial"/>
              </a:rPr>
              <a:t>Minimize infrastructure buildout time.</a:t>
            </a:r>
          </a:p>
          <a:p>
            <a:pPr marL="469901" marR="5080" indent="-457200">
              <a:lnSpc>
                <a:spcPct val="100000"/>
              </a:lnSpc>
              <a:spcBef>
                <a:spcPts val="139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600" spc="-110" dirty="0" smtClean="0">
                <a:cs typeface="Arial"/>
              </a:rPr>
              <a:t>Seamless provisioning  and de-provisioning of infrastructure resources in minutes or even reduced to seconds. </a:t>
            </a:r>
            <a:endParaRPr sz="2600" dirty="0"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3471101"/>
            <a:ext cx="140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2" grpId="0" animBg="1"/>
      <p:bldP spid="23" grpId="0" animBg="1"/>
      <p:bldP spid="3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48803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48802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Manual AWS Web Console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66758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452029" y="2101238"/>
            <a:ext cx="92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2032925" y="5805762"/>
            <a:ext cx="103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75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106" grpId="0"/>
      <p:bldP spid="107" grpId="0"/>
      <p:bldP spid="108" grpId="0"/>
      <p:bldP spid="10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00279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35294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6087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CFN Template creation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713595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713595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728835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590074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34350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37922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02487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8913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75493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590074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208189" y="2103869"/>
            <a:ext cx="142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8256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14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131977" y="2444172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5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3" grpId="0"/>
      <p:bldP spid="80" grpId="0"/>
      <p:bldP spid="91" grpId="0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5236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2776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22776" y="3947410"/>
            <a:ext cx="5966356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6" y="922009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20972" y="1142479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326" y="3048912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350125" y="518239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0220" y="6652122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1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9787" y="5857759"/>
            <a:ext cx="853440" cy="853440"/>
          </a:xfrm>
          <a:prstGeom prst="rect">
            <a:avLst/>
          </a:prstGeom>
        </p:spPr>
      </p:pic>
      <p:pic>
        <p:nvPicPr>
          <p:cNvPr id="1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163862" y="5857759"/>
            <a:ext cx="853440" cy="853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1817782" y="6621211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1181956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565954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171434" y="2942240"/>
            <a:ext cx="10522" cy="145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3150731" y="6679687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90848" y="5846075"/>
            <a:ext cx="853440" cy="853440"/>
          </a:xfrm>
          <a:prstGeom prst="rect">
            <a:avLst/>
          </a:prstGeom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82665" y="5846075"/>
            <a:ext cx="853440" cy="85344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3"/>
            <a:endCxn id="21" idx="1"/>
          </p:cNvCxnSpPr>
          <p:nvPr/>
        </p:nvCxnSpPr>
        <p:spPr>
          <a:xfrm flipV="1">
            <a:off x="3017302" y="6272796"/>
            <a:ext cx="673547" cy="11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4544288" y="6272795"/>
            <a:ext cx="438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762665" y="2624358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3411187" y="3042669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27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4971289" y="1144096"/>
            <a:ext cx="766607" cy="7666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3787808" y="1253996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29" name="Straight Arrow Connector 28"/>
          <p:cNvCxnSpPr>
            <a:stCxn id="27" idx="2"/>
            <a:endCxn id="25" idx="0"/>
          </p:cNvCxnSpPr>
          <p:nvPr/>
        </p:nvCxnSpPr>
        <p:spPr>
          <a:xfrm>
            <a:off x="5354592" y="1910703"/>
            <a:ext cx="11050" cy="71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2" idx="0"/>
          </p:cNvCxnSpPr>
          <p:nvPr/>
        </p:nvCxnSpPr>
        <p:spPr>
          <a:xfrm>
            <a:off x="5365642" y="3830313"/>
            <a:ext cx="43744" cy="201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4405196" y="670411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EC2 Instance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688020" y="3758065"/>
            <a:ext cx="4386811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189941" y="3801645"/>
            <a:ext cx="2325124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CodeDeploy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33621" y="3788170"/>
            <a:ext cx="563880" cy="563880"/>
          </a:xfrm>
          <a:prstGeom prst="rect">
            <a:avLst/>
          </a:prstGeom>
        </p:spPr>
      </p:pic>
      <p:pic>
        <p:nvPicPr>
          <p:cNvPr id="78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011338" y="4407029"/>
            <a:ext cx="853440" cy="853440"/>
          </a:xfrm>
          <a:prstGeom prst="rect">
            <a:avLst/>
          </a:prstGeom>
        </p:spPr>
      </p:pic>
      <p:sp>
        <p:nvSpPr>
          <p:cNvPr id="79" name="Can 78"/>
          <p:cNvSpPr/>
          <p:nvPr/>
        </p:nvSpPr>
        <p:spPr>
          <a:xfrm>
            <a:off x="6809266" y="2069558"/>
            <a:ext cx="1237960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pic>
        <p:nvPicPr>
          <p:cNvPr id="80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4" y="92535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7560354" y="2921652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6585341" y="5195154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6701778" y="6698923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8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45890" y="5870519"/>
            <a:ext cx="853440" cy="853440"/>
          </a:xfrm>
          <a:prstGeom prst="rect">
            <a:avLst/>
          </a:prstGeom>
        </p:spPr>
      </p:pic>
      <p:pic>
        <p:nvPicPr>
          <p:cNvPr id="8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8497238" y="5870519"/>
            <a:ext cx="853440" cy="85344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8197524" y="672202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87" name="Straight Arrow Connector 86"/>
          <p:cNvCxnSpPr>
            <a:stCxn id="78" idx="2"/>
            <a:endCxn id="84" idx="0"/>
          </p:cNvCxnSpPr>
          <p:nvPr/>
        </p:nvCxnSpPr>
        <p:spPr>
          <a:xfrm>
            <a:off x="7438059" y="5260469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3"/>
            <a:endCxn id="85" idx="1"/>
          </p:cNvCxnSpPr>
          <p:nvPr/>
        </p:nvCxnSpPr>
        <p:spPr>
          <a:xfrm>
            <a:off x="7899331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78" idx="0"/>
          </p:cNvCxnSpPr>
          <p:nvPr/>
        </p:nvCxnSpPr>
        <p:spPr>
          <a:xfrm>
            <a:off x="7428247" y="2921652"/>
            <a:ext cx="9812" cy="148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2"/>
            <a:endCxn id="79" idx="1"/>
          </p:cNvCxnSpPr>
          <p:nvPr/>
        </p:nvCxnSpPr>
        <p:spPr>
          <a:xfrm>
            <a:off x="7418238" y="1796546"/>
            <a:ext cx="10008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99331" y="1155188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pic>
        <p:nvPicPr>
          <p:cNvPr id="92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519886" y="3256646"/>
            <a:ext cx="432253" cy="43225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6507127" y="3232528"/>
            <a:ext cx="7987177" cy="43178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0090" y="5084564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95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70445" y="4415822"/>
            <a:ext cx="830369" cy="83036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9512479" y="6744201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97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9959150" y="5884354"/>
            <a:ext cx="853440" cy="853440"/>
          </a:xfrm>
          <a:prstGeom prst="rect">
            <a:avLst/>
          </a:prstGeom>
        </p:spPr>
      </p:pic>
      <p:pic>
        <p:nvPicPr>
          <p:cNvPr id="98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12706774" y="1909821"/>
            <a:ext cx="1205954" cy="12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2EF5FDF-E6AC-9B45-9985-723F61E2113E}"/>
              </a:ext>
            </a:extLst>
          </p:cNvPr>
          <p:cNvSpPr txBox="1"/>
          <p:nvPr/>
        </p:nvSpPr>
        <p:spPr>
          <a:xfrm>
            <a:off x="11509843" y="2328132"/>
            <a:ext cx="128730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Internet</a:t>
            </a:r>
          </a:p>
        </p:txBody>
      </p:sp>
      <p:pic>
        <p:nvPicPr>
          <p:cNvPr id="100" name="Graphic 39">
            <a:extLst>
              <a:ext uri="{FF2B5EF4-FFF2-40B4-BE49-F238E27FC236}">
                <a16:creationId xmlns:a16="http://schemas.microsoft.com/office/drawing/2014/main" xmlns="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12915398" y="723200"/>
            <a:ext cx="766607" cy="76660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7743B23-AAC5-CC49-9C18-C68DBC507174}"/>
              </a:ext>
            </a:extLst>
          </p:cNvPr>
          <p:cNvSpPr txBox="1"/>
          <p:nvPr/>
        </p:nvSpPr>
        <p:spPr>
          <a:xfrm>
            <a:off x="11731918" y="833100"/>
            <a:ext cx="1287300" cy="8956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solidFill>
                  <a:srgbClr val="232F3E"/>
                </a:solidFill>
              </a:rPr>
              <a:t>User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accessing </a:t>
            </a:r>
          </a:p>
          <a:p>
            <a:pPr algn="ctr"/>
            <a:r>
              <a:rPr lang="en-US" sz="1700" dirty="0">
                <a:solidFill>
                  <a:srgbClr val="232F3E"/>
                </a:solidFill>
              </a:rPr>
              <a:t>Rest service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9350679" y="629723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491007" y="510157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104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31362" y="4432828"/>
            <a:ext cx="830369" cy="830369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11416295" y="3758065"/>
            <a:ext cx="2938523" cy="3705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95649" y="5333681"/>
            <a:ext cx="1737140" cy="32624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Staging EC2 Instance</a:t>
            </a:r>
          </a:p>
        </p:txBody>
      </p:sp>
      <p:pic>
        <p:nvPicPr>
          <p:cNvPr id="107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2937499" y="4526378"/>
            <a:ext cx="853440" cy="85344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2466764" y="6775058"/>
            <a:ext cx="1737140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Production EC2 Instance</a:t>
            </a:r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2925342" y="5976996"/>
            <a:ext cx="853440" cy="85344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888713" y="3757836"/>
            <a:ext cx="19799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790939" y="3761003"/>
            <a:ext cx="563880" cy="56388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11268265" y="5211165"/>
            <a:ext cx="1625434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Role for EC2 Instance Profile</a:t>
            </a:r>
          </a:p>
        </p:txBody>
      </p:sp>
      <p:pic>
        <p:nvPicPr>
          <p:cNvPr id="113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31132" y="4468597"/>
            <a:ext cx="902170" cy="902170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100" idx="2"/>
            <a:endCxn id="98" idx="0"/>
          </p:cNvCxnSpPr>
          <p:nvPr/>
        </p:nvCxnSpPr>
        <p:spPr>
          <a:xfrm>
            <a:off x="13298701" y="1489806"/>
            <a:ext cx="11050" cy="42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2"/>
          </p:cNvCxnSpPr>
          <p:nvPr/>
        </p:nvCxnSpPr>
        <p:spPr>
          <a:xfrm>
            <a:off x="13309751" y="3115775"/>
            <a:ext cx="54467" cy="141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7" idx="1"/>
          </p:cNvCxnSpPr>
          <p:nvPr/>
        </p:nvCxnSpPr>
        <p:spPr>
          <a:xfrm flipV="1">
            <a:off x="10812591" y="4953099"/>
            <a:ext cx="2124908" cy="135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188406" y="1766592"/>
            <a:ext cx="10008" cy="27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n 117"/>
          <p:cNvSpPr/>
          <p:nvPr/>
        </p:nvSpPr>
        <p:spPr>
          <a:xfrm>
            <a:off x="579822" y="2065964"/>
            <a:ext cx="1237960" cy="8520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900" dirty="0"/>
              <a:t>Local Git Repo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328931" y="309091"/>
            <a:ext cx="0" cy="7055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itle 3"/>
          <p:cNvSpPr>
            <a:spLocks noGrp="1"/>
          </p:cNvSpPr>
          <p:nvPr>
            <p:ph type="title"/>
          </p:nvPr>
        </p:nvSpPr>
        <p:spPr>
          <a:xfrm>
            <a:off x="1053808" y="35139"/>
            <a:ext cx="4412303" cy="5804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600" b="1" dirty="0"/>
              <a:t>CodeDeploy – AWS  Web Console</a:t>
            </a:r>
          </a:p>
        </p:txBody>
      </p:sp>
      <p:sp>
        <p:nvSpPr>
          <p:cNvPr id="120" name="Title 3"/>
          <p:cNvSpPr txBox="1">
            <a:spLocks/>
          </p:cNvSpPr>
          <p:nvPr/>
        </p:nvSpPr>
        <p:spPr>
          <a:xfrm>
            <a:off x="8454080" y="32561"/>
            <a:ext cx="4412303" cy="580468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/>
              <a:t>CodeDeploy – AWS 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3011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  <p:bldP spid="13" grpId="0"/>
      <p:bldP spid="16" grpId="0"/>
      <p:bldP spid="20" grpId="0"/>
      <p:bldP spid="26" grpId="0"/>
      <p:bldP spid="28" grpId="0"/>
      <p:bldP spid="74" grpId="0"/>
      <p:bldP spid="75" grpId="0" animBg="1"/>
      <p:bldP spid="76" grpId="0"/>
      <p:bldP spid="79" grpId="0" animBg="1"/>
      <p:bldP spid="81" grpId="0"/>
      <p:bldP spid="82" grpId="0"/>
      <p:bldP spid="83" grpId="0"/>
      <p:bldP spid="86" grpId="0"/>
      <p:bldP spid="91" grpId="0"/>
      <p:bldP spid="93" grpId="0" animBg="1"/>
      <p:bldP spid="94" grpId="0"/>
      <p:bldP spid="96" grpId="0"/>
      <p:bldP spid="99" grpId="0"/>
      <p:bldP spid="101" grpId="0"/>
      <p:bldP spid="103" grpId="0"/>
      <p:bldP spid="105" grpId="0" animBg="1"/>
      <p:bldP spid="106" grpId="0"/>
      <p:bldP spid="108" grpId="0"/>
      <p:bldP spid="110" grpId="0"/>
      <p:bldP spid="112" grpId="0"/>
      <p:bldP spid="118" grpId="0" animBg="1"/>
      <p:bldP spid="119" grpId="0"/>
      <p:bldP spid="120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5669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56226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682946"/>
            <a:ext cx="597908" cy="2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877739" y="468294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75072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86503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Execution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42103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903389" y="213292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69890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52735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26984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90864" y="4833618"/>
            <a:ext cx="1082014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46055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16089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4" idx="0"/>
          </p:cNvCxnSpPr>
          <p:nvPr/>
        </p:nvCxnSpPr>
        <p:spPr>
          <a:xfrm flipH="1">
            <a:off x="5086588" y="2884302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899489" y="3953311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5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80" grpId="0"/>
      <p:bldP spid="91" grpId="0"/>
      <p:bldP spid="93" grpId="0"/>
      <p:bldP spid="9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281935"/>
            <a:ext cx="8468957" cy="41680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Infrastructure as  Code</a:t>
            </a:r>
          </a:p>
          <a:p>
            <a:pPr marL="0" indent="0" algn="ctr">
              <a:buNone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sing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AWS Developer Tools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AWS Web Console</a:t>
            </a:r>
            <a:endParaRPr lang="en-US" sz="4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98522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create a </a:t>
            </a:r>
            <a:r>
              <a:rPr lang="en-US" dirty="0" smtClean="0">
                <a:solidFill>
                  <a:srgbClr val="0070C0"/>
                </a:solidFill>
              </a:rPr>
              <a:t>VPC CloudFormation stack </a:t>
            </a:r>
            <a:r>
              <a:rPr lang="en-US" dirty="0" smtClean="0"/>
              <a:t>using AWS CodePipeline.</a:t>
            </a:r>
          </a:p>
          <a:p>
            <a:r>
              <a:rPr lang="en-US" dirty="0" smtClean="0"/>
              <a:t>Manage the AWS VPC infrastructure components like Subnets, Routes, Route Tables everything with </a:t>
            </a:r>
            <a:r>
              <a:rPr lang="en-US" dirty="0" smtClean="0">
                <a:solidFill>
                  <a:srgbClr val="0070C0"/>
                </a:solidFill>
              </a:rPr>
              <a:t>AWS Developer Tools and CloudFormation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changes to </a:t>
            </a:r>
            <a:r>
              <a:rPr lang="en-US" dirty="0" err="1" smtClean="0"/>
              <a:t>vpc</a:t>
            </a:r>
            <a:r>
              <a:rPr lang="en-US" dirty="0" smtClean="0"/>
              <a:t> infra, we will change the </a:t>
            </a:r>
            <a:r>
              <a:rPr lang="en-US" dirty="0" err="1" smtClean="0">
                <a:solidFill>
                  <a:srgbClr val="0070C0"/>
                </a:solidFill>
              </a:rPr>
              <a:t>vpc.yml</a:t>
            </a:r>
            <a:r>
              <a:rPr lang="en-US" dirty="0" smtClean="0"/>
              <a:t> </a:t>
            </a:r>
            <a:r>
              <a:rPr lang="en-US" dirty="0" err="1" smtClean="0"/>
              <a:t>cfn</a:t>
            </a:r>
            <a:r>
              <a:rPr lang="en-US" dirty="0" smtClean="0"/>
              <a:t> template and check-in the code to AWS CodeCommit.  </a:t>
            </a:r>
          </a:p>
          <a:p>
            <a:r>
              <a:rPr lang="en-US" dirty="0" smtClean="0"/>
              <a:t>CodePipeline will trigger pipeline and push the changes to </a:t>
            </a:r>
            <a:r>
              <a:rPr lang="en-US" dirty="0" smtClean="0">
                <a:solidFill>
                  <a:srgbClr val="0070C0"/>
                </a:solidFill>
              </a:rPr>
              <a:t>staging VPC 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CodePipeline creates a </a:t>
            </a:r>
            <a:r>
              <a:rPr lang="en-US" dirty="0" smtClean="0">
                <a:solidFill>
                  <a:srgbClr val="0070C0"/>
                </a:solidFill>
              </a:rPr>
              <a:t>Change Set </a:t>
            </a:r>
            <a:r>
              <a:rPr lang="en-US" dirty="0" smtClean="0"/>
              <a:t>for production.</a:t>
            </a:r>
          </a:p>
          <a:p>
            <a:r>
              <a:rPr lang="en-US" dirty="0" smtClean="0"/>
              <a:t>Approve the Change set using </a:t>
            </a:r>
            <a:r>
              <a:rPr lang="en-US" dirty="0" smtClean="0">
                <a:solidFill>
                  <a:srgbClr val="0070C0"/>
                </a:solidFill>
              </a:rPr>
              <a:t>SNS notification</a:t>
            </a:r>
          </a:p>
          <a:p>
            <a:r>
              <a:rPr lang="en-US" dirty="0" smtClean="0"/>
              <a:t>Changes will be pushed to </a:t>
            </a:r>
            <a:r>
              <a:rPr lang="en-US" dirty="0" smtClean="0">
                <a:solidFill>
                  <a:srgbClr val="0070C0"/>
                </a:solidFill>
              </a:rPr>
              <a:t>production VPC Stack</a:t>
            </a:r>
            <a:r>
              <a:rPr lang="en-US" dirty="0" smtClean="0"/>
              <a:t> after approval.</a:t>
            </a:r>
          </a:p>
          <a:p>
            <a:r>
              <a:rPr lang="en-US" dirty="0" smtClean="0"/>
              <a:t>Finally we will achieve </a:t>
            </a:r>
            <a:r>
              <a:rPr lang="en-US" dirty="0" smtClean="0">
                <a:solidFill>
                  <a:srgbClr val="0070C0"/>
                </a:solidFill>
              </a:rPr>
              <a:t>Continuous Integration, Continuous Delivery &amp; Infrastructure as code</a:t>
            </a:r>
            <a:r>
              <a:rPr lang="en-US" dirty="0" smtClean="0"/>
              <a:t> after this usecase implementation.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36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48803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48802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Manual AWS Web Console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66758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452029" y="2101238"/>
            <a:ext cx="92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2032925" y="5805762"/>
            <a:ext cx="103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0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106" grpId="0"/>
      <p:bldP spid="107" grpId="0"/>
      <p:bldP spid="108" grpId="0"/>
      <p:bldP spid="10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1: </a:t>
            </a:r>
            <a:r>
              <a:rPr lang="en-US" dirty="0"/>
              <a:t>Understand about the VPC source files.</a:t>
            </a:r>
          </a:p>
          <a:p>
            <a:pPr lvl="1"/>
            <a:r>
              <a:rPr lang="en-US" dirty="0" err="1"/>
              <a:t>vpc.yml</a:t>
            </a:r>
            <a:endParaRPr lang="en-US" dirty="0"/>
          </a:p>
          <a:p>
            <a:pPr lvl="1"/>
            <a:r>
              <a:rPr lang="en-US" dirty="0" err="1"/>
              <a:t>vpc-config.json</a:t>
            </a:r>
            <a:endParaRPr lang="en-US" dirty="0"/>
          </a:p>
          <a:p>
            <a:pPr lvl="1"/>
            <a:r>
              <a:rPr lang="en-US" dirty="0" err="1"/>
              <a:t>buildspec.yml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Create </a:t>
            </a:r>
            <a:r>
              <a:rPr lang="en-US" dirty="0"/>
              <a:t>CodeCommit repository </a:t>
            </a:r>
            <a:r>
              <a:rPr lang="en-US" dirty="0" err="1"/>
              <a:t>vpcrepo</a:t>
            </a:r>
            <a:r>
              <a:rPr lang="en-US" dirty="0"/>
              <a:t> and check-in </a:t>
            </a:r>
            <a:r>
              <a:rPr lang="en-US" dirty="0" err="1"/>
              <a:t>vpc</a:t>
            </a:r>
            <a:r>
              <a:rPr lang="en-US" dirty="0"/>
              <a:t> source files.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/>
              <a:t>Create a pipeline with source and build stages. </a:t>
            </a:r>
          </a:p>
          <a:p>
            <a:pPr lvl="1"/>
            <a:r>
              <a:rPr lang="en-US" dirty="0"/>
              <a:t>Build stage fails and we will understand the causes of failure and fix it. </a:t>
            </a:r>
            <a:endParaRPr lang="en-US" dirty="0" smtClean="0"/>
          </a:p>
          <a:p>
            <a:pPr lvl="1"/>
            <a:r>
              <a:rPr lang="en-US" dirty="0" smtClean="0"/>
              <a:t>Create a CFN policy with validate CFN template permission and associate to </a:t>
            </a:r>
            <a:r>
              <a:rPr lang="en-US" dirty="0" err="1" smtClean="0"/>
              <a:t>CodeBuildRole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Rerun the pipeline. </a:t>
            </a:r>
          </a:p>
          <a:p>
            <a:pPr lvl="1"/>
            <a:r>
              <a:rPr lang="en-US" dirty="0"/>
              <a:t>Build stage should pass now.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4: </a:t>
            </a:r>
            <a:r>
              <a:rPr lang="en-US" dirty="0"/>
              <a:t>Create </a:t>
            </a:r>
            <a:r>
              <a:rPr lang="en-US" dirty="0" smtClean="0"/>
              <a:t>a Test Stage which creates </a:t>
            </a:r>
            <a:r>
              <a:rPr lang="en-US" dirty="0" err="1" smtClean="0"/>
              <a:t>TestVPCStack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Role#1: </a:t>
            </a:r>
            <a:r>
              <a:rPr lang="en-US" dirty="0" smtClean="0"/>
              <a:t>Create </a:t>
            </a:r>
            <a:r>
              <a:rPr lang="en-US" dirty="0"/>
              <a:t>CFN </a:t>
            </a:r>
            <a:r>
              <a:rPr lang="en-US" dirty="0" smtClean="0"/>
              <a:t>full access policy and associate </a:t>
            </a:r>
            <a:r>
              <a:rPr lang="en-US" dirty="0"/>
              <a:t>it with CodePipeline </a:t>
            </a:r>
            <a:r>
              <a:rPr lang="en-US" dirty="0" smtClean="0"/>
              <a:t>role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Role#2: </a:t>
            </a:r>
            <a:r>
              <a:rPr lang="en-US" dirty="0" smtClean="0"/>
              <a:t>Create CFN VPC full access Role by associating “</a:t>
            </a:r>
            <a:r>
              <a:rPr lang="en-US" dirty="0" smtClean="0">
                <a:solidFill>
                  <a:srgbClr val="0070C0"/>
                </a:solidFill>
              </a:rPr>
              <a:t>VPC Full Access policy</a:t>
            </a:r>
            <a:r>
              <a:rPr lang="en-US" dirty="0" smtClean="0"/>
              <a:t>” which is required by CloudFormation to create the VPC Stack. 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Pipeline stage </a:t>
            </a:r>
            <a:r>
              <a:rPr lang="en-US" dirty="0"/>
              <a:t>named </a:t>
            </a:r>
            <a:r>
              <a:rPr lang="en-US" dirty="0" err="1" smtClean="0">
                <a:solidFill>
                  <a:srgbClr val="0070C0"/>
                </a:solidFill>
              </a:rPr>
              <a:t>VPCTest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Click “</a:t>
            </a:r>
            <a:r>
              <a:rPr lang="en-US" i="1" dirty="0" smtClean="0">
                <a:solidFill>
                  <a:srgbClr val="0070C0"/>
                </a:solidFill>
              </a:rPr>
              <a:t>Release Change</a:t>
            </a:r>
            <a:r>
              <a:rPr lang="en-US" dirty="0" smtClean="0"/>
              <a:t>” after stage creation and verify the stack got created in CFN Console.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Infrastructure as Code – Manual AWS Web Console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8157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5: Create Prod Stage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Pre-requisite: </a:t>
            </a:r>
            <a:r>
              <a:rPr lang="en-US" dirty="0" smtClean="0"/>
              <a:t>Create SNS Topic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Action#1: </a:t>
            </a:r>
            <a:r>
              <a:rPr lang="en-US" dirty="0" smtClean="0">
                <a:solidFill>
                  <a:srgbClr val="0070C0"/>
                </a:solidFill>
              </a:rPr>
              <a:t>Create Prod Change Set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Action#2: </a:t>
            </a:r>
            <a:r>
              <a:rPr lang="en-US" dirty="0" smtClean="0">
                <a:solidFill>
                  <a:srgbClr val="0070C0"/>
                </a:solidFill>
              </a:rPr>
              <a:t>Create Prod Approval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Action#3: </a:t>
            </a:r>
            <a:r>
              <a:rPr lang="en-US" dirty="0" smtClean="0">
                <a:solidFill>
                  <a:srgbClr val="0070C0"/>
                </a:solidFill>
              </a:rPr>
              <a:t>Create Execute Change 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Verify the stack got created in CloudFormation console.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8: </a:t>
            </a:r>
            <a:r>
              <a:rPr lang="en-US" dirty="0" smtClean="0"/>
              <a:t>Update </a:t>
            </a:r>
            <a:r>
              <a:rPr lang="en-US" dirty="0" err="1" smtClean="0">
                <a:solidFill>
                  <a:srgbClr val="0070C0"/>
                </a:solidFill>
              </a:rPr>
              <a:t>vpc.yml</a:t>
            </a:r>
            <a:r>
              <a:rPr lang="en-US" dirty="0" smtClean="0"/>
              <a:t> with new subnet (</a:t>
            </a:r>
            <a:r>
              <a:rPr lang="en-US" dirty="0" smtClean="0">
                <a:solidFill>
                  <a:srgbClr val="0070C0"/>
                </a:solidFill>
              </a:rPr>
              <a:t>subnet02</a:t>
            </a:r>
            <a:r>
              <a:rPr lang="en-US" dirty="0" smtClean="0"/>
              <a:t>) and check-in file to CodeCommit</a:t>
            </a:r>
          </a:p>
          <a:p>
            <a:pPr lvl="1"/>
            <a:r>
              <a:rPr lang="en-US" dirty="0" smtClean="0"/>
              <a:t>Verify the pipeline stages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Source, Build, </a:t>
            </a:r>
            <a:r>
              <a:rPr lang="en-US" dirty="0" err="1" smtClean="0">
                <a:solidFill>
                  <a:srgbClr val="0070C0"/>
                </a:solidFill>
              </a:rPr>
              <a:t>VPCStage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VPCProd</a:t>
            </a:r>
            <a:endParaRPr lang="en-US" dirty="0" smtClean="0">
              <a:solidFill>
                <a:srgbClr val="0070C0"/>
              </a:solidFill>
            </a:endParaRP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Create Change Set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Prod Approval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Execute Change Set</a:t>
            </a:r>
          </a:p>
          <a:p>
            <a:pPr lvl="1"/>
            <a:r>
              <a:rPr lang="en-US" dirty="0" smtClean="0"/>
              <a:t>Verify the same in VPC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Infrastructure as Code – Manual AWS Web Console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2118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81" y="3020401"/>
            <a:ext cx="8468957" cy="23357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Infrastructure as  Code</a:t>
            </a:r>
          </a:p>
          <a:p>
            <a:pPr marL="0" indent="0" algn="ctr">
              <a:buNone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sing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AWS CloudFormation</a:t>
            </a:r>
            <a:endParaRPr lang="en-US" sz="4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98522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00279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35294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6087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CFN Template creation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713595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713595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728835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590074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34350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37922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02487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8913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75493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590074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208189" y="2103869"/>
            <a:ext cx="142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8256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14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131977" y="2444172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6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3" grpId="0"/>
      <p:bldP spid="80" grpId="0"/>
      <p:bldP spid="91" grpId="0"/>
      <p:bldP spid="93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5669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56226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682946"/>
            <a:ext cx="597908" cy="2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877739" y="468294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75072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86503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Execution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42103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903389" y="213292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69890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52735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26984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90864" y="4833618"/>
            <a:ext cx="1082014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46055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16089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4" idx="0"/>
          </p:cNvCxnSpPr>
          <p:nvPr/>
        </p:nvCxnSpPr>
        <p:spPr>
          <a:xfrm flipH="1">
            <a:off x="5086588" y="2884302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899489" y="3953311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0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80" grpId="0"/>
      <p:bldP spid="91" grpId="0"/>
      <p:bldP spid="93" grpId="0"/>
      <p:bldP spid="9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1: </a:t>
            </a:r>
            <a:r>
              <a:rPr lang="en-US" dirty="0"/>
              <a:t>Understand about the VPC source files.</a:t>
            </a:r>
          </a:p>
          <a:p>
            <a:pPr lvl="1"/>
            <a:r>
              <a:rPr lang="en-US" dirty="0" err="1"/>
              <a:t>vpc.yml</a:t>
            </a:r>
            <a:endParaRPr lang="en-US" dirty="0"/>
          </a:p>
          <a:p>
            <a:pPr lvl="1"/>
            <a:r>
              <a:rPr lang="en-US" dirty="0" err="1"/>
              <a:t>vpc-config.json</a:t>
            </a:r>
            <a:endParaRPr lang="en-US" dirty="0"/>
          </a:p>
          <a:p>
            <a:pPr lvl="1"/>
            <a:r>
              <a:rPr lang="en-US" dirty="0" err="1"/>
              <a:t>buildspec.yml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Create </a:t>
            </a:r>
            <a:r>
              <a:rPr lang="en-US" dirty="0"/>
              <a:t>CodeCommit repository </a:t>
            </a:r>
            <a:r>
              <a:rPr lang="en-US" dirty="0" err="1"/>
              <a:t>vpcrepo</a:t>
            </a:r>
            <a:r>
              <a:rPr lang="en-US" dirty="0"/>
              <a:t> and check-in </a:t>
            </a:r>
            <a:r>
              <a:rPr lang="en-US" dirty="0" err="1"/>
              <a:t>vpc</a:t>
            </a:r>
            <a:r>
              <a:rPr lang="en-US" dirty="0"/>
              <a:t> source files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0070C0"/>
                </a:solidFill>
              </a:rPr>
              <a:t>Note: check-in base </a:t>
            </a:r>
            <a:r>
              <a:rPr lang="en-US" dirty="0" err="1" smtClean="0">
                <a:solidFill>
                  <a:srgbClr val="0070C0"/>
                </a:solidFill>
              </a:rPr>
              <a:t>vpc.yml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dirty="0" err="1" smtClean="0">
                <a:solidFill>
                  <a:srgbClr val="0070C0"/>
                </a:solidFill>
              </a:rPr>
              <a:t>vpc-config.json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en-US" dirty="0"/>
              <a:t>Create </a:t>
            </a:r>
            <a:r>
              <a:rPr lang="en-US" dirty="0" smtClean="0"/>
              <a:t>a CodeBuild related template objects</a:t>
            </a:r>
          </a:p>
          <a:p>
            <a:pPr lvl="1"/>
            <a:r>
              <a:rPr lang="en-US" dirty="0" smtClean="0"/>
              <a:t>Create Parameters (Repo Name, Artifact storage bucket)</a:t>
            </a:r>
          </a:p>
          <a:p>
            <a:pPr lvl="1"/>
            <a:r>
              <a:rPr lang="en-US" dirty="0" smtClean="0"/>
              <a:t>Create CodeBuild Role</a:t>
            </a:r>
          </a:p>
          <a:p>
            <a:pPr lvl="1"/>
            <a:r>
              <a:rPr lang="en-US" dirty="0" smtClean="0"/>
              <a:t>Create CodeBuild Project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4: </a:t>
            </a:r>
            <a:r>
              <a:rPr lang="en-US" dirty="0"/>
              <a:t>Create </a:t>
            </a:r>
            <a:r>
              <a:rPr lang="en-US" dirty="0" smtClean="0"/>
              <a:t>Other roles</a:t>
            </a:r>
          </a:p>
          <a:p>
            <a:pPr lvl="1"/>
            <a:r>
              <a:rPr lang="en-US" dirty="0" smtClean="0"/>
              <a:t>Create CodePipeline Role</a:t>
            </a:r>
          </a:p>
          <a:p>
            <a:pPr lvl="1"/>
            <a:r>
              <a:rPr lang="en-US" dirty="0" smtClean="0"/>
              <a:t>Create CloudFormation Role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Infrastructure as Code – </a:t>
            </a:r>
            <a:r>
              <a:rPr lang="en-US" sz="4500" b="1" dirty="0" smtClean="0"/>
              <a:t>CloudFormation Pipeline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497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CodePipeline – AWS Web Console</a:t>
            </a:r>
            <a:endParaRPr lang="en-US" b="1" dirty="0"/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18697" y="4667368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25326" y="2041429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3125326" y="2041430"/>
            <a:ext cx="9071827" cy="498575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427054" y="4624286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</a:t>
            </a:r>
            <a:r>
              <a:rPr lang="en-US" sz="2400" dirty="0"/>
              <a:t>Git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94" y="312854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82558" y="2759215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6921" y="475524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3849252" y="5450782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CodeCommit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5610154" y="5467837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CodeBuild</a:t>
            </a:r>
            <a:endParaRPr lang="en-US" sz="170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54266" y="4667368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405614" y="4667368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7105899" y="5455076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6807706" y="5094088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8607457" y="5442540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CodeDeploy</a:t>
            </a:r>
            <a:endParaRPr lang="en-US" sz="1700" dirty="0"/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028609" y="4646490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0381187" y="5418728"/>
            <a:ext cx="1815966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EC2</a:t>
            </a:r>
            <a:endParaRPr lang="en-US" sz="1700" dirty="0"/>
          </a:p>
          <a:p>
            <a:pPr algn="ctr"/>
            <a:r>
              <a:rPr lang="en-US" sz="1700" dirty="0"/>
              <a:t>Instance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784071" y="4646490"/>
            <a:ext cx="853440" cy="85344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5" idx="3"/>
            <a:endCxn id="19" idx="1"/>
          </p:cNvCxnSpPr>
          <p:nvPr/>
        </p:nvCxnSpPr>
        <p:spPr>
          <a:xfrm>
            <a:off x="5172137" y="5094088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9" idx="1"/>
          </p:cNvCxnSpPr>
          <p:nvPr/>
        </p:nvCxnSpPr>
        <p:spPr>
          <a:xfrm flipV="1">
            <a:off x="8259054" y="5073210"/>
            <a:ext cx="769555" cy="2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9882050" y="5073210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4"/>
            <a:endCxn id="5" idx="1"/>
          </p:cNvCxnSpPr>
          <p:nvPr/>
        </p:nvCxnSpPr>
        <p:spPr>
          <a:xfrm flipV="1">
            <a:off x="2862523" y="5094088"/>
            <a:ext cx="1456174" cy="2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3461010" y="281192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CloudWatch</a:t>
            </a:r>
            <a:endParaRPr lang="en-US" sz="1700" dirty="0"/>
          </a:p>
        </p:txBody>
      </p:sp>
      <p:pic>
        <p:nvPicPr>
          <p:cNvPr id="46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18697" y="3137422"/>
            <a:ext cx="853440" cy="853440"/>
          </a:xfrm>
          <a:prstGeom prst="rect">
            <a:avLst/>
          </a:prstGeom>
        </p:spPr>
      </p:pic>
      <p:cxnSp>
        <p:nvCxnSpPr>
          <p:cNvPr id="48" name="Straight Connector 47"/>
          <p:cNvCxnSpPr>
            <a:stCxn id="46" idx="2"/>
            <a:endCxn id="5" idx="0"/>
          </p:cNvCxnSpPr>
          <p:nvPr/>
        </p:nvCxnSpPr>
        <p:spPr>
          <a:xfrm>
            <a:off x="4745417" y="3990862"/>
            <a:ext cx="0" cy="67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49253" y="4329115"/>
            <a:ext cx="8118109" cy="17538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6200000">
            <a:off x="7259088" y="-80626"/>
            <a:ext cx="1208126" cy="8463608"/>
          </a:xfrm>
          <a:prstGeom prst="rightBrace">
            <a:avLst>
              <a:gd name="adj1" fmla="val 8333"/>
              <a:gd name="adj2" fmla="val 4967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527164" y="2424910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7422883" y="2745462"/>
            <a:ext cx="853440" cy="853440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46" idx="3"/>
            <a:endCxn id="53" idx="1"/>
          </p:cNvCxnSpPr>
          <p:nvPr/>
        </p:nvCxnSpPr>
        <p:spPr>
          <a:xfrm flipV="1">
            <a:off x="5172137" y="3172182"/>
            <a:ext cx="2250746" cy="39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8" idx="1"/>
          </p:cNvCxnSpPr>
          <p:nvPr/>
        </p:nvCxnSpPr>
        <p:spPr>
          <a:xfrm>
            <a:off x="2144788" y="3999736"/>
            <a:ext cx="1" cy="62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8" grpId="0"/>
      <p:bldP spid="30" grpId="0"/>
      <p:bldP spid="45" grpId="0"/>
      <p:bldP spid="50" grpId="0" animBg="1"/>
      <p:bldP spid="51" grpId="0" animBg="1"/>
      <p:bldP spid="52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5: </a:t>
            </a:r>
            <a:r>
              <a:rPr lang="en-US" dirty="0" smtClean="0"/>
              <a:t>Crete Pipeline stages</a:t>
            </a:r>
          </a:p>
          <a:p>
            <a:pPr lvl="1"/>
            <a:r>
              <a:rPr lang="en-US" dirty="0" smtClean="0"/>
              <a:t>Source Stage</a:t>
            </a:r>
          </a:p>
          <a:p>
            <a:pPr lvl="1"/>
            <a:r>
              <a:rPr lang="en-US" dirty="0" smtClean="0"/>
              <a:t>Build Stage</a:t>
            </a:r>
          </a:p>
          <a:p>
            <a:pPr lvl="1"/>
            <a:r>
              <a:rPr lang="en-US" dirty="0" smtClean="0"/>
              <a:t>Test Stage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6: </a:t>
            </a:r>
            <a:r>
              <a:rPr lang="en-US" dirty="0" smtClean="0"/>
              <a:t>Create Pipeline stage and actions for production</a:t>
            </a:r>
          </a:p>
          <a:p>
            <a:pPr lvl="1"/>
            <a:r>
              <a:rPr lang="en-US" dirty="0" smtClean="0"/>
              <a:t>Create SNS Topic Resource</a:t>
            </a:r>
          </a:p>
          <a:p>
            <a:pPr lvl="1"/>
            <a:r>
              <a:rPr lang="en-US" dirty="0" smtClean="0"/>
              <a:t>Create Parameter for email notifications.</a:t>
            </a:r>
          </a:p>
          <a:p>
            <a:pPr lvl="1"/>
            <a:r>
              <a:rPr lang="en-US" dirty="0" smtClean="0"/>
              <a:t>Prod Stage</a:t>
            </a:r>
          </a:p>
          <a:p>
            <a:pPr lvl="2"/>
            <a:r>
              <a:rPr lang="en-US" dirty="0" smtClean="0"/>
              <a:t>Action-1: Create Change Set</a:t>
            </a:r>
          </a:p>
          <a:p>
            <a:pPr lvl="2"/>
            <a:r>
              <a:rPr lang="en-US" dirty="0" smtClean="0"/>
              <a:t>Action-2: Prod Approval</a:t>
            </a:r>
          </a:p>
          <a:p>
            <a:pPr lvl="2"/>
            <a:r>
              <a:rPr lang="en-US" dirty="0" smtClean="0"/>
              <a:t>Action-3: Execute Change Set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7:</a:t>
            </a:r>
            <a:r>
              <a:rPr lang="en-US" dirty="0" smtClean="0"/>
              <a:t> Add subnet02 in </a:t>
            </a:r>
            <a:r>
              <a:rPr lang="en-US" dirty="0" err="1" smtClean="0"/>
              <a:t>vpc.yml</a:t>
            </a:r>
            <a:r>
              <a:rPr lang="en-US" dirty="0" smtClean="0"/>
              <a:t> and verify the pipeline end to end.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Infrastructure as Code – </a:t>
            </a:r>
            <a:r>
              <a:rPr lang="en-US" sz="4500" b="1" dirty="0" smtClean="0"/>
              <a:t>CloudFormation Pipeline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3366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259847"/>
            <a:ext cx="12618720" cy="1188851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1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AWS Code Commit</a:t>
            </a:r>
          </a:p>
          <a:p>
            <a:pPr lvl="1"/>
            <a:r>
              <a:rPr lang="en-US" dirty="0" smtClean="0"/>
              <a:t>AWS Code Build</a:t>
            </a:r>
          </a:p>
          <a:p>
            <a:r>
              <a:rPr lang="en-US" dirty="0" smtClean="0"/>
              <a:t>Continuous Delivery</a:t>
            </a:r>
          </a:p>
          <a:p>
            <a:pPr lvl="1"/>
            <a:r>
              <a:rPr lang="en-US" dirty="0" smtClean="0"/>
              <a:t>AWS CodeDeploy</a:t>
            </a:r>
          </a:p>
          <a:p>
            <a:pPr lvl="1"/>
            <a:r>
              <a:rPr lang="en-US" dirty="0" smtClean="0"/>
              <a:t>AWS CodePipeline</a:t>
            </a:r>
          </a:p>
          <a:p>
            <a:r>
              <a:rPr lang="en-US" dirty="0" smtClean="0"/>
              <a:t>Infrastructure as Code with CI/CD Tools.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86835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32656" y="329184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Local </a:t>
            </a:r>
            <a:r>
              <a:rPr lang="en-US" sz="2400" dirty="0"/>
              <a:t>Git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6" y="1796101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8160" y="1426768"/>
            <a:ext cx="1124461" cy="3693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8018" y="344892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>
            <a:off x="850390" y="2667290"/>
            <a:ext cx="1" cy="62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10636016" cy="3809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2077" y="1147924"/>
            <a:ext cx="3473259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333492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411833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413539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333492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333492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412263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376164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7143237" y="4149283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34211" y="3340170"/>
            <a:ext cx="853440" cy="85344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376164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  <a:endCxn id="49" idx="1"/>
          </p:cNvCxnSpPr>
          <p:nvPr/>
        </p:nvCxnSpPr>
        <p:spPr>
          <a:xfrm>
            <a:off x="6964656" y="376164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 flipV="1">
            <a:off x="1568125" y="3761641"/>
            <a:ext cx="1456174" cy="2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6516674" y="1166944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6978449" y="1472450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8479680" y="419547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91111" y="3361508"/>
            <a:ext cx="853440" cy="8534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3B31026-F5EE-C94C-9842-FF0D17B5A980}"/>
              </a:ext>
            </a:extLst>
          </p:cNvPr>
          <p:cNvSpPr txBox="1"/>
          <p:nvPr/>
        </p:nvSpPr>
        <p:spPr>
          <a:xfrm>
            <a:off x="10709486" y="4188468"/>
            <a:ext cx="198555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CodeDeploy</a:t>
            </a: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xmlns="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300460" y="3379355"/>
            <a:ext cx="853440" cy="853440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8564349" y="3774935"/>
            <a:ext cx="826762" cy="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10239533" y="3806075"/>
            <a:ext cx="1060927" cy="22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58" idx="2"/>
            <a:endCxn id="37" idx="0"/>
          </p:cNvCxnSpPr>
          <p:nvPr/>
        </p:nvCxnSpPr>
        <p:spPr>
          <a:xfrm flipH="1">
            <a:off x="3451019" y="2325891"/>
            <a:ext cx="3954150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8" idx="2"/>
            <a:endCxn id="44" idx="0"/>
          </p:cNvCxnSpPr>
          <p:nvPr/>
        </p:nvCxnSpPr>
        <p:spPr>
          <a:xfrm flipH="1">
            <a:off x="5086588" y="2325891"/>
            <a:ext cx="2318581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8" idx="2"/>
            <a:endCxn id="45" idx="0"/>
          </p:cNvCxnSpPr>
          <p:nvPr/>
        </p:nvCxnSpPr>
        <p:spPr>
          <a:xfrm flipH="1">
            <a:off x="6537936" y="2325891"/>
            <a:ext cx="867233" cy="10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8" idx="2"/>
            <a:endCxn id="49" idx="0"/>
          </p:cNvCxnSpPr>
          <p:nvPr/>
        </p:nvCxnSpPr>
        <p:spPr>
          <a:xfrm>
            <a:off x="7405169" y="2325891"/>
            <a:ext cx="755762" cy="101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8" idx="2"/>
            <a:endCxn id="61" idx="0"/>
          </p:cNvCxnSpPr>
          <p:nvPr/>
        </p:nvCxnSpPr>
        <p:spPr>
          <a:xfrm>
            <a:off x="7405169" y="2325891"/>
            <a:ext cx="2412662" cy="103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7405169" y="2325891"/>
            <a:ext cx="4322011" cy="105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3237" y="5434149"/>
            <a:ext cx="5877046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7275633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Staging EC2 Instance</a:t>
            </a:r>
          </a:p>
        </p:txBody>
      </p:sp>
      <p:pic>
        <p:nvPicPr>
          <p:cNvPr id="79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7734211" y="5597034"/>
            <a:ext cx="853440" cy="85344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3C0960A-3D31-6D47-8EAA-93DE09090CDD}"/>
              </a:ext>
            </a:extLst>
          </p:cNvPr>
          <p:cNvSpPr txBox="1"/>
          <p:nvPr/>
        </p:nvSpPr>
        <p:spPr>
          <a:xfrm>
            <a:off x="10841882" y="6382336"/>
            <a:ext cx="173714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Production EC2 Instance</a:t>
            </a:r>
          </a:p>
        </p:txBody>
      </p:sp>
      <p:pic>
        <p:nvPicPr>
          <p:cNvPr id="81" name="Graphic 8">
            <a:extLst>
              <a:ext uri="{FF2B5EF4-FFF2-40B4-BE49-F238E27FC236}">
                <a16:creationId xmlns:a16="http://schemas.microsoft.com/office/drawing/2014/main" xmlns="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1300460" y="5597034"/>
            <a:ext cx="853440" cy="8534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638003" y="7065185"/>
            <a:ext cx="3931076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EC2 Apps CloudFormation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49" idx="2"/>
            <a:endCxn id="79" idx="0"/>
          </p:cNvCxnSpPr>
          <p:nvPr/>
        </p:nvCxnSpPr>
        <p:spPr>
          <a:xfrm>
            <a:off x="8160931" y="4193610"/>
            <a:ext cx="0" cy="140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81" idx="0"/>
          </p:cNvCxnSpPr>
          <p:nvPr/>
        </p:nvCxnSpPr>
        <p:spPr>
          <a:xfrm>
            <a:off x="11727180" y="4232795"/>
            <a:ext cx="0" cy="136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282745" y="119885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3100" y="686634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050" y="5841848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4465" y="6474445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91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623568" y="4937754"/>
            <a:ext cx="563880" cy="563880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60" idx="0"/>
            <a:endCxn id="91" idx="1"/>
          </p:cNvCxnSpPr>
          <p:nvPr/>
        </p:nvCxnSpPr>
        <p:spPr>
          <a:xfrm rot="16200000" flipH="1">
            <a:off x="11204873" y="2801000"/>
            <a:ext cx="1024223" cy="3813165"/>
          </a:xfrm>
          <a:prstGeom prst="bentConnector4">
            <a:avLst>
              <a:gd name="adj1" fmla="val 101181"/>
              <a:gd name="adj2" fmla="val 6744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89" idx="0"/>
          </p:cNvCxnSpPr>
          <p:nvPr/>
        </p:nvCxnSpPr>
        <p:spPr>
          <a:xfrm>
            <a:off x="13905508" y="5501635"/>
            <a:ext cx="13064" cy="3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/>
              <a:t>CodePipeline – AWS CloudFormation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9217363" y="6343556"/>
            <a:ext cx="1625434" cy="553998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400" dirty="0"/>
              <a:t>Role for EC2 Instance Profile</a:t>
            </a:r>
          </a:p>
        </p:txBody>
      </p:sp>
      <p:pic>
        <p:nvPicPr>
          <p:cNvPr id="67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0230" y="5600988"/>
            <a:ext cx="902170" cy="9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48" grpId="0"/>
      <p:bldP spid="57" grpId="0"/>
      <p:bldP spid="60" grpId="0"/>
      <p:bldP spid="62" grpId="0"/>
      <p:bldP spid="77" grpId="0" animBg="1"/>
      <p:bldP spid="78" grpId="0"/>
      <p:bldP spid="80" grpId="0"/>
      <p:bldP spid="82" grpId="0"/>
      <p:bldP spid="90" grpId="0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as Code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594710" y="3170746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5477953" y="3591242"/>
            <a:ext cx="3109341" cy="2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053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23"/>
          <p:cNvSpPr/>
          <p:nvPr/>
        </p:nvSpPr>
        <p:spPr>
          <a:xfrm>
            <a:off x="1597005" y="5299798"/>
            <a:ext cx="987552" cy="9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Rectangle 63"/>
          <p:cNvSpPr/>
          <p:nvPr/>
        </p:nvSpPr>
        <p:spPr>
          <a:xfrm>
            <a:off x="40581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6639" y="440436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3"/>
            <a:endCxn id="64" idx="1"/>
          </p:cNvCxnSpPr>
          <p:nvPr/>
        </p:nvCxnSpPr>
        <p:spPr>
          <a:xfrm>
            <a:off x="350672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90003" y="581406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0640" y="4632960"/>
            <a:ext cx="1683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Source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2960" y="4632960"/>
            <a:ext cx="1486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Build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4632960"/>
            <a:ext cx="1353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Test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8399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27328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551920" y="4617720"/>
            <a:ext cx="144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6320" y="6537960"/>
            <a:ext cx="2280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CodeCommit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99107" y="6553200"/>
            <a:ext cx="1946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CodeBuild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03760" y="6553200"/>
            <a:ext cx="22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CodePipeline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178480" y="6477000"/>
            <a:ext cx="2285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AWS CodePipeline</a:t>
            </a:r>
            <a:endParaRPr lang="en-US" dirty="0"/>
          </a:p>
        </p:txBody>
      </p:sp>
      <p:pic>
        <p:nvPicPr>
          <p:cNvPr id="43" name="Graphic 58">
            <a:extLst>
              <a:ext uri="{FF2B5EF4-FFF2-40B4-BE49-F238E27FC236}">
                <a16:creationId xmlns=""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4177" y="5299504"/>
            <a:ext cx="987552" cy="987552"/>
          </a:xfrm>
          <a:prstGeom prst="rect">
            <a:avLst/>
          </a:prstGeom>
        </p:spPr>
      </p:pic>
      <p:pic>
        <p:nvPicPr>
          <p:cNvPr id="44" name="Graphic 24">
            <a:extLst>
              <a:ext uri="{FF2B5EF4-FFF2-40B4-BE49-F238E27FC236}">
                <a16:creationId xmlns=""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9579" y="5271533"/>
            <a:ext cx="1015523" cy="1015523"/>
          </a:xfrm>
          <a:prstGeom prst="rect">
            <a:avLst/>
          </a:prstGeom>
        </p:spPr>
      </p:pic>
      <p:pic>
        <p:nvPicPr>
          <p:cNvPr id="45" name="Graphic 24">
            <a:extLst>
              <a:ext uri="{FF2B5EF4-FFF2-40B4-BE49-F238E27FC236}">
                <a16:creationId xmlns=""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90918" y="5306298"/>
            <a:ext cx="1015523" cy="10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2" grpId="0" animBg="1"/>
      <p:bldP spid="23" grpId="0" animBg="1"/>
      <p:bldP spid="4" grpId="0" animBg="1"/>
      <p:bldP spid="63" grpId="0" animBg="1"/>
      <p:bldP spid="64" grpId="0" animBg="1"/>
      <p:bldP spid="24" grpId="0" animBg="1"/>
      <p:bldP spid="6" grpId="0"/>
      <p:bldP spid="33" grpId="0"/>
      <p:bldP spid="34" grpId="0"/>
      <p:bldP spid="3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as Code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 smtClean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 smtClean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594710" y="3170746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5477953" y="3591242"/>
            <a:ext cx="3109341" cy="2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053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23"/>
          <p:cNvSpPr/>
          <p:nvPr/>
        </p:nvSpPr>
        <p:spPr>
          <a:xfrm>
            <a:off x="1597005" y="5299798"/>
            <a:ext cx="987552" cy="9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Rectangle 63"/>
          <p:cNvSpPr/>
          <p:nvPr/>
        </p:nvSpPr>
        <p:spPr>
          <a:xfrm>
            <a:off x="40581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6639" y="440436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45">
            <a:extLst>
              <a:ext uri="{FF2B5EF4-FFF2-40B4-BE49-F238E27FC236}">
                <a16:creationId xmlns:a16="http://schemas.microsoft.com/office/drawing/2014/main" xmlns="" id="{1177C24E-8F55-CD4F-A1D9-19641CA0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864461" y="5239131"/>
            <a:ext cx="1078405" cy="1078405"/>
          </a:xfrm>
          <a:prstGeom prst="rect">
            <a:avLst/>
          </a:prstGeom>
        </p:spPr>
      </p:pic>
      <p:pic>
        <p:nvPicPr>
          <p:cNvPr id="28" name="Graphic 39">
            <a:extLst>
              <a:ext uri="{FF2B5EF4-FFF2-40B4-BE49-F238E27FC236}">
                <a16:creationId xmlns:a16="http://schemas.microsoft.com/office/drawing/2014/main" xmlns="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348325" y="5299504"/>
            <a:ext cx="1084154" cy="108415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3"/>
            <a:endCxn id="64" idx="1"/>
          </p:cNvCxnSpPr>
          <p:nvPr/>
        </p:nvCxnSpPr>
        <p:spPr>
          <a:xfrm>
            <a:off x="350672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90003" y="581406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10640" y="4632960"/>
            <a:ext cx="1683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Source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2960" y="4632960"/>
            <a:ext cx="1486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Build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4632960"/>
            <a:ext cx="1353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Test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839919" y="4389120"/>
            <a:ext cx="2801404" cy="2819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9">
            <a:extLst>
              <a:ext uri="{FF2B5EF4-FFF2-40B4-BE49-F238E27FC236}">
                <a16:creationId xmlns:a16="http://schemas.microsoft.com/office/drawing/2014/main" xmlns="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746845" y="5299504"/>
            <a:ext cx="1084154" cy="108415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10273283" y="5798820"/>
            <a:ext cx="55139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551920" y="4617720"/>
            <a:ext cx="1440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Prod Stage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8720" y="6537960"/>
            <a:ext cx="1855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Branch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83692" y="6461760"/>
            <a:ext cx="2377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Prepare or Validate</a:t>
            </a:r>
          </a:p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72400" y="6461760"/>
            <a:ext cx="2147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&amp; Execute</a:t>
            </a:r>
          </a:p>
          <a:p>
            <a:pPr algn="ctr"/>
            <a:r>
              <a:rPr lang="en-US" dirty="0" smtClean="0"/>
              <a:t>Change set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247120" y="6477000"/>
            <a:ext cx="2147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&amp; Execute</a:t>
            </a:r>
          </a:p>
          <a:p>
            <a:pPr algn="ctr"/>
            <a:r>
              <a:rPr lang="en-US" dirty="0" smtClean="0"/>
              <a:t>Change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2" grpId="0" animBg="1"/>
      <p:bldP spid="23" grpId="0" animBg="1"/>
      <p:bldP spid="4" grpId="0" animBg="1"/>
      <p:bldP spid="63" grpId="0" animBg="1"/>
      <p:bldP spid="64" grpId="0" animBg="1"/>
      <p:bldP spid="24" grpId="0" animBg="1"/>
      <p:bldP spid="6" grpId="0"/>
      <p:bldP spid="33" grpId="0"/>
      <p:bldP spid="34" grpId="0"/>
      <p:bldP spid="35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48803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48802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Manual AWS Web Console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66758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452029" y="2101238"/>
            <a:ext cx="92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2032925" y="5805762"/>
            <a:ext cx="103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106" grpId="0"/>
      <p:bldP spid="107" grpId="0"/>
      <p:bldP spid="108" grpId="0"/>
      <p:bldP spid="1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81350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80881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707601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  <a:endCxn id="44" idx="1"/>
          </p:cNvCxnSpPr>
          <p:nvPr/>
        </p:nvCxnSpPr>
        <p:spPr>
          <a:xfrm>
            <a:off x="3877739" y="4707601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64240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75671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00279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35294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60878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CFN Template creation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713595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82337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713595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728835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590074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34350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37922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02487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8913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75493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590074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208189" y="2103869"/>
            <a:ext cx="142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59058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41903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16152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80032" y="4833618"/>
            <a:ext cx="1092846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35223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8256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14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05257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8" idx="2"/>
            <a:endCxn id="44" idx="0"/>
          </p:cNvCxnSpPr>
          <p:nvPr/>
        </p:nvCxnSpPr>
        <p:spPr>
          <a:xfrm flipH="1">
            <a:off x="5086588" y="2908957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131977" y="2444172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899489" y="3977966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02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3" grpId="0"/>
      <p:bldP spid="80" grpId="0"/>
      <p:bldP spid="91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02306" y="770704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106651" y="770703"/>
            <a:ext cx="11091189" cy="681881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260646" y="4289063"/>
            <a:ext cx="1153328" cy="8264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8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" y="284421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122" y="2482237"/>
            <a:ext cx="1132105" cy="37241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 smtClean="0"/>
              <a:t>Developer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784" y="4394881"/>
            <a:ext cx="704424" cy="406265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900" dirty="0"/>
              <a:t>push</a:t>
            </a:r>
          </a:p>
        </p:txBody>
      </p:sp>
      <p:cxnSp>
        <p:nvCxnSpPr>
          <p:cNvPr id="59" name="Straight Arrow Connector 58"/>
          <p:cNvCxnSpPr>
            <a:endCxn id="8" idx="1"/>
          </p:cNvCxnSpPr>
          <p:nvPr/>
        </p:nvCxnSpPr>
        <p:spPr>
          <a:xfrm flipH="1">
            <a:off x="837310" y="3715405"/>
            <a:ext cx="28846" cy="57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96213" y="1166944"/>
            <a:ext cx="7091627" cy="5828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8844" y="1179922"/>
            <a:ext cx="2987100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 CD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IAC Pipeline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xmlns="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24299" y="4280881"/>
            <a:ext cx="853440" cy="8534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F12A07-16EE-A24A-BE74-B297DED7602D}"/>
              </a:ext>
            </a:extLst>
          </p:cNvPr>
          <p:cNvSpPr txBox="1"/>
          <p:nvPr/>
        </p:nvSpPr>
        <p:spPr>
          <a:xfrm>
            <a:off x="2554854" y="5064296"/>
            <a:ext cx="1985801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CodeCommit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76CC08-399C-2A4A-B22E-6928FAFCABA2}"/>
              </a:ext>
            </a:extLst>
          </p:cNvPr>
          <p:cNvSpPr txBox="1"/>
          <p:nvPr/>
        </p:nvSpPr>
        <p:spPr>
          <a:xfrm>
            <a:off x="4315756" y="5056695"/>
            <a:ext cx="1599804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</p:txBody>
      </p:sp>
      <p:pic>
        <p:nvPicPr>
          <p:cNvPr id="44" name="Graphic 58">
            <a:extLst>
              <a:ext uri="{FF2B5EF4-FFF2-40B4-BE49-F238E27FC236}">
                <a16:creationId xmlns:a16="http://schemas.microsoft.com/office/drawing/2014/main" xmlns="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9868" y="4256226"/>
            <a:ext cx="853440" cy="8534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xmlns="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111216" y="4280881"/>
            <a:ext cx="853440" cy="853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2102B6A-E0DE-BF47-806D-D37ACFEA5A70}"/>
              </a:ext>
            </a:extLst>
          </p:cNvPr>
          <p:cNvSpPr txBox="1"/>
          <p:nvPr/>
        </p:nvSpPr>
        <p:spPr>
          <a:xfrm>
            <a:off x="5811501" y="5068590"/>
            <a:ext cx="159366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Simple Storage </a:t>
            </a:r>
          </a:p>
          <a:p>
            <a:pPr algn="ctr"/>
            <a:r>
              <a:rPr lang="en-US" sz="1700" dirty="0"/>
              <a:t>Service (S3)</a:t>
            </a:r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513308" y="4682946"/>
            <a:ext cx="597908" cy="2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877739" y="468294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3"/>
          </p:cNvCxnSpPr>
          <p:nvPr/>
        </p:nvCxnSpPr>
        <p:spPr>
          <a:xfrm>
            <a:off x="6964656" y="4707601"/>
            <a:ext cx="769555" cy="5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>
            <a:off x="1398208" y="4702311"/>
            <a:ext cx="1626091" cy="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DA3940-85A3-3343-A668-675C4E2C0512}"/>
              </a:ext>
            </a:extLst>
          </p:cNvPr>
          <p:cNvSpPr txBox="1"/>
          <p:nvPr/>
        </p:nvSpPr>
        <p:spPr>
          <a:xfrm>
            <a:off x="4790162" y="1725225"/>
            <a:ext cx="1717772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CodePipeline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xmlns="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5278537" y="2055517"/>
            <a:ext cx="853440" cy="8534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6875072" y="5141431"/>
            <a:ext cx="2661445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61" name="Graphic 33">
            <a:extLst>
              <a:ext uri="{FF2B5EF4-FFF2-40B4-BE49-F238E27FC236}">
                <a16:creationId xmlns=""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86503" y="4307468"/>
            <a:ext cx="853440" cy="85344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9727324" y="1214092"/>
            <a:ext cx="3295618" cy="2024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63719" y="1149107"/>
            <a:ext cx="229037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Staging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48" y="1214092"/>
            <a:ext cx="563880" cy="563880"/>
          </a:xfrm>
          <a:prstGeom prst="rect">
            <a:avLst/>
          </a:prstGeom>
        </p:spPr>
      </p:pic>
      <p:pic>
        <p:nvPicPr>
          <p:cNvPr id="88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1274691"/>
            <a:ext cx="563880" cy="563880"/>
          </a:xfrm>
          <a:prstGeom prst="rect">
            <a:avLst/>
          </a:prstGeom>
        </p:spPr>
      </p:pic>
      <p:pic>
        <p:nvPicPr>
          <p:cNvPr id="89" name="Picture 16" descr="Image result for developer smiley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78" y="4555427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3312502" y="5238301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sp>
        <p:nvSpPr>
          <p:cNvPr id="97" name="Title 3"/>
          <p:cNvSpPr>
            <a:spLocks noGrp="1"/>
          </p:cNvSpPr>
          <p:nvPr>
            <p:ph type="title"/>
          </p:nvPr>
        </p:nvSpPr>
        <p:spPr>
          <a:xfrm>
            <a:off x="1005840" y="14827"/>
            <a:ext cx="12618720" cy="66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Infrastructure as Code – Execution Flow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240645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CodeBuild</a:t>
            </a:r>
          </a:p>
          <a:p>
            <a:pPr algn="ctr"/>
            <a:r>
              <a:rPr lang="en-US" sz="1700" dirty="0"/>
              <a:t>Service Role</a:t>
            </a:r>
          </a:p>
        </p:txBody>
      </p:sp>
      <p:pic>
        <p:nvPicPr>
          <p:cNvPr id="3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46813" y="5642103"/>
            <a:ext cx="830369" cy="8303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5088698" y="633550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CodePipeline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1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529053" y="5666758"/>
            <a:ext cx="830369" cy="8303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618538" y="6350740"/>
            <a:ext cx="188523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 smtClean="0"/>
              <a:t>CloudFormation</a:t>
            </a:r>
            <a:endParaRPr lang="en-US" sz="1700" dirty="0"/>
          </a:p>
          <a:p>
            <a:pPr algn="ctr"/>
            <a:r>
              <a:rPr lang="en-US" sz="1700" dirty="0" smtClean="0"/>
              <a:t>Role</a:t>
            </a:r>
            <a:endParaRPr lang="en-US" sz="1700" dirty="0"/>
          </a:p>
        </p:txBody>
      </p:sp>
      <p:pic>
        <p:nvPicPr>
          <p:cNvPr id="48" name="Graphic 54">
            <a:extLst>
              <a:ext uri="{FF2B5EF4-FFF2-40B4-BE49-F238E27FC236}">
                <a16:creationId xmlns=""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58893" y="5681998"/>
            <a:ext cx="830369" cy="8303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727324" y="3458147"/>
            <a:ext cx="3295618" cy="353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719" y="3429307"/>
            <a:ext cx="1988301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 VPC Stack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415759" y="3492879"/>
            <a:ext cx="563880" cy="563880"/>
          </a:xfrm>
          <a:prstGeom prst="rect">
            <a:avLst/>
          </a:prstGeom>
        </p:spPr>
      </p:pic>
      <p:pic>
        <p:nvPicPr>
          <p:cNvPr id="52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59544" y="1603887"/>
            <a:ext cx="581258" cy="581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208855" y="214816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339665" y="275173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63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688512" y="24163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9856508" y="290517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544" y="2389306"/>
            <a:ext cx="594209" cy="594209"/>
          </a:xfrm>
          <a:prstGeom prst="rect">
            <a:avLst/>
          </a:prstGeom>
        </p:spPr>
      </p:pic>
      <p:pic>
        <p:nvPicPr>
          <p:cNvPr id="66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1446" y="1603887"/>
            <a:ext cx="536966" cy="53696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903389" y="213292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pic>
        <p:nvPicPr>
          <p:cNvPr id="68" name="Graphic 52">
            <a:extLst>
              <a:ext uri="{FF2B5EF4-FFF2-40B4-BE49-F238E27FC236}">
                <a16:creationId xmlns=""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314864" y="5291967"/>
            <a:ext cx="581258" cy="581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0864175" y="5836243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1994985" y="6439815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=""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343832" y="6104380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0511828" y="6593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 table</a:t>
            </a:r>
          </a:p>
        </p:txBody>
      </p:sp>
      <p:pic>
        <p:nvPicPr>
          <p:cNvPr id="73" name="Graphic 39">
            <a:extLst>
              <a:ext uri="{FF2B5EF4-FFF2-40B4-BE49-F238E27FC236}">
                <a16:creationId xmlns=""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14864" y="6077386"/>
            <a:ext cx="594209" cy="594209"/>
          </a:xfrm>
          <a:prstGeom prst="rect">
            <a:avLst/>
          </a:prstGeom>
        </p:spPr>
      </p:pic>
      <p:pic>
        <p:nvPicPr>
          <p:cNvPr id="74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76766" y="5291967"/>
            <a:ext cx="536966" cy="5369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8493F85-0788-B14E-AA06-484C3E93C5D7}"/>
              </a:ext>
            </a:extLst>
          </p:cNvPr>
          <p:cNvSpPr txBox="1"/>
          <p:nvPr/>
        </p:nvSpPr>
        <p:spPr>
          <a:xfrm>
            <a:off x="11558709" y="5821002"/>
            <a:ext cx="20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Subnet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28578" y="39794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Change </a:t>
            </a:r>
            <a:r>
              <a:rPr lang="en-US" sz="1400" dirty="0"/>
              <a:t>set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="" xmlns:a16="http://schemas.microsoft.com/office/drawing/2014/main" id="{5753FFE5-7A27-BA49-BBE0-045FD210A6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929385" y="4006115"/>
            <a:ext cx="469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423" y="3938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10869890" y="451285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 </a:t>
            </a:r>
          </a:p>
          <a:p>
            <a:pPr algn="ctr"/>
            <a:r>
              <a:rPr lang="en-US" sz="1400" dirty="0" smtClean="0"/>
              <a:t>Approval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52735" y="4578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Action-2: </a:t>
            </a:r>
            <a:endParaRPr lang="en-US" sz="1800" b="1" dirty="0"/>
          </a:p>
        </p:txBody>
      </p:sp>
      <p:pic>
        <p:nvPicPr>
          <p:cNvPr id="83" name="Graphic 25">
            <a:extLst>
              <a:ext uri="{FF2B5EF4-FFF2-40B4-BE49-F238E27FC236}">
                <a16:creationId xmlns="" xmlns:a16="http://schemas.microsoft.com/office/drawing/2014/main" id="{57ADF64B-595E-054C-B54B-9A2143D30E1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926984" y="4551678"/>
            <a:ext cx="563880" cy="5638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871748" y="544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Action-3: </a:t>
            </a:r>
            <a:endParaRPr lang="en-US" sz="1800" b="1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779559" y="5836690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Execute</a:t>
            </a:r>
          </a:p>
          <a:p>
            <a:pPr algn="ctr"/>
            <a:r>
              <a:rPr lang="en-US" sz="1400" dirty="0" smtClean="0"/>
              <a:t>Change set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83" idx="3"/>
            <a:endCxn id="89" idx="1"/>
          </p:cNvCxnSpPr>
          <p:nvPr/>
        </p:nvCxnSpPr>
        <p:spPr>
          <a:xfrm>
            <a:off x="12490864" y="4833618"/>
            <a:ext cx="1082014" cy="1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46055" y="4533156"/>
            <a:ext cx="3291232" cy="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9" idx="1"/>
            <a:endCxn id="49" idx="3"/>
          </p:cNvCxnSpPr>
          <p:nvPr/>
        </p:nvCxnSpPr>
        <p:spPr>
          <a:xfrm>
            <a:off x="9727324" y="5226654"/>
            <a:ext cx="3295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9FFAD8A-7E15-8B47-8D87-4109AFAD5032}"/>
              </a:ext>
            </a:extLst>
          </p:cNvPr>
          <p:cNvSpPr txBox="1"/>
          <p:nvPr/>
        </p:nvSpPr>
        <p:spPr>
          <a:xfrm>
            <a:off x="9548418" y="2196375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</a:t>
            </a:r>
          </a:p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659023" y="172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Action-1: </a:t>
            </a:r>
            <a:endParaRPr lang="en-US" sz="1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629111" y="5039358"/>
            <a:ext cx="3422909" cy="30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1" idx="0"/>
          </p:cNvCxnSpPr>
          <p:nvPr/>
        </p:nvCxnSpPr>
        <p:spPr>
          <a:xfrm>
            <a:off x="5716089" y="2908957"/>
            <a:ext cx="2497134" cy="13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  <a:endCxn id="37" idx="0"/>
          </p:cNvCxnSpPr>
          <p:nvPr/>
        </p:nvCxnSpPr>
        <p:spPr>
          <a:xfrm flipH="1">
            <a:off x="3451019" y="2908957"/>
            <a:ext cx="2254238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4" idx="0"/>
          </p:cNvCxnSpPr>
          <p:nvPr/>
        </p:nvCxnSpPr>
        <p:spPr>
          <a:xfrm flipH="1">
            <a:off x="5086588" y="2884302"/>
            <a:ext cx="61866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2"/>
            <a:endCxn id="45" idx="0"/>
          </p:cNvCxnSpPr>
          <p:nvPr/>
        </p:nvCxnSpPr>
        <p:spPr>
          <a:xfrm>
            <a:off x="5705257" y="2908957"/>
            <a:ext cx="832679" cy="137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3"/>
          </p:cNvCxnSpPr>
          <p:nvPr/>
        </p:nvCxnSpPr>
        <p:spPr>
          <a:xfrm flipV="1">
            <a:off x="6131977" y="2457985"/>
            <a:ext cx="3647582" cy="24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3"/>
          </p:cNvCxnSpPr>
          <p:nvPr/>
        </p:nvCxnSpPr>
        <p:spPr>
          <a:xfrm>
            <a:off x="6131977" y="2482237"/>
            <a:ext cx="3595347" cy="129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6812" y="3357330"/>
            <a:ext cx="112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 Stage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120869" y="2212654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Stage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899489" y="3953311"/>
            <a:ext cx="99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Stage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941819" y="2953365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 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2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1" grpId="0" animBg="1"/>
      <p:bldP spid="12" grpId="0"/>
      <p:bldP spid="39" grpId="0"/>
      <p:bldP spid="42" grpId="0"/>
      <p:bldP spid="46" grpId="0"/>
      <p:bldP spid="57" grpId="0"/>
      <p:bldP spid="60" grpId="0"/>
      <p:bldP spid="77" grpId="0" animBg="1"/>
      <p:bldP spid="82" grpId="0"/>
      <p:bldP spid="90" grpId="0"/>
      <p:bldP spid="36" grpId="0"/>
      <p:bldP spid="40" grpId="0"/>
      <p:bldP spid="43" grpId="0"/>
      <p:bldP spid="49" grpId="0" animBg="1"/>
      <p:bldP spid="50" grpId="0"/>
      <p:bldP spid="53" grpId="0"/>
      <p:bldP spid="62" grpId="0"/>
      <p:bldP spid="64" grpId="0"/>
      <p:bldP spid="67" grpId="0"/>
      <p:bldP spid="69" grpId="0"/>
      <p:bldP spid="70" grpId="0"/>
      <p:bldP spid="72" grpId="0"/>
      <p:bldP spid="75" grpId="0"/>
      <p:bldP spid="76" grpId="0"/>
      <p:bldP spid="10" grpId="0"/>
      <p:bldP spid="79" grpId="0"/>
      <p:bldP spid="81" grpId="0"/>
      <p:bldP spid="84" grpId="0"/>
      <p:bldP spid="85" grpId="0"/>
      <p:bldP spid="92" grpId="0"/>
      <p:bldP spid="94" grpId="0"/>
      <p:bldP spid="80" grpId="0"/>
      <p:bldP spid="91" grpId="0"/>
      <p:bldP spid="93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Written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8" y="1752600"/>
            <a:ext cx="346030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24" y="1752600"/>
            <a:ext cx="3447236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3" y="1752600"/>
            <a:ext cx="3228054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12" y="1771814"/>
            <a:ext cx="343074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7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611532"/>
            <a:ext cx="7970520" cy="2722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0" b="1" dirty="0" smtClean="0">
                <a:solidFill>
                  <a:schemeClr val="accent6">
                    <a:lumMod val="75000"/>
                  </a:schemeClr>
                </a:solidFill>
              </a:rPr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0516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 Key Value pairs</a:t>
            </a:r>
          </a:p>
          <a:p>
            <a:r>
              <a:rPr lang="en-US" dirty="0" smtClean="0"/>
              <a:t>YAML Lists</a:t>
            </a:r>
          </a:p>
          <a:p>
            <a:r>
              <a:rPr lang="en-US" dirty="0" smtClean="0"/>
              <a:t>YAML Dictionary</a:t>
            </a:r>
          </a:p>
          <a:p>
            <a:r>
              <a:rPr lang="en-US" dirty="0" smtClean="0"/>
              <a:t>YAML Lists containing Dictionaries</a:t>
            </a:r>
          </a:p>
          <a:p>
            <a:r>
              <a:rPr lang="en-US" dirty="0" smtClean="0"/>
              <a:t>YAML </a:t>
            </a:r>
            <a:r>
              <a:rPr lang="en-US" dirty="0"/>
              <a:t>Lists containing </a:t>
            </a:r>
            <a:r>
              <a:rPr lang="en-US" dirty="0" smtClean="0"/>
              <a:t>Dictionaries containing Lists</a:t>
            </a:r>
          </a:p>
          <a:p>
            <a:r>
              <a:rPr lang="en-US" dirty="0" smtClean="0"/>
              <a:t>YAML Pipe</a:t>
            </a:r>
          </a:p>
          <a:p>
            <a:r>
              <a:rPr lang="en-US" dirty="0" smtClean="0"/>
              <a:t>YAML Greater than Sign</a:t>
            </a:r>
          </a:p>
          <a:p>
            <a:r>
              <a:rPr lang="en-US" dirty="0" smtClean="0"/>
              <a:t>YAML Comments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42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36" y="1821433"/>
            <a:ext cx="8854440" cy="5590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YAML documents will be full of key value pairs.</a:t>
            </a:r>
          </a:p>
          <a:p>
            <a:r>
              <a:rPr lang="en-US" dirty="0" smtClean="0"/>
              <a:t>Key and Value are separated by colon.</a:t>
            </a:r>
          </a:p>
          <a:p>
            <a:r>
              <a:rPr lang="en-US" dirty="0" smtClean="0"/>
              <a:t>We must have a space after colon differentiating the value. </a:t>
            </a:r>
          </a:p>
          <a:p>
            <a:r>
              <a:rPr lang="en-US" dirty="0" smtClean="0"/>
              <a:t>YAML Supports different data types.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/>
              <a:t>Floating point 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Dates  - Format: ISO 8601</a:t>
            </a:r>
          </a:p>
          <a:p>
            <a:pPr lvl="1"/>
            <a:r>
              <a:rPr lang="en-US" dirty="0" smtClean="0"/>
              <a:t>Null values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Important Note for Strings:</a:t>
            </a:r>
            <a:r>
              <a:rPr lang="en-US" dirty="0" smtClean="0"/>
              <a:t> </a:t>
            </a:r>
            <a:r>
              <a:rPr lang="en-US" dirty="0"/>
              <a:t>Quote strings when they have special characters like colons :, braces {}, pipes |, brackets []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YAML – Key Value Pairs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443576" y="3200389"/>
            <a:ext cx="4981903" cy="3405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Name: </a:t>
            </a:r>
            <a:r>
              <a:rPr lang="en-US" dirty="0">
                <a:solidFill>
                  <a:schemeClr val="tx1"/>
                </a:solidFill>
              </a:rPr>
              <a:t>Dave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Age: </a:t>
            </a:r>
            <a:r>
              <a:rPr lang="en-US" dirty="0">
                <a:solidFill>
                  <a:schemeClr val="tx1"/>
                </a:solidFill>
              </a:rPr>
              <a:t>29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Gpa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4.2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Occupation</a:t>
            </a:r>
            <a:r>
              <a:rPr lang="en-US" dirty="0">
                <a:solidFill>
                  <a:srgbClr val="0070C0"/>
                </a:solidFill>
              </a:rPr>
              <a:t>: Engineer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'New Jersey'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AboutMe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"I am a software engineer"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Male: </a:t>
            </a:r>
            <a:r>
              <a:rPr lang="en-US" dirty="0">
                <a:solidFill>
                  <a:schemeClr val="tx1"/>
                </a:solidFill>
              </a:rPr>
              <a:t>true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DateOfBith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1990-09-15T15:53:00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PoliceCases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null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1375" y="2590800"/>
            <a:ext cx="2275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Key Value Pairs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87350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 smtClean="0"/>
              <a:t>Template Anatomy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8061" y="152283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8060" y="230844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028" y="3078607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7450" y="3864224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0327" y="464984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7750" y="5404549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95387" y="5465509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Designer &amp;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71229C-75C9-7348-A95C-3A8906F62A89}"/>
              </a:ext>
            </a:extLst>
          </p:cNvPr>
          <p:cNvSpPr txBox="1"/>
          <p:nvPr/>
        </p:nvSpPr>
        <p:spPr>
          <a:xfrm>
            <a:off x="1401982" y="4443389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CloudFormation</a:t>
            </a:r>
          </a:p>
        </p:txBody>
      </p:sp>
      <p:pic>
        <p:nvPicPr>
          <p:cNvPr id="14" name="Graphic 47">
            <a:extLst>
              <a:ext uri="{FF2B5EF4-FFF2-40B4-BE49-F238E27FC236}">
                <a16:creationId xmlns:a16="http://schemas.microsoft.com/office/drawing/2014/main" xmlns="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984850" y="2736464"/>
            <a:ext cx="1596551" cy="159655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3"/>
            <a:endCxn id="5" idx="1"/>
          </p:cNvCxnSpPr>
          <p:nvPr/>
        </p:nvCxnSpPr>
        <p:spPr>
          <a:xfrm flipV="1">
            <a:off x="3581401" y="1839653"/>
            <a:ext cx="2016660" cy="169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6" idx="1"/>
          </p:cNvCxnSpPr>
          <p:nvPr/>
        </p:nvCxnSpPr>
        <p:spPr>
          <a:xfrm flipV="1">
            <a:off x="3581401" y="2625266"/>
            <a:ext cx="2016659" cy="909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7" idx="1"/>
          </p:cNvCxnSpPr>
          <p:nvPr/>
        </p:nvCxnSpPr>
        <p:spPr>
          <a:xfrm flipV="1">
            <a:off x="3581401" y="3395428"/>
            <a:ext cx="1998627" cy="13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8" idx="1"/>
          </p:cNvCxnSpPr>
          <p:nvPr/>
        </p:nvCxnSpPr>
        <p:spPr>
          <a:xfrm>
            <a:off x="3581401" y="3534740"/>
            <a:ext cx="1996049" cy="646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9" idx="1"/>
          </p:cNvCxnSpPr>
          <p:nvPr/>
        </p:nvCxnSpPr>
        <p:spPr>
          <a:xfrm>
            <a:off x="3581401" y="3534740"/>
            <a:ext cx="2008926" cy="1431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0" idx="1"/>
          </p:cNvCxnSpPr>
          <p:nvPr/>
        </p:nvCxnSpPr>
        <p:spPr>
          <a:xfrm>
            <a:off x="3581401" y="3534740"/>
            <a:ext cx="2006349" cy="2186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85087" y="6236309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cfn-init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69847" y="466508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00327" y="388784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369847" y="309536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385087" y="231812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85087" y="149516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r>
              <a:rPr lang="en-US" sz="1600" dirty="0" smtClean="0">
                <a:solidFill>
                  <a:schemeClr val="tx1"/>
                </a:solidFill>
              </a:rPr>
              <a:t> Examples and 18 resources overall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3"/>
            <a:endCxn id="33" idx="1"/>
          </p:cNvCxnSpPr>
          <p:nvPr/>
        </p:nvCxnSpPr>
        <p:spPr>
          <a:xfrm flipV="1">
            <a:off x="7730761" y="1811983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30761" y="2577968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710150" y="3384512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710150" y="4176992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41061" y="4954232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741061" y="5707535"/>
            <a:ext cx="1654326" cy="2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12728" y="5782329"/>
            <a:ext cx="1651748" cy="74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7909560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YAML List indented with opening dash.</a:t>
            </a:r>
          </a:p>
          <a:p>
            <a:r>
              <a:rPr lang="en-US" dirty="0" smtClean="0"/>
              <a:t>Dash indicates that it’s a element of an array.</a:t>
            </a:r>
          </a:p>
          <a:p>
            <a:r>
              <a:rPr lang="en-US" dirty="0"/>
              <a:t>All members of a list are lines beginning at the same indentation level starting with a </a:t>
            </a:r>
            <a:r>
              <a:rPr lang="en-US" dirty="0" smtClean="0"/>
              <a:t>”-” (a dash and a space)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Block Sequence</a:t>
            </a:r>
            <a:r>
              <a:rPr lang="en-US" dirty="0" smtClean="0"/>
              <a:t> </a:t>
            </a:r>
            <a:r>
              <a:rPr lang="en-US" dirty="0"/>
              <a:t>indicate each entry with a dash and space 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Flow Sequence </a:t>
            </a:r>
            <a:r>
              <a:rPr lang="en-US" dirty="0"/>
              <a:t>is written as a comma separated list within square brackets.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YAML – List / Array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336896" y="2621280"/>
            <a:ext cx="4981903" cy="3984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smtClean="0">
                <a:solidFill>
                  <a:srgbClr val="002060"/>
                </a:solidFill>
              </a:rPr>
              <a:t>Block Sequence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Persons: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 Dave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 John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 Mike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 Sam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b="1" u="sng" dirty="0" smtClean="0">
                <a:solidFill>
                  <a:srgbClr val="002060"/>
                </a:solidFill>
              </a:rPr>
              <a:t>Flow Sequence</a:t>
            </a:r>
            <a:endParaRPr lang="en-US" b="1" u="sng" dirty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Persons: </a:t>
            </a:r>
            <a:r>
              <a:rPr lang="en-US" dirty="0" smtClean="0">
                <a:solidFill>
                  <a:schemeClr val="tx1"/>
                </a:solidFill>
              </a:rPr>
              <a:t>[Dave, John, Mike, Sam]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375" y="2026920"/>
            <a:ext cx="16952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List / Array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7452360" cy="5590922"/>
          </a:xfrm>
        </p:spPr>
        <p:txBody>
          <a:bodyPr/>
          <a:lstStyle/>
          <a:p>
            <a:r>
              <a:rPr lang="en-US" dirty="0"/>
              <a:t>YAML Dictionaries </a:t>
            </a:r>
            <a:r>
              <a:rPr lang="en-US" dirty="0" smtClean="0"/>
              <a:t>are set </a:t>
            </a:r>
            <a:r>
              <a:rPr lang="en-US" dirty="0"/>
              <a:t>of properties grouped together under an item. </a:t>
            </a:r>
            <a:endParaRPr lang="en-US" dirty="0" smtClean="0"/>
          </a:p>
          <a:p>
            <a:r>
              <a:rPr lang="en-US" dirty="0" smtClean="0"/>
              <a:t>YAML Dictionaries contain key value pairs.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YAML Dictionary / Map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336895" y="2621281"/>
            <a:ext cx="4981903" cy="2987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Dave: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  Age: </a:t>
            </a:r>
            <a:r>
              <a:rPr lang="en-US" dirty="0" smtClean="0">
                <a:solidFill>
                  <a:schemeClr val="tx1"/>
                </a:solidFill>
              </a:rPr>
              <a:t>25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Occupation: </a:t>
            </a:r>
            <a:r>
              <a:rPr lang="en-US" dirty="0" smtClean="0">
                <a:solidFill>
                  <a:schemeClr val="tx1"/>
                </a:solidFill>
              </a:rPr>
              <a:t>Engineer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State: </a:t>
            </a:r>
            <a:r>
              <a:rPr lang="en-US" dirty="0" smtClean="0">
                <a:solidFill>
                  <a:schemeClr val="tx1"/>
                </a:solidFill>
              </a:rPr>
              <a:t>New Jersey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gpa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4.5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male: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1375" y="2026920"/>
            <a:ext cx="1616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YAML Lists containing </a:t>
            </a:r>
            <a:r>
              <a:rPr lang="en-US" b="1" dirty="0" smtClean="0"/>
              <a:t>Dictionaries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0" y="1627823"/>
            <a:ext cx="6751320" cy="586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YAML Lists containing Dictionaries containing </a:t>
            </a:r>
            <a:r>
              <a:rPr lang="en-US" b="1" dirty="0" smtClean="0"/>
              <a:t>Lists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61658"/>
            <a:ext cx="4683442" cy="59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2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7543800" cy="5590922"/>
          </a:xfrm>
        </p:spPr>
        <p:txBody>
          <a:bodyPr/>
          <a:lstStyle/>
          <a:p>
            <a:r>
              <a:rPr lang="en-US" dirty="0"/>
              <a:t>The pipe notation, also referred to as </a:t>
            </a:r>
            <a:r>
              <a:rPr lang="en-US" dirty="0" smtClean="0">
                <a:solidFill>
                  <a:srgbClr val="0070C0"/>
                </a:solidFill>
              </a:rPr>
              <a:t>literal block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All new lines, indentation, extra spaces everything preserved as is.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YAML </a:t>
            </a:r>
            <a:r>
              <a:rPr lang="en-US" b="1" dirty="0" smtClean="0"/>
              <a:t>Pipe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923" y="1866260"/>
            <a:ext cx="5085397" cy="55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7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1433"/>
            <a:ext cx="5593079" cy="559092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greater than sign notation, also referred to as </a:t>
            </a:r>
            <a:r>
              <a:rPr lang="en-US" dirty="0" smtClean="0">
                <a:solidFill>
                  <a:srgbClr val="0070C0"/>
                </a:solidFill>
              </a:rPr>
              <a:t>folded block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Renders the text as a single line.</a:t>
            </a:r>
          </a:p>
          <a:p>
            <a:r>
              <a:rPr lang="en-US" dirty="0" smtClean="0"/>
              <a:t>All new lines will be replaced with a single space.</a:t>
            </a:r>
          </a:p>
          <a:p>
            <a:r>
              <a:rPr lang="en-US" dirty="0" smtClean="0"/>
              <a:t>Blank lines are converted to new line character.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YAML </a:t>
            </a:r>
            <a:r>
              <a:rPr lang="en-US" b="1" dirty="0" smtClean="0"/>
              <a:t>Greater than Sign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59" y="2216097"/>
            <a:ext cx="7711441" cy="38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4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comments in YAML with # sign. Below is an example.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 Comments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45" y="3093720"/>
            <a:ext cx="6753463" cy="36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7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Stack Features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9086584" cy="5590922"/>
          </a:xfrm>
        </p:spPr>
        <p:txBody>
          <a:bodyPr/>
          <a:lstStyle/>
          <a:p>
            <a:r>
              <a:rPr lang="en-US" dirty="0" smtClean="0"/>
              <a:t>Simplifies our Infrastructure Management.</a:t>
            </a:r>
          </a:p>
          <a:p>
            <a:r>
              <a:rPr lang="en-US" dirty="0" smtClean="0"/>
              <a:t>Quickly replicates our infrastructure.</a:t>
            </a:r>
          </a:p>
          <a:p>
            <a:r>
              <a:rPr lang="en-US" dirty="0" smtClean="0"/>
              <a:t>Easily controls and tracks changes to our infrastructure.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CloudFormation</a:t>
            </a:r>
            <a:endParaRPr lang="en-US" b="1" dirty="0"/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828676" y="2673827"/>
            <a:ext cx="2506356" cy="25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CloudFormation works?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07" y="1859766"/>
            <a:ext cx="11929182" cy="532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121" y="117961"/>
            <a:ext cx="6213839" cy="1188851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601621" y="347355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71229C-75C9-7348-A95C-3A8906F62A89}"/>
              </a:ext>
            </a:extLst>
          </p:cNvPr>
          <p:cNvSpPr txBox="1"/>
          <p:nvPr/>
        </p:nvSpPr>
        <p:spPr>
          <a:xfrm>
            <a:off x="270452" y="4595682"/>
            <a:ext cx="2762285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AWS CloudFormation</a:t>
            </a:r>
          </a:p>
        </p:txBody>
      </p:sp>
      <p:pic>
        <p:nvPicPr>
          <p:cNvPr id="14" name="Graphic 47">
            <a:extLst>
              <a:ext uri="{FF2B5EF4-FFF2-40B4-BE49-F238E27FC236}">
                <a16:creationId xmlns:a16="http://schemas.microsoft.com/office/drawing/2014/main" xmlns="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57090" y="3010784"/>
            <a:ext cx="1596551" cy="159655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3"/>
            <a:endCxn id="5" idx="1"/>
          </p:cNvCxnSpPr>
          <p:nvPr/>
        </p:nvCxnSpPr>
        <p:spPr>
          <a:xfrm flipV="1">
            <a:off x="2453641" y="3790373"/>
            <a:ext cx="1147980" cy="18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01840" y="137160"/>
            <a:ext cx="6263640" cy="7376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457341" y="121803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57340" y="200364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IP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439308" y="2773807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36730" y="3559424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49607" y="434504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47030" y="5099749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SubnetRoute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TableAssociation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03061" y="588214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InternetGateway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18301" y="665938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VPCGatewayAttachment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42101" y="45603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EC2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749181" y="120279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CodeBuild IAM 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749180" y="198840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CodeDeploy Application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731148" y="2758567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CodeDeploy </a:t>
            </a:r>
            <a:r>
              <a:rPr lang="en-US" dirty="0" smtClean="0">
                <a:solidFill>
                  <a:schemeClr val="tx1"/>
                </a:solidFill>
              </a:rPr>
              <a:t>DeploymentGro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728570" y="3544184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CodeDeploy Deploymnet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741447" y="432980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CodeDeploy IAM 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38870" y="5084509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CodePipeline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IAM 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794901" y="586690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CodePipeline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810141" y="6644145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SNS Topic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733941" y="440792"/>
            <a:ext cx="2132700" cy="633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CodeBuild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5" idx="3"/>
          </p:cNvCxnSpPr>
          <p:nvPr/>
        </p:nvCxnSpPr>
        <p:spPr>
          <a:xfrm>
            <a:off x="5734321" y="379037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5734321" y="3790372"/>
            <a:ext cx="13675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3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908658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Stack Core Features</a:t>
            </a:r>
          </a:p>
          <a:p>
            <a:pPr lvl="1"/>
            <a:r>
              <a:rPr lang="en-US" dirty="0"/>
              <a:t>Create Stack</a:t>
            </a:r>
          </a:p>
          <a:p>
            <a:pPr lvl="1"/>
            <a:r>
              <a:rPr lang="en-US" dirty="0"/>
              <a:t>Update Stack</a:t>
            </a:r>
          </a:p>
          <a:p>
            <a:pPr lvl="1"/>
            <a:r>
              <a:rPr lang="en-US" dirty="0"/>
              <a:t>Create Change Set</a:t>
            </a:r>
          </a:p>
          <a:p>
            <a:pPr lvl="1"/>
            <a:r>
              <a:rPr lang="en-US" dirty="0"/>
              <a:t>Roll back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US" dirty="0" smtClean="0"/>
              <a:t>Managing collection of AWS resources as a single unit is called stack.</a:t>
            </a:r>
          </a:p>
          <a:p>
            <a:pPr lvl="1"/>
            <a:r>
              <a:rPr lang="en-US" dirty="0" smtClean="0"/>
              <a:t>We can create, update, delete the collection of AWS resources by creating, updating and deleting stacks.</a:t>
            </a:r>
          </a:p>
          <a:p>
            <a:pPr lvl="1"/>
            <a:r>
              <a:rPr lang="en-US" dirty="0" smtClean="0"/>
              <a:t>To create AWS resources, we create a stack by submitting the template that we created, AWS CloudFormation provisions all those resources automatically for us.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CloudFormation</a:t>
            </a:r>
            <a:endParaRPr lang="en-US" b="1" dirty="0"/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828676" y="2673827"/>
            <a:ext cx="2506356" cy="25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9086584" cy="559092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Change Set</a:t>
            </a:r>
          </a:p>
          <a:p>
            <a:pPr lvl="1"/>
            <a:r>
              <a:rPr lang="en-US" dirty="0" smtClean="0"/>
              <a:t>If we want to make changes to our stack, we can update the stack.</a:t>
            </a:r>
          </a:p>
          <a:p>
            <a:pPr lvl="1"/>
            <a:r>
              <a:rPr lang="en-US" dirty="0" smtClean="0"/>
              <a:t>Before making changes to resources, we can generate a change set, which is summary of proposed changes.</a:t>
            </a:r>
          </a:p>
          <a:p>
            <a:pPr lvl="1"/>
            <a:r>
              <a:rPr lang="en-US" dirty="0" smtClean="0"/>
              <a:t>Change sets allow us to see how our changes might impact current running resources in a stack especially for critical resources, before implementing them we get an idea about the impact.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example:</a:t>
            </a:r>
            <a:r>
              <a:rPr lang="en-US" dirty="0" smtClean="0"/>
              <a:t> If we associate a new </a:t>
            </a:r>
            <a:r>
              <a:rPr lang="en-US" dirty="0" err="1" smtClean="0"/>
              <a:t>keypair</a:t>
            </a:r>
            <a:r>
              <a:rPr lang="en-US" dirty="0" smtClean="0"/>
              <a:t> to ec2 instance, AWS will delete the current ec2 instance and replaces it with new ec2 instance by adding new </a:t>
            </a:r>
            <a:r>
              <a:rPr lang="en-US" dirty="0" err="1" smtClean="0"/>
              <a:t>keypair</a:t>
            </a:r>
            <a:r>
              <a:rPr lang="en-US" dirty="0" smtClean="0"/>
              <a:t> to it.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CloudFormation</a:t>
            </a:r>
            <a:endParaRPr lang="en-US" b="1" dirty="0"/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828676" y="2673827"/>
            <a:ext cx="2506356" cy="25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1" y="1821433"/>
            <a:ext cx="7231487" cy="5590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00: </a:t>
            </a:r>
            <a:r>
              <a:rPr lang="en-US" dirty="0" smtClean="0"/>
              <a:t>Pre-requisites</a:t>
            </a:r>
          </a:p>
          <a:p>
            <a:pPr lvl="1"/>
            <a:r>
              <a:rPr lang="en-US" dirty="0"/>
              <a:t>Create Default VPC (if not present)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Key pairs</a:t>
            </a:r>
            <a:endParaRPr lang="en-US" dirty="0"/>
          </a:p>
          <a:p>
            <a:pPr lvl="2"/>
            <a:r>
              <a:rPr lang="en-US" dirty="0"/>
              <a:t>cfn-key-1</a:t>
            </a:r>
          </a:p>
          <a:p>
            <a:pPr lvl="2"/>
            <a:r>
              <a:rPr lang="en-US" dirty="0" smtClean="0"/>
              <a:t>cfn-key-2</a:t>
            </a:r>
          </a:p>
          <a:p>
            <a:pPr lvl="1"/>
            <a:r>
              <a:rPr lang="en-US" dirty="0"/>
              <a:t>Gather AMI ID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dirty="0" smtClean="0"/>
              <a:t>Stack Features</a:t>
            </a:r>
          </a:p>
          <a:p>
            <a:pPr lvl="1"/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Update Stack</a:t>
            </a:r>
          </a:p>
          <a:p>
            <a:pPr lvl="1"/>
            <a:r>
              <a:rPr lang="en-US" dirty="0" smtClean="0"/>
              <a:t>Create Change Sets</a:t>
            </a:r>
          </a:p>
          <a:p>
            <a:pPr lvl="1"/>
            <a:r>
              <a:rPr lang="en-US" dirty="0" smtClean="0"/>
              <a:t>Rollback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Features</a:t>
            </a:r>
            <a:endParaRPr lang="en-US" b="1" dirty="0"/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95934" y="2967464"/>
            <a:ext cx="2506356" cy="25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Resources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12338"/>
            <a:ext cx="12618720" cy="2104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Resources are key components of a stack. </a:t>
            </a:r>
          </a:p>
          <a:p>
            <a:r>
              <a:rPr lang="en-US" dirty="0" smtClean="0"/>
              <a:t>Resources section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required section </a:t>
            </a:r>
            <a:r>
              <a:rPr lang="en-US" dirty="0" smtClean="0"/>
              <a:t>that need to be defined in cloud formation template.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9" y="3529774"/>
            <a:ext cx="5397900" cy="249753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64" y="3761595"/>
            <a:ext cx="7216892" cy="201940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05840" y="6228224"/>
            <a:ext cx="12618720" cy="1295615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Resources Documentation:  </a:t>
            </a:r>
            <a:r>
              <a:rPr lang="en-US" dirty="0">
                <a:hlinkClick r:id="rId4"/>
              </a:rPr>
              <a:t>https://docs.aws.amazon.com/AWSCloudFormation/latest/UserGuide/aws-template-resource-type-ref.html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7586945" cy="55909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dirty="0" smtClean="0"/>
              <a:t>Create resource  - EC2 Instance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02: </a:t>
            </a:r>
            <a:r>
              <a:rPr lang="en-US" dirty="0"/>
              <a:t>Add Second Resource  - </a:t>
            </a:r>
            <a:r>
              <a:rPr lang="en-US" dirty="0" smtClean="0"/>
              <a:t>New </a:t>
            </a:r>
            <a:r>
              <a:rPr lang="en-US" dirty="0"/>
              <a:t>security group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Intrinsic Function Ref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03: </a:t>
            </a:r>
            <a:r>
              <a:rPr lang="en-US" dirty="0"/>
              <a:t>Update Resource Properties - Add new rule to Security group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04: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smtClean="0"/>
              <a:t>third Resource </a:t>
            </a: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Elastic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05: </a:t>
            </a:r>
            <a:r>
              <a:rPr lang="en-US" dirty="0" smtClean="0"/>
              <a:t>Perform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case sensitive test</a:t>
            </a:r>
            <a:r>
              <a:rPr lang="en-US" dirty="0" smtClean="0"/>
              <a:t> with resource 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26842" y="1978366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461658"/>
            <a:ext cx="12618720" cy="5950698"/>
          </a:xfrm>
        </p:spPr>
        <p:txBody>
          <a:bodyPr>
            <a:normAutofit/>
          </a:bodyPr>
          <a:lstStyle/>
          <a:p>
            <a:r>
              <a:rPr lang="en-US" dirty="0" smtClean="0"/>
              <a:t>The intrinsic function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</a:t>
            </a:r>
            <a:r>
              <a:rPr lang="en-US" dirty="0" smtClean="0"/>
              <a:t> returns the value of the specified parameter or resource.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Resource Case: </a:t>
            </a:r>
            <a:r>
              <a:rPr lang="en-US" dirty="0" smtClean="0"/>
              <a:t>When we specify a resource logical name, it returns a value that we can typically use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refer to that resource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Parameter Case: </a:t>
            </a:r>
            <a:r>
              <a:rPr lang="en-US" dirty="0" smtClean="0"/>
              <a:t>When we specify a parameter logical name, it returns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 of that parameter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Long Form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logicalName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Short Form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!Ref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logicalName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Intrinsic Function: Ref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25" y="5124746"/>
            <a:ext cx="6957030" cy="1644389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Parameters: </a:t>
            </a:r>
            <a:r>
              <a:rPr lang="en-US" dirty="0" smtClean="0"/>
              <a:t>Parameters enable us to input custom values to our template each time when we create or update stack.	</a:t>
            </a:r>
          </a:p>
          <a:p>
            <a:r>
              <a:rPr lang="en-US" dirty="0" smtClean="0"/>
              <a:t>We can have maximum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60 parameters </a:t>
            </a:r>
            <a:r>
              <a:rPr lang="en-US" dirty="0" smtClean="0"/>
              <a:t>in a </a:t>
            </a:r>
            <a:r>
              <a:rPr lang="en-US" dirty="0" err="1" smtClean="0"/>
              <a:t>cfn</a:t>
            </a:r>
            <a:r>
              <a:rPr lang="en-US" dirty="0" smtClean="0"/>
              <a:t> template.</a:t>
            </a:r>
          </a:p>
          <a:p>
            <a:r>
              <a:rPr lang="en-US" dirty="0" smtClean="0"/>
              <a:t>Each parameter must be given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logical name (logical id) </a:t>
            </a:r>
            <a:r>
              <a:rPr lang="en-US" dirty="0"/>
              <a:t>which must be alphanumeric </a:t>
            </a:r>
            <a:r>
              <a:rPr lang="en-US" dirty="0" smtClean="0"/>
              <a:t>and unique </a:t>
            </a:r>
            <a:r>
              <a:rPr lang="en-US" dirty="0"/>
              <a:t>among all logical names within the template</a:t>
            </a:r>
            <a:r>
              <a:rPr lang="en-US" dirty="0" smtClean="0"/>
              <a:t>.</a:t>
            </a:r>
          </a:p>
          <a:p>
            <a:r>
              <a:rPr lang="en-US" dirty="0"/>
              <a:t>Each parameter must be assigned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parameter type </a:t>
            </a:r>
            <a:r>
              <a:rPr lang="en-US" dirty="0"/>
              <a:t>that is supported by AWS CloudFormation. </a:t>
            </a:r>
          </a:p>
          <a:p>
            <a:r>
              <a:rPr lang="en-US" dirty="0"/>
              <a:t>Each parameter must be assigned a value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  <a:r>
              <a:rPr lang="en-US" dirty="0"/>
              <a:t> for AWS CloudFormation to successfully provision the stack. We can optionally specify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default value </a:t>
            </a:r>
            <a:r>
              <a:rPr lang="en-US" dirty="0"/>
              <a:t>for AWS CloudFormation to use unless another value is provided.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</a:t>
            </a:r>
            <a:r>
              <a:rPr lang="en-US" dirty="0"/>
              <a:t>must be declared and referenced </a:t>
            </a:r>
            <a:r>
              <a:rPr lang="en-US" dirty="0" smtClean="0"/>
              <a:t> within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same template.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dirty="0" smtClean="0"/>
              <a:t> parameters </a:t>
            </a:r>
            <a:r>
              <a:rPr lang="en-US" dirty="0"/>
              <a:t>from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Resources and Outputs </a:t>
            </a:r>
            <a:r>
              <a:rPr lang="en-US" dirty="0"/>
              <a:t>sections of the </a:t>
            </a:r>
            <a:r>
              <a:rPr lang="en-US" dirty="0" smtClean="0"/>
              <a:t>template.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58" y="5869064"/>
            <a:ext cx="3703320" cy="110871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84" y="5033225"/>
            <a:ext cx="8430511" cy="238887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Written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8" y="1752600"/>
            <a:ext cx="346030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24" y="1752600"/>
            <a:ext cx="3447236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07430"/>
            <a:ext cx="4063108" cy="793564"/>
          </a:xfrm>
        </p:spPr>
        <p:txBody>
          <a:bodyPr>
            <a:normAutofit/>
          </a:bodyPr>
          <a:lstStyle/>
          <a:p>
            <a:r>
              <a:rPr lang="en-US" sz="3100" b="1" dirty="0"/>
              <a:t>Parameter Properties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103" y="1821433"/>
            <a:ext cx="4206239" cy="5590922"/>
          </a:xfrm>
        </p:spPr>
        <p:txBody>
          <a:bodyPr>
            <a:normAutofit/>
          </a:bodyPr>
          <a:lstStyle/>
          <a:p>
            <a:r>
              <a:rPr lang="en-US" sz="2600" dirty="0" err="1"/>
              <a:t>AllowedPattern</a:t>
            </a:r>
            <a:endParaRPr lang="en-US" sz="2600" dirty="0"/>
          </a:p>
          <a:p>
            <a:r>
              <a:rPr lang="en-US" sz="2600" dirty="0" err="1"/>
              <a:t>AllowedValues</a:t>
            </a:r>
            <a:endParaRPr lang="en-US" sz="2600" dirty="0"/>
          </a:p>
          <a:p>
            <a:r>
              <a:rPr lang="en-US" sz="2600" dirty="0" err="1"/>
              <a:t>ConstraintDescription</a:t>
            </a:r>
            <a:endParaRPr lang="en-US" sz="2600" dirty="0"/>
          </a:p>
          <a:p>
            <a:r>
              <a:rPr lang="en-US" sz="2600" dirty="0"/>
              <a:t>Default</a:t>
            </a:r>
          </a:p>
          <a:p>
            <a:r>
              <a:rPr lang="en-US" sz="2600" dirty="0"/>
              <a:t>Description</a:t>
            </a:r>
          </a:p>
          <a:p>
            <a:r>
              <a:rPr lang="en-US" sz="2600" dirty="0" err="1"/>
              <a:t>MaxLength</a:t>
            </a:r>
            <a:endParaRPr lang="en-US" sz="2600" dirty="0"/>
          </a:p>
          <a:p>
            <a:r>
              <a:rPr lang="en-US" sz="2600" dirty="0" err="1"/>
              <a:t>MaxValue</a:t>
            </a:r>
            <a:endParaRPr lang="en-US" sz="2600" dirty="0"/>
          </a:p>
          <a:p>
            <a:r>
              <a:rPr lang="en-US" sz="2600" dirty="0" err="1"/>
              <a:t>MinLength</a:t>
            </a:r>
            <a:endParaRPr lang="en-US" sz="2600" dirty="0"/>
          </a:p>
          <a:p>
            <a:r>
              <a:rPr lang="en-US" sz="2600" dirty="0" err="1"/>
              <a:t>MinValue</a:t>
            </a:r>
            <a:endParaRPr lang="en-US" sz="2600" dirty="0"/>
          </a:p>
          <a:p>
            <a:r>
              <a:rPr lang="en-US" sz="2600" dirty="0" err="1"/>
              <a:t>NoEcho</a:t>
            </a:r>
            <a:endParaRPr lang="en-US" sz="2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42203" y="1842214"/>
            <a:ext cx="4459739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0070C0"/>
                </a:solidFill>
              </a:rPr>
              <a:t>(Mandatory)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List&lt;Number&gt;</a:t>
            </a:r>
          </a:p>
          <a:p>
            <a:pPr lvl="1"/>
            <a:r>
              <a:rPr lang="en-US" dirty="0" smtClean="0"/>
              <a:t>CommaDelimitedList</a:t>
            </a:r>
          </a:p>
          <a:p>
            <a:pPr lvl="1"/>
            <a:r>
              <a:rPr lang="en-US" dirty="0" smtClean="0"/>
              <a:t>AWS Specific</a:t>
            </a:r>
          </a:p>
          <a:p>
            <a:pPr lvl="2"/>
            <a:r>
              <a:rPr lang="en-US" dirty="0" smtClean="0"/>
              <a:t>AWS::EC2::Instance::Id</a:t>
            </a:r>
          </a:p>
          <a:p>
            <a:pPr lvl="2"/>
            <a:r>
              <a:rPr lang="en-US" dirty="0" smtClean="0"/>
              <a:t>AWS::EC2::VPC::Id</a:t>
            </a:r>
          </a:p>
          <a:p>
            <a:pPr lvl="2"/>
            <a:r>
              <a:rPr lang="en-US" dirty="0"/>
              <a:t>List&lt;AWS::EC2::Subnet::Id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701033" y="1850525"/>
            <a:ext cx="4459739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 </a:t>
            </a:r>
            <a:r>
              <a:rPr lang="en-US" dirty="0">
                <a:solidFill>
                  <a:srgbClr val="0070C0"/>
                </a:solidFill>
              </a:rPr>
              <a:t>(Mandatory)</a:t>
            </a:r>
          </a:p>
          <a:p>
            <a:pPr lvl="1"/>
            <a:r>
              <a:rPr lang="en-US" dirty="0" smtClean="0"/>
              <a:t>SSM Parameter Type</a:t>
            </a:r>
          </a:p>
          <a:p>
            <a:pPr lvl="2"/>
            <a:r>
              <a:rPr lang="en-US" dirty="0"/>
              <a:t>AWS::SSM::Parameter::</a:t>
            </a:r>
            <a:r>
              <a:rPr lang="en-US" dirty="0" smtClean="0"/>
              <a:t>Name</a:t>
            </a:r>
          </a:p>
          <a:p>
            <a:pPr lvl="2"/>
            <a:r>
              <a:rPr lang="en-US" dirty="0"/>
              <a:t>AWS::SSM::Parameter::Value&lt;String&gt;</a:t>
            </a:r>
          </a:p>
          <a:p>
            <a:pPr lvl="2"/>
            <a:r>
              <a:rPr lang="en-US" dirty="0"/>
              <a:t>AWS::SSM::Parameter::Value&lt;List&lt;String&gt;&gt;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097507" y="573942"/>
            <a:ext cx="9398953" cy="79356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Parameter Types</a:t>
            </a:r>
            <a:endParaRPr lang="en-US" sz="3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01342" y="1128190"/>
            <a:ext cx="0" cy="62841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1821433"/>
            <a:ext cx="9334608" cy="5590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dirty="0" smtClean="0"/>
              <a:t>Create a parameter type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AWS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B0F0"/>
                </a:solidFill>
              </a:rPr>
              <a:t>KeyName</a:t>
            </a:r>
            <a:r>
              <a:rPr lang="en-US" dirty="0" smtClean="0"/>
              <a:t> property of ec2 instance.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02: </a:t>
            </a:r>
            <a:r>
              <a:rPr lang="en-US" dirty="0" smtClean="0"/>
              <a:t>Create a parameter type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B0F0"/>
                </a:solidFill>
              </a:rPr>
              <a:t>AvailabilityZone</a:t>
            </a:r>
            <a:r>
              <a:rPr lang="en-US" dirty="0" smtClean="0"/>
              <a:t> property of ec2 instance.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03: </a:t>
            </a:r>
            <a:r>
              <a:rPr lang="en-US" dirty="0" smtClean="0"/>
              <a:t>Create a parameter type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 for </a:t>
            </a:r>
            <a:r>
              <a:rPr lang="en-US" dirty="0" smtClean="0">
                <a:solidFill>
                  <a:srgbClr val="00B0F0"/>
                </a:solidFill>
              </a:rPr>
              <a:t>InstanceType</a:t>
            </a:r>
            <a:r>
              <a:rPr lang="en-US" dirty="0" smtClean="0"/>
              <a:t> property of ec2 instance.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04: </a:t>
            </a:r>
            <a:r>
              <a:rPr lang="en-US" dirty="0" smtClean="0"/>
              <a:t>Create a parameter type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SSM</a:t>
            </a:r>
            <a:r>
              <a:rPr lang="en-US" dirty="0" smtClean="0"/>
              <a:t> for  </a:t>
            </a:r>
            <a:r>
              <a:rPr lang="en-US" dirty="0">
                <a:solidFill>
                  <a:srgbClr val="00B0F0"/>
                </a:solidFill>
              </a:rPr>
              <a:t>InstanceType</a:t>
            </a:r>
            <a:r>
              <a:rPr lang="en-US" dirty="0"/>
              <a:t> property of ec2 instance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Pre-requisite: Create a SSM Parameter in parameter store.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 - Practice</a:t>
            </a:r>
            <a:endParaRPr lang="en-US" b="1" dirty="0"/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97753" y="1978365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Mappings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6086717" cy="5590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Mappings section matches a </a:t>
            </a:r>
            <a:r>
              <a:rPr lang="en-US" dirty="0" smtClean="0">
                <a:solidFill>
                  <a:srgbClr val="0070C0"/>
                </a:solidFill>
              </a:rPr>
              <a:t>key </a:t>
            </a:r>
            <a:r>
              <a:rPr lang="en-US" dirty="0" smtClean="0"/>
              <a:t>to a corresponding set of </a:t>
            </a:r>
            <a:r>
              <a:rPr lang="en-US" dirty="0" smtClean="0">
                <a:solidFill>
                  <a:srgbClr val="0070C0"/>
                </a:solidFill>
              </a:rPr>
              <a:t>named values. </a:t>
            </a:r>
          </a:p>
          <a:p>
            <a:r>
              <a:rPr lang="en-US" dirty="0" smtClean="0"/>
              <a:t>For example, if we want to set values based on a region, we can create a mapping that uses </a:t>
            </a:r>
            <a:r>
              <a:rPr lang="en-US" dirty="0" smtClean="0">
                <a:solidFill>
                  <a:srgbClr val="0070C0"/>
                </a:solidFill>
              </a:rPr>
              <a:t>region name as a key </a:t>
            </a:r>
            <a:r>
              <a:rPr lang="en-US" dirty="0" smtClean="0"/>
              <a:t>and contains the values we want to specify for each region</a:t>
            </a:r>
          </a:p>
          <a:p>
            <a:r>
              <a:rPr lang="en-US" dirty="0" smtClean="0"/>
              <a:t>We can use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</a:t>
            </a:r>
            <a:r>
              <a:rPr lang="en-US" dirty="0" err="1" smtClean="0">
                <a:solidFill>
                  <a:srgbClr val="0070C0"/>
                </a:solidFill>
              </a:rPr>
              <a:t>FindInMap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intrinsic function to retrieve values in map.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Mappings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58" y="1693478"/>
            <a:ext cx="3086100" cy="209169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59" y="4326256"/>
            <a:ext cx="5040630" cy="30861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461658"/>
            <a:ext cx="6644210" cy="5950698"/>
          </a:xfrm>
        </p:spPr>
        <p:txBody>
          <a:bodyPr>
            <a:normAutofit/>
          </a:bodyPr>
          <a:lstStyle/>
          <a:p>
            <a:r>
              <a:rPr lang="en-US" dirty="0" smtClean="0"/>
              <a:t>The intrinsic function </a:t>
            </a:r>
            <a:r>
              <a:rPr lang="en-US" dirty="0" err="1" smtClean="0">
                <a:solidFill>
                  <a:srgbClr val="0070C0"/>
                </a:solidFill>
              </a:rPr>
              <a:t>FindInMap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returns the value corresponding to keys in a </a:t>
            </a:r>
            <a:r>
              <a:rPr lang="en-US" dirty="0" smtClean="0">
                <a:solidFill>
                  <a:srgbClr val="0070C0"/>
                </a:solidFill>
              </a:rPr>
              <a:t>two-level map </a:t>
            </a:r>
            <a:r>
              <a:rPr lang="en-US" dirty="0" smtClean="0"/>
              <a:t>that is declared in Mappings section.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Parameters</a:t>
            </a:r>
          </a:p>
          <a:p>
            <a:pPr lvl="1"/>
            <a:r>
              <a:rPr lang="en-US" dirty="0" smtClean="0"/>
              <a:t>Map Name</a:t>
            </a:r>
          </a:p>
          <a:p>
            <a:pPr lvl="1"/>
            <a:r>
              <a:rPr lang="en-US" dirty="0" smtClean="0"/>
              <a:t>Top Level Key</a:t>
            </a:r>
          </a:p>
          <a:p>
            <a:pPr lvl="1"/>
            <a:r>
              <a:rPr lang="en-US" dirty="0" smtClean="0"/>
              <a:t>Second Level Key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89" y="272807"/>
            <a:ext cx="12618720" cy="1188851"/>
          </a:xfrm>
        </p:spPr>
        <p:txBody>
          <a:bodyPr/>
          <a:lstStyle/>
          <a:p>
            <a:r>
              <a:rPr lang="en-US" b="1" dirty="0" smtClean="0"/>
              <a:t>Intrinsic Function: </a:t>
            </a:r>
            <a:r>
              <a:rPr lang="en-US" b="1" dirty="0" err="1" smtClean="0"/>
              <a:t>FindInMap</a:t>
            </a:r>
            <a:endParaRPr lang="en-US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96" y="1166748"/>
            <a:ext cx="4663440" cy="644652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1821433"/>
            <a:ext cx="9334608" cy="5590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dirty="0" smtClean="0"/>
              <a:t>Create a Mapping to select the AMI ID for ec2 instance property – </a:t>
            </a:r>
            <a:r>
              <a:rPr lang="en-US" dirty="0" smtClean="0">
                <a:solidFill>
                  <a:srgbClr val="0070C0"/>
                </a:solidFill>
              </a:rPr>
              <a:t>ImageId </a:t>
            </a:r>
            <a:r>
              <a:rPr lang="en-US" dirty="0" smtClean="0"/>
              <a:t>based on region.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 Level Key: </a:t>
            </a:r>
            <a:r>
              <a:rPr lang="en-US" dirty="0" smtClean="0"/>
              <a:t>Region (us-east-2, us-west-1)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Second Level Key: </a:t>
            </a:r>
            <a:r>
              <a:rPr lang="en-US" dirty="0" smtClean="0"/>
              <a:t>HVM64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02: </a:t>
            </a:r>
            <a:r>
              <a:rPr lang="en-US" dirty="0" smtClean="0"/>
              <a:t>Create a Mapping to select the instance type based on environments (dev or prod) for ec2 instance property - </a:t>
            </a:r>
            <a:r>
              <a:rPr lang="en-US" dirty="0" smtClean="0">
                <a:solidFill>
                  <a:srgbClr val="0070C0"/>
                </a:solidFill>
              </a:rPr>
              <a:t>InstanceType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 Level Key:</a:t>
            </a:r>
            <a:r>
              <a:rPr lang="en-US" dirty="0" smtClean="0"/>
              <a:t> Environment (dev, prod)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Second Level Key: </a:t>
            </a:r>
            <a:r>
              <a:rPr lang="en-US" dirty="0" smtClean="0"/>
              <a:t>Instance Type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Mappings - Practice</a:t>
            </a:r>
            <a:endParaRPr lang="en-US" b="1" dirty="0"/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97753" y="1978365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74157"/>
            <a:ext cx="5686022" cy="5590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Pseudo parameters </a:t>
            </a:r>
            <a:r>
              <a:rPr lang="en-US" dirty="0" smtClean="0"/>
              <a:t>are parameters that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predefined</a:t>
            </a:r>
            <a:r>
              <a:rPr lang="en-US" dirty="0" smtClean="0"/>
              <a:t> by AWS CloudFormation.</a:t>
            </a: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don’t need to declare</a:t>
            </a:r>
            <a:r>
              <a:rPr lang="en-US" dirty="0" smtClean="0"/>
              <a:t> them in our template.</a:t>
            </a:r>
          </a:p>
          <a:p>
            <a:r>
              <a:rPr lang="en-US" dirty="0" smtClean="0"/>
              <a:t>We can use them the same way as we use parameters as an argument 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</a:t>
            </a:r>
            <a:r>
              <a:rPr lang="en-US" dirty="0" smtClean="0"/>
              <a:t> function.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58835" y="1447941"/>
            <a:ext cx="5407838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AWS::</a:t>
            </a:r>
            <a:r>
              <a:rPr lang="en-US" dirty="0" err="1" smtClean="0"/>
              <a:t>AccountId</a:t>
            </a:r>
            <a:endParaRPr lang="en-US" dirty="0" smtClean="0"/>
          </a:p>
          <a:p>
            <a:r>
              <a:rPr lang="en-US" dirty="0" smtClean="0"/>
              <a:t>AWS::</a:t>
            </a:r>
            <a:r>
              <a:rPr lang="en-US" dirty="0" err="1" smtClean="0"/>
              <a:t>NotificationARNs</a:t>
            </a:r>
            <a:endParaRPr lang="en-US" dirty="0" smtClean="0"/>
          </a:p>
          <a:p>
            <a:r>
              <a:rPr lang="en-US" dirty="0" smtClean="0"/>
              <a:t>AWS::</a:t>
            </a:r>
            <a:r>
              <a:rPr lang="en-US" dirty="0" err="1" smtClean="0"/>
              <a:t>NoValue</a:t>
            </a:r>
            <a:endParaRPr lang="en-US" dirty="0" smtClean="0"/>
          </a:p>
          <a:p>
            <a:r>
              <a:rPr lang="en-US" dirty="0" smtClean="0"/>
              <a:t>AWS::Partition</a:t>
            </a:r>
          </a:p>
          <a:p>
            <a:r>
              <a:rPr lang="en-US" dirty="0" smtClean="0"/>
              <a:t>AWS::Region</a:t>
            </a:r>
          </a:p>
          <a:p>
            <a:r>
              <a:rPr lang="en-US" dirty="0" smtClean="0"/>
              <a:t>AWS::</a:t>
            </a:r>
            <a:r>
              <a:rPr lang="en-US" dirty="0" err="1" smtClean="0"/>
              <a:t>StackId</a:t>
            </a:r>
            <a:endParaRPr lang="en-US" dirty="0" smtClean="0"/>
          </a:p>
          <a:p>
            <a:r>
              <a:rPr lang="en-US" dirty="0" smtClean="0"/>
              <a:t>AWS::</a:t>
            </a:r>
            <a:r>
              <a:rPr lang="en-US" dirty="0" err="1" smtClean="0"/>
              <a:t>StackName</a:t>
            </a:r>
            <a:endParaRPr lang="en-US" dirty="0" smtClean="0"/>
          </a:p>
          <a:p>
            <a:r>
              <a:rPr lang="en-US" dirty="0" smtClean="0"/>
              <a:t>AWS::</a:t>
            </a:r>
            <a:r>
              <a:rPr lang="en-US" dirty="0" err="1" smtClean="0"/>
              <a:t>URLSuffix</a:t>
            </a:r>
            <a:r>
              <a:rPr lang="en-US" dirty="0" smtClean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82" y="6460677"/>
            <a:ext cx="3840480" cy="9715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461658"/>
            <a:ext cx="12618720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Conditions section contains statements that define the </a:t>
            </a:r>
            <a:r>
              <a:rPr lang="en-US" dirty="0">
                <a:solidFill>
                  <a:srgbClr val="0070C0"/>
                </a:solidFill>
              </a:rPr>
              <a:t>circumstances under </a:t>
            </a:r>
            <a:r>
              <a:rPr lang="en-US" dirty="0" smtClean="0">
                <a:solidFill>
                  <a:srgbClr val="0070C0"/>
                </a:solidFill>
              </a:rPr>
              <a:t>which entities </a:t>
            </a:r>
            <a:r>
              <a:rPr lang="en-US" dirty="0"/>
              <a:t>are created or </a:t>
            </a:r>
            <a:r>
              <a:rPr lang="en-US" dirty="0" smtClean="0"/>
              <a:t>configured.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Example: 1 </a:t>
            </a:r>
            <a:r>
              <a:rPr lang="en-US" dirty="0" smtClean="0"/>
              <a:t>- We </a:t>
            </a:r>
            <a:r>
              <a:rPr lang="en-US" dirty="0"/>
              <a:t>can create a condition and then associate it with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resource </a:t>
            </a:r>
            <a:r>
              <a:rPr lang="en-US" dirty="0">
                <a:solidFill>
                  <a:srgbClr val="0070C0"/>
                </a:solidFill>
              </a:rPr>
              <a:t>or output </a:t>
            </a:r>
            <a:r>
              <a:rPr lang="en-US" dirty="0"/>
              <a:t>so that AWS CloudFormation only </a:t>
            </a:r>
            <a:r>
              <a:rPr lang="en-US" dirty="0">
                <a:solidFill>
                  <a:srgbClr val="0070C0"/>
                </a:solidFill>
              </a:rPr>
              <a:t>creates the resource or output if the condition </a:t>
            </a:r>
            <a:r>
              <a:rPr lang="en-US" dirty="0" smtClean="0">
                <a:solidFill>
                  <a:srgbClr val="0070C0"/>
                </a:solidFill>
              </a:rPr>
              <a:t>is true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Example:2</a:t>
            </a:r>
            <a:r>
              <a:rPr lang="en-US" dirty="0" smtClean="0"/>
              <a:t>  - We can </a:t>
            </a:r>
            <a:r>
              <a:rPr lang="en-US" dirty="0"/>
              <a:t>associate the condition with a </a:t>
            </a:r>
            <a:r>
              <a:rPr lang="en-US" dirty="0">
                <a:solidFill>
                  <a:srgbClr val="0070C0"/>
                </a:solidFill>
              </a:rPr>
              <a:t>property </a:t>
            </a:r>
            <a:r>
              <a:rPr lang="en-US" dirty="0"/>
              <a:t>so that AWS CloudFormation only </a:t>
            </a:r>
            <a:r>
              <a:rPr lang="en-US" dirty="0">
                <a:solidFill>
                  <a:srgbClr val="0070C0"/>
                </a:solidFill>
              </a:rPr>
              <a:t>sets </a:t>
            </a:r>
            <a:r>
              <a:rPr lang="en-US" dirty="0" smtClean="0">
                <a:solidFill>
                  <a:srgbClr val="0070C0"/>
                </a:solidFill>
              </a:rPr>
              <a:t>the property </a:t>
            </a:r>
            <a:r>
              <a:rPr lang="en-US" dirty="0">
                <a:solidFill>
                  <a:srgbClr val="0070C0"/>
                </a:solidFill>
              </a:rPr>
              <a:t>to a specific value </a:t>
            </a:r>
            <a:r>
              <a:rPr lang="en-US" dirty="0"/>
              <a:t>if the condition is </a:t>
            </a:r>
            <a:r>
              <a:rPr lang="en-US" dirty="0" smtClean="0"/>
              <a:t>true, if </a:t>
            </a:r>
            <a:r>
              <a:rPr lang="en-US" dirty="0"/>
              <a:t>the condition is false, AWS CloudFormation sets </a:t>
            </a:r>
            <a:r>
              <a:rPr lang="en-US" dirty="0" smtClean="0"/>
              <a:t>the property </a:t>
            </a:r>
            <a:r>
              <a:rPr lang="en-US" dirty="0"/>
              <a:t>to a different value that </a:t>
            </a:r>
            <a:r>
              <a:rPr lang="en-US" dirty="0" smtClean="0"/>
              <a:t>we specify.</a:t>
            </a:r>
          </a:p>
          <a:p>
            <a:r>
              <a:rPr lang="en-US" dirty="0" smtClean="0"/>
              <a:t>We will use conditions, when we want to re-use the template in different contexts like dev and prod environments.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Synatx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81" y="6450412"/>
            <a:ext cx="3040380" cy="90297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04" y="5865623"/>
            <a:ext cx="4032536" cy="1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Conditions are evaluated based on predefined </a:t>
            </a:r>
            <a:r>
              <a:rPr lang="en-US" dirty="0" err="1" smtClean="0">
                <a:solidFill>
                  <a:srgbClr val="0070C0"/>
                </a:solidFill>
              </a:rPr>
              <a:t>Psuedo</a:t>
            </a:r>
            <a:r>
              <a:rPr lang="en-US" dirty="0" smtClean="0">
                <a:solidFill>
                  <a:srgbClr val="0070C0"/>
                </a:solidFill>
              </a:rPr>
              <a:t> parameters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70C0"/>
                </a:solidFill>
              </a:rPr>
              <a:t>input parameter </a:t>
            </a:r>
            <a:r>
              <a:rPr lang="en-US" dirty="0" smtClean="0"/>
              <a:t>values that we specify when we create or update stack. </a:t>
            </a:r>
          </a:p>
          <a:p>
            <a:r>
              <a:rPr lang="en-US" dirty="0" smtClean="0"/>
              <a:t>Within each condition we can reference the other condition. </a:t>
            </a:r>
          </a:p>
          <a:p>
            <a:r>
              <a:rPr lang="en-US" dirty="0" smtClean="0"/>
              <a:t>We can associate these conditions in three places.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Resource Properties</a:t>
            </a:r>
          </a:p>
          <a:p>
            <a:pPr lvl="1"/>
            <a:r>
              <a:rPr lang="en-US" dirty="0" smtClean="0"/>
              <a:t>Outputs </a:t>
            </a:r>
          </a:p>
          <a:p>
            <a:r>
              <a:rPr lang="en-US" dirty="0" smtClean="0"/>
              <a:t>At stack creation or stack update, AWS CloudFormation evaluates all conditions in our template. During stack update, Resources that are now associated with a </a:t>
            </a:r>
            <a:r>
              <a:rPr lang="en-US" dirty="0" smtClean="0">
                <a:solidFill>
                  <a:srgbClr val="0070C0"/>
                </a:solidFill>
              </a:rPr>
              <a:t>false condition are deleted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Important Note:</a:t>
            </a:r>
            <a:r>
              <a:rPr lang="en-US" dirty="0" smtClean="0"/>
              <a:t> During stack update, </a:t>
            </a:r>
            <a:r>
              <a:rPr lang="en-US" dirty="0" smtClean="0">
                <a:solidFill>
                  <a:srgbClr val="0070C0"/>
                </a:solidFill>
              </a:rPr>
              <a:t>we cannot update conditions by themselves</a:t>
            </a:r>
            <a:r>
              <a:rPr lang="en-US" dirty="0" smtClean="0"/>
              <a:t>. We can update conditions only when we include changes that add, modify or delete resources.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6274" y="1521234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2116" y="2564488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2116" y="3649309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7958" y="4692564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3020" y="5727507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8862" y="6770762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2116" y="432255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Metadata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5848" y="1517076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cfn</a:t>
            </a:r>
            <a:r>
              <a:rPr lang="en-US" dirty="0" smtClean="0"/>
              <a:t>-bootstrap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69098" y="2560330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cfn-init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9098" y="3645151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fn</a:t>
            </a:r>
            <a:r>
              <a:rPr lang="en-US" dirty="0" smtClean="0"/>
              <a:t>-signal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64940" y="4688406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64940" y="5723349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Creation Policy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35843" y="6766604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cfn-hup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1685" y="428097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20" name="Elbow Connector 19"/>
          <p:cNvCxnSpPr>
            <a:stCxn id="10" idx="3"/>
            <a:endCxn id="18" idx="1"/>
          </p:cNvCxnSpPr>
          <p:nvPr/>
        </p:nvCxnSpPr>
        <p:spPr>
          <a:xfrm flipV="1">
            <a:off x="6806010" y="820873"/>
            <a:ext cx="1425674" cy="63426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5" idx="0"/>
          </p:cNvCxnSpPr>
          <p:nvPr/>
        </p:nvCxnSpPr>
        <p:spPr>
          <a:xfrm>
            <a:off x="5255691" y="1217807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64002" y="2286001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47375" y="3354194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55686" y="4409918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76467" y="5478111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2309" y="6508897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02791" y="1226119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823576" y="2294312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06949" y="3362505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815260" y="4418229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836041" y="5486422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831883" y="6517208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256039" y="4688404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Create Stack &amp; Test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256039" y="5723349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/>
              <a:t>Create Stack &amp;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256039" y="6766603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Update Stack – Deploy v2 App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11436247" y="5077021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436247" y="6093771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444272" y="7163538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299" y="429678"/>
            <a:ext cx="3167149" cy="785552"/>
          </a:xfrm>
          <a:prstGeom prst="rect">
            <a:avLst/>
          </a:prstGeom>
          <a:solidFill>
            <a:srgbClr val="246B1B"/>
          </a:solidFill>
          <a:ln>
            <a:solidFill>
              <a:srgbClr val="246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 Template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>
            <a:stCxn id="60" idx="3"/>
            <a:endCxn id="11" idx="1"/>
          </p:cNvCxnSpPr>
          <p:nvPr/>
        </p:nvCxnSpPr>
        <p:spPr>
          <a:xfrm>
            <a:off x="3328447" y="822453"/>
            <a:ext cx="343668" cy="2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459794" y="-16542"/>
            <a:ext cx="3166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Metadata -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</a:rPr>
              <a:t>cfn-init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2" grpId="0" animBg="1"/>
      <p:bldP spid="53" grpId="0" animBg="1"/>
      <p:bldP spid="54" grpId="0" animBg="1"/>
      <p:bldP spid="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below listed intrinsic functions to define conditions in cloud formation template. 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::And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::Equals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::If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::Not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smtClean="0">
                <a:solidFill>
                  <a:srgbClr val="0070C0"/>
                </a:solidFill>
              </a:rPr>
              <a:t>Or</a:t>
            </a:r>
          </a:p>
          <a:p>
            <a:r>
              <a:rPr lang="en-US" dirty="0" smtClean="0"/>
              <a:t>We will be covering all these functions in our practice exercises.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-  Intrinsic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95" y="1717855"/>
            <a:ext cx="9055136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smtClean="0"/>
              <a:t>Create an </a:t>
            </a:r>
            <a:r>
              <a:rPr lang="en-US" dirty="0" smtClean="0"/>
              <a:t>EIP when environment is prod,  use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::Equals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02: </a:t>
            </a:r>
            <a:r>
              <a:rPr lang="en-US" dirty="0" smtClean="0"/>
              <a:t>Create a security group for dev environment when condition is met and demonstrate </a:t>
            </a:r>
            <a:r>
              <a:rPr lang="en-US" dirty="0" smtClean="0">
                <a:solidFill>
                  <a:srgbClr val="0070C0"/>
                </a:solidFill>
              </a:rPr>
              <a:t>Pseudo parameter “AWS::</a:t>
            </a:r>
            <a:r>
              <a:rPr lang="en-US" dirty="0" err="1" smtClean="0">
                <a:solidFill>
                  <a:srgbClr val="0070C0"/>
                </a:solidFill>
              </a:rPr>
              <a:t>NoValue</a:t>
            </a:r>
            <a:r>
              <a:rPr lang="en-US" dirty="0" smtClean="0"/>
              <a:t>” for when environment is prod.  Use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::If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03: </a:t>
            </a:r>
            <a:r>
              <a:rPr lang="en-US" dirty="0" smtClean="0"/>
              <a:t>Create a security group for prod </a:t>
            </a:r>
            <a:r>
              <a:rPr lang="en-US" dirty="0" err="1" smtClean="0"/>
              <a:t>env</a:t>
            </a:r>
            <a:r>
              <a:rPr lang="en-US" dirty="0" smtClean="0"/>
              <a:t> with prod related condition added. </a:t>
            </a:r>
            <a:r>
              <a:rPr lang="en-US" dirty="0"/>
              <a:t>Use Intrinsic function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::If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04: </a:t>
            </a:r>
            <a:r>
              <a:rPr lang="en-US" dirty="0" smtClean="0"/>
              <a:t>Demonstrate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::Not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05: </a:t>
            </a:r>
            <a:r>
              <a:rPr lang="en-US" dirty="0" smtClean="0"/>
              <a:t>Demonstrate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::Or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06: </a:t>
            </a:r>
            <a:r>
              <a:rPr lang="en-US" dirty="0" smtClean="0"/>
              <a:t>Demonstrate </a:t>
            </a:r>
            <a:r>
              <a:rPr lang="en-US" dirty="0"/>
              <a:t>Intrinsic function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::And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Conditions - Practice</a:t>
            </a:r>
            <a:endParaRPr lang="en-US" b="1" dirty="0"/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97753" y="1978365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43247"/>
            <a:ext cx="12618720" cy="5590922"/>
          </a:xfrm>
        </p:spPr>
        <p:txBody>
          <a:bodyPr/>
          <a:lstStyle/>
          <a:p>
            <a:r>
              <a:rPr lang="en-US" dirty="0" smtClean="0"/>
              <a:t>Outputs section declares output values that we can</a:t>
            </a:r>
          </a:p>
          <a:p>
            <a:pPr lvl="1"/>
            <a:r>
              <a:rPr lang="en-US" dirty="0" smtClean="0"/>
              <a:t>Import in to other stacks (to create </a:t>
            </a:r>
            <a:r>
              <a:rPr lang="en-US" dirty="0" smtClean="0">
                <a:solidFill>
                  <a:srgbClr val="0070C0"/>
                </a:solidFill>
              </a:rPr>
              <a:t>cross-stack references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using </a:t>
            </a:r>
            <a:r>
              <a:rPr lang="en-US" dirty="0" smtClean="0">
                <a:solidFill>
                  <a:srgbClr val="0070C0"/>
                </a:solidFill>
              </a:rPr>
              <a:t>Nested stacks</a:t>
            </a:r>
            <a:r>
              <a:rPr lang="en-US" dirty="0" smtClean="0"/>
              <a:t>, we can see how outputs of a nested stack are used in Root Stack. </a:t>
            </a:r>
          </a:p>
          <a:p>
            <a:pPr lvl="1"/>
            <a:r>
              <a:rPr lang="en-US" dirty="0" smtClean="0"/>
              <a:t>We can view outputs on the CloudFormation console </a:t>
            </a:r>
          </a:p>
          <a:p>
            <a:r>
              <a:rPr lang="en-US" dirty="0" smtClean="0"/>
              <a:t>We can declare maximum of </a:t>
            </a:r>
            <a:r>
              <a:rPr lang="en-US" dirty="0" smtClean="0">
                <a:solidFill>
                  <a:srgbClr val="0070C0"/>
                </a:solidFill>
              </a:rPr>
              <a:t>60 outputs </a:t>
            </a:r>
            <a:r>
              <a:rPr lang="en-US" dirty="0" smtClean="0"/>
              <a:t>in a </a:t>
            </a:r>
            <a:r>
              <a:rPr lang="en-US" dirty="0" err="1" smtClean="0"/>
              <a:t>cfn</a:t>
            </a:r>
            <a:r>
              <a:rPr lang="en-US" dirty="0" smtClean="0"/>
              <a:t> template.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1" y="5297621"/>
            <a:ext cx="6040764" cy="156921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54" y="4529216"/>
            <a:ext cx="5637230" cy="310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43247"/>
            <a:ext cx="12618720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Export (Optional)</a:t>
            </a:r>
          </a:p>
          <a:p>
            <a:pPr lvl="1"/>
            <a:r>
              <a:rPr lang="en-US" dirty="0" smtClean="0"/>
              <a:t>Exports contain  </a:t>
            </a:r>
            <a:r>
              <a:rPr lang="en-US" dirty="0" smtClean="0">
                <a:solidFill>
                  <a:srgbClr val="0070C0"/>
                </a:solidFill>
              </a:rPr>
              <a:t>resource output  </a:t>
            </a:r>
            <a:r>
              <a:rPr lang="en-US" dirty="0" smtClean="0"/>
              <a:t>used for cross-stack reference. </a:t>
            </a:r>
          </a:p>
          <a:p>
            <a:pPr lvl="1"/>
            <a:r>
              <a:rPr lang="en-US" dirty="0" smtClean="0"/>
              <a:t>For each AWS account, </a:t>
            </a:r>
            <a:r>
              <a:rPr lang="en-US" dirty="0" smtClean="0">
                <a:solidFill>
                  <a:srgbClr val="0070C0"/>
                </a:solidFill>
              </a:rPr>
              <a:t>Export</a:t>
            </a:r>
            <a:r>
              <a:rPr lang="en-US" dirty="0" smtClean="0"/>
              <a:t> name must be </a:t>
            </a:r>
            <a:r>
              <a:rPr lang="en-US" dirty="0" smtClean="0">
                <a:solidFill>
                  <a:srgbClr val="0070C0"/>
                </a:solidFill>
              </a:rPr>
              <a:t>unique</a:t>
            </a:r>
            <a:r>
              <a:rPr lang="en-US" dirty="0" smtClean="0"/>
              <a:t> with in the region.  As it should be unique we can use the export name as </a:t>
            </a:r>
            <a:r>
              <a:rPr lang="en-US" dirty="0" smtClean="0">
                <a:solidFill>
                  <a:srgbClr val="0070C0"/>
                </a:solidFill>
              </a:rPr>
              <a:t>“AWS::</a:t>
            </a:r>
            <a:r>
              <a:rPr lang="en-US" dirty="0" err="1" smtClean="0">
                <a:solidFill>
                  <a:srgbClr val="0070C0"/>
                </a:solidFill>
              </a:rPr>
              <a:t>StackName</a:t>
            </a:r>
            <a:r>
              <a:rPr lang="en-US" dirty="0" smtClean="0">
                <a:solidFill>
                  <a:srgbClr val="0070C0"/>
                </a:solidFill>
              </a:rPr>
              <a:t>”-</a:t>
            </a:r>
            <a:r>
              <a:rPr lang="en-US" dirty="0" err="1" smtClean="0">
                <a:solidFill>
                  <a:srgbClr val="0070C0"/>
                </a:solidFill>
              </a:rPr>
              <a:t>ExportName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We can’t create cross-stack references </a:t>
            </a:r>
            <a:r>
              <a:rPr lang="en-US" dirty="0" smtClean="0">
                <a:solidFill>
                  <a:srgbClr val="0070C0"/>
                </a:solidFill>
              </a:rPr>
              <a:t>across regions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use the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</a:t>
            </a:r>
            <a:r>
              <a:rPr lang="en-US" dirty="0" err="1" smtClean="0">
                <a:solidFill>
                  <a:srgbClr val="0070C0"/>
                </a:solidFill>
              </a:rPr>
              <a:t>ImportValue</a:t>
            </a:r>
            <a:r>
              <a:rPr lang="en-US" dirty="0" smtClean="0"/>
              <a:t> to import values that have been exported within the same region. We will see this practically. </a:t>
            </a:r>
          </a:p>
          <a:p>
            <a:pPr lvl="2"/>
            <a:r>
              <a:rPr lang="en-US" dirty="0" smtClean="0"/>
              <a:t>In simple terms, export availability zone in stack1 and use it stack2</a:t>
            </a:r>
          </a:p>
          <a:p>
            <a:pPr lvl="1"/>
            <a:r>
              <a:rPr lang="en-US" dirty="0"/>
              <a:t>For outputs, the value of the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property of an 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/>
              <a:t> can't use </a:t>
            </a:r>
            <a:r>
              <a:rPr lang="en-US" dirty="0">
                <a:solidFill>
                  <a:srgbClr val="0070C0"/>
                </a:solidFill>
              </a:rPr>
              <a:t>Ref</a:t>
            </a:r>
            <a:r>
              <a:rPr lang="en-US" dirty="0"/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GetAtt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functions </a:t>
            </a:r>
            <a:r>
              <a:rPr lang="en-US" dirty="0"/>
              <a:t>that depend on a resource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We can’t </a:t>
            </a:r>
            <a:r>
              <a:rPr lang="en-US" dirty="0" smtClean="0">
                <a:solidFill>
                  <a:srgbClr val="0070C0"/>
                </a:solidFill>
              </a:rPr>
              <a:t>delete a stack</a:t>
            </a:r>
            <a:r>
              <a:rPr lang="en-US" dirty="0" smtClean="0"/>
              <a:t> if another stack references one of its outputs. </a:t>
            </a:r>
          </a:p>
          <a:p>
            <a:pPr lvl="1"/>
            <a:r>
              <a:rPr lang="en-US" dirty="0" smtClean="0"/>
              <a:t>We can’t </a:t>
            </a:r>
            <a:r>
              <a:rPr lang="en-US" dirty="0" smtClean="0">
                <a:solidFill>
                  <a:srgbClr val="0070C0"/>
                </a:solidFill>
              </a:rPr>
              <a:t>modify or remove an output</a:t>
            </a:r>
            <a:r>
              <a:rPr lang="en-US" dirty="0" smtClean="0"/>
              <a:t> value that is referenced by another stack. </a:t>
            </a:r>
          </a:p>
          <a:p>
            <a:pPr lvl="1"/>
            <a:r>
              <a:rPr lang="en-US" dirty="0" smtClean="0"/>
              <a:t>We can use Outputs in </a:t>
            </a:r>
            <a:r>
              <a:rPr lang="en-US" dirty="0" smtClean="0">
                <a:solidFill>
                  <a:srgbClr val="0070C0"/>
                </a:solidFill>
              </a:rPr>
              <a:t>combination with Conditions</a:t>
            </a:r>
            <a:r>
              <a:rPr lang="en-US" dirty="0" smtClean="0"/>
              <a:t>.  We will see that in our practice sessions for Outputs.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61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76" y="1821433"/>
            <a:ext cx="9550972" cy="55909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01: </a:t>
            </a:r>
            <a:r>
              <a:rPr lang="en-US" dirty="0" smtClean="0"/>
              <a:t>Create a very basic output  using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::Ref  </a:t>
            </a:r>
            <a:r>
              <a:rPr lang="en-US" dirty="0" smtClean="0"/>
              <a:t>-  </a:t>
            </a:r>
            <a:r>
              <a:rPr lang="en-US" dirty="0" err="1" smtClean="0">
                <a:solidFill>
                  <a:srgbClr val="0070C0"/>
                </a:solidFill>
              </a:rPr>
              <a:t>InstanceId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02: </a:t>
            </a:r>
            <a:r>
              <a:rPr lang="en-US" dirty="0" smtClean="0"/>
              <a:t>We will use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</a:t>
            </a:r>
            <a:r>
              <a:rPr lang="en-US" dirty="0" err="1" smtClean="0">
                <a:solidFill>
                  <a:srgbClr val="0070C0"/>
                </a:solidFill>
              </a:rPr>
              <a:t>GetAtt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intrinsic function to create outputs.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03: </a:t>
            </a:r>
            <a:r>
              <a:rPr lang="en-US" dirty="0" smtClean="0"/>
              <a:t>We will use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::Sub </a:t>
            </a:r>
            <a:r>
              <a:rPr lang="en-US" dirty="0" smtClean="0"/>
              <a:t>intrinsic function  to create outputs and we will use Pseudo Parameter </a:t>
            </a:r>
            <a:r>
              <a:rPr lang="en-US" dirty="0" smtClean="0">
                <a:solidFill>
                  <a:srgbClr val="0070C0"/>
                </a:solidFill>
              </a:rPr>
              <a:t>AWS::</a:t>
            </a:r>
            <a:r>
              <a:rPr lang="en-US" dirty="0" err="1" smtClean="0">
                <a:solidFill>
                  <a:srgbClr val="0070C0"/>
                </a:solidFill>
              </a:rPr>
              <a:t>StackName</a:t>
            </a:r>
            <a:r>
              <a:rPr lang="en-US" dirty="0" smtClean="0"/>
              <a:t>. In addition, we will </a:t>
            </a:r>
            <a:r>
              <a:rPr lang="en-US" dirty="0" smtClean="0">
                <a:solidFill>
                  <a:srgbClr val="0070C0"/>
                </a:solidFill>
              </a:rPr>
              <a:t>export</a:t>
            </a:r>
            <a:r>
              <a:rPr lang="en-US" dirty="0" smtClean="0"/>
              <a:t> the Security Group and Availability Zone.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04: </a:t>
            </a:r>
            <a:r>
              <a:rPr lang="en-US" dirty="0" smtClean="0"/>
              <a:t>We will create a new stack by referencing the Security Group  and Availability Zone export value from previous stack.  We will use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</a:t>
            </a:r>
            <a:r>
              <a:rPr lang="en-US" dirty="0" err="1" smtClean="0">
                <a:solidFill>
                  <a:srgbClr val="0070C0"/>
                </a:solidFill>
              </a:rPr>
              <a:t>ImportValue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intrinsic function to import those exports.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05: </a:t>
            </a:r>
            <a:r>
              <a:rPr lang="en-US" dirty="0" smtClean="0"/>
              <a:t>We will use </a:t>
            </a:r>
            <a:r>
              <a:rPr lang="en-US" dirty="0" smtClean="0">
                <a:solidFill>
                  <a:srgbClr val="0070C0"/>
                </a:solidFill>
              </a:rPr>
              <a:t>Conditions </a:t>
            </a:r>
            <a:r>
              <a:rPr lang="en-US" dirty="0" smtClean="0"/>
              <a:t>in Outputs section to demonstrate their combination.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06: </a:t>
            </a:r>
            <a:r>
              <a:rPr lang="en-US" dirty="0" smtClean="0"/>
              <a:t>We will demonstrate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::Join </a:t>
            </a:r>
            <a:r>
              <a:rPr lang="en-US" dirty="0" smtClean="0"/>
              <a:t>intrinsic function.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Outputs  Practice</a:t>
            </a:r>
            <a:endParaRPr lang="en-US" b="1" dirty="0"/>
          </a:p>
        </p:txBody>
      </p:sp>
      <p:pic>
        <p:nvPicPr>
          <p:cNvPr id="6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97753" y="1978365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provides details about the </a:t>
            </a:r>
            <a:r>
              <a:rPr lang="en-US" dirty="0" err="1" smtClean="0"/>
              <a:t>cfn</a:t>
            </a:r>
            <a:r>
              <a:rPr lang="en-US" dirty="0" smtClean="0"/>
              <a:t> template.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three types of metadata keys which are listed below.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Metadata Keys</a:t>
            </a:r>
          </a:p>
          <a:p>
            <a:pPr lvl="1"/>
            <a:r>
              <a:rPr lang="en-US" dirty="0" smtClean="0"/>
              <a:t>AWS::CloudFormation::Designer</a:t>
            </a:r>
          </a:p>
          <a:p>
            <a:pPr lvl="1"/>
            <a:r>
              <a:rPr lang="en-US" dirty="0" smtClean="0"/>
              <a:t>AWS::CloudFormation::Interface</a:t>
            </a:r>
          </a:p>
          <a:p>
            <a:pPr lvl="1"/>
            <a:r>
              <a:rPr lang="en-US" dirty="0" smtClean="0"/>
              <a:t>AWS::CloudFormation::</a:t>
            </a:r>
            <a:r>
              <a:rPr lang="en-US" dirty="0" err="1" smtClean="0"/>
              <a:t>Init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54864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Metadata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15" y="2979688"/>
            <a:ext cx="5749290" cy="1154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23" y="2279560"/>
            <a:ext cx="5406390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2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AWS::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CloudFormation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Designer</a:t>
            </a:r>
          </a:p>
          <a:p>
            <a:pPr lvl="1"/>
            <a:r>
              <a:rPr lang="en-US" dirty="0" smtClean="0"/>
              <a:t>Auto generated during resources drag and drop to canvas.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AWS::CloudFormation::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</a:p>
          <a:p>
            <a:pPr lvl="1"/>
            <a:r>
              <a:rPr lang="en-US" dirty="0" smtClean="0"/>
              <a:t>Used for parameter grouping.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AWS::CloudFormation::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Init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Used for application installation and configurations on our </a:t>
            </a:r>
            <a:r>
              <a:rPr lang="en-US" dirty="0" err="1" smtClean="0"/>
              <a:t>aws</a:t>
            </a:r>
            <a:r>
              <a:rPr lang="en-US" dirty="0" smtClean="0"/>
              <a:t> compute (EC2 instances).</a:t>
            </a:r>
          </a:p>
          <a:p>
            <a:pPr lvl="1"/>
            <a:r>
              <a:rPr lang="en-US" dirty="0" smtClean="0"/>
              <a:t>This is core and important feature of CloudFormation.  </a:t>
            </a:r>
          </a:p>
          <a:p>
            <a:pPr lvl="1"/>
            <a:r>
              <a:rPr lang="en-US" dirty="0" smtClean="0"/>
              <a:t>We have one complete section outlining the end to end details of </a:t>
            </a:r>
            <a:r>
              <a:rPr lang="en-US" dirty="0" err="1" smtClean="0"/>
              <a:t>init.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0512" y="4723869"/>
            <a:ext cx="5046228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0" lvl="1"/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AWS::CloudFormation::Designer</a:t>
            </a:r>
          </a:p>
        </p:txBody>
      </p:sp>
    </p:spTree>
    <p:extLst>
      <p:ext uri="{BB962C8B-B14F-4D97-AF65-F5344CB8AC3E}">
        <p14:creationId xmlns:p14="http://schemas.microsoft.com/office/powerpoint/2010/main" val="4253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59580" y="3275696"/>
            <a:ext cx="2081604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App1AndApp2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317" y="1242504"/>
            <a:ext cx="7234522" cy="887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3600" dirty="0" err="1"/>
              <a:t>configSets</a:t>
            </a:r>
            <a:r>
              <a:rPr lang="en-US" sz="3600" dirty="0"/>
              <a:t> (Single)</a:t>
            </a:r>
          </a:p>
        </p:txBody>
      </p:sp>
      <p:cxnSp>
        <p:nvCxnSpPr>
          <p:cNvPr id="40" name="Straight Arrow Connector 39"/>
          <p:cNvCxnSpPr>
            <a:endCxn id="8" idx="0"/>
          </p:cNvCxnSpPr>
          <p:nvPr/>
        </p:nvCxnSpPr>
        <p:spPr>
          <a:xfrm flipH="1">
            <a:off x="4300383" y="2130009"/>
            <a:ext cx="16123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85317" y="5136761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54573" y="512600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8" idx="2"/>
            <a:endCxn id="45" idx="0"/>
          </p:cNvCxnSpPr>
          <p:nvPr/>
        </p:nvCxnSpPr>
        <p:spPr>
          <a:xfrm flipH="1">
            <a:off x="1627106" y="3969563"/>
            <a:ext cx="2673277" cy="1167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4300383" y="3969564"/>
            <a:ext cx="2995979" cy="115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75" y="2833616"/>
            <a:ext cx="5517523" cy="22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568466" y="2130010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5" grpId="0" animBg="1"/>
      <p:bldP spid="46" grpId="0" animBg="1"/>
      <p:bldP spid="5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6922394" cy="5590922"/>
          </a:xfrm>
        </p:spPr>
        <p:txBody>
          <a:bodyPr>
            <a:normAutofit/>
          </a:bodyPr>
          <a:lstStyle/>
          <a:p>
            <a:r>
              <a:rPr lang="en-US" dirty="0" smtClean="0"/>
              <a:t>Designer, </a:t>
            </a:r>
            <a:r>
              <a:rPr lang="en-US" dirty="0" smtClean="0">
                <a:solidFill>
                  <a:srgbClr val="0070C0"/>
                </a:solidFill>
              </a:rPr>
              <a:t>Visually depicts </a:t>
            </a:r>
            <a:r>
              <a:rPr lang="en-US" dirty="0"/>
              <a:t>how our resources are laid out </a:t>
            </a:r>
            <a:endParaRPr lang="en-US" dirty="0" smtClean="0"/>
          </a:p>
          <a:p>
            <a:r>
              <a:rPr lang="en-US" dirty="0" smtClean="0"/>
              <a:t>Designer </a:t>
            </a:r>
            <a:r>
              <a:rPr lang="en-US" dirty="0">
                <a:solidFill>
                  <a:srgbClr val="0070C0"/>
                </a:solidFill>
              </a:rPr>
              <a:t>automatically</a:t>
            </a:r>
            <a:r>
              <a:rPr lang="en-US" dirty="0"/>
              <a:t> add this </a:t>
            </a:r>
            <a:r>
              <a:rPr lang="en-US" dirty="0" smtClean="0"/>
              <a:t>information when we use it to create view and update templates. Its  a system generated metadata. </a:t>
            </a:r>
          </a:p>
          <a:p>
            <a:r>
              <a:rPr lang="en-US" dirty="0" smtClean="0"/>
              <a:t>It defines the information about our resources such as their </a:t>
            </a:r>
            <a:r>
              <a:rPr lang="en-US" dirty="0" smtClean="0">
                <a:solidFill>
                  <a:srgbClr val="0070C0"/>
                </a:solidFill>
              </a:rPr>
              <a:t>size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relative position </a:t>
            </a:r>
            <a:r>
              <a:rPr lang="en-US" dirty="0" smtClean="0"/>
              <a:t>in template metadata. All layout information is stored in designer metadata.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AWS::CloudFormation::</a:t>
            </a:r>
            <a:r>
              <a:rPr lang="en-US" b="1" dirty="0" smtClean="0"/>
              <a:t>Designer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103" y="2748712"/>
            <a:ext cx="5577840" cy="3337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designer we </a:t>
            </a:r>
            <a:r>
              <a:rPr lang="en-US" dirty="0" smtClean="0">
                <a:solidFill>
                  <a:srgbClr val="0070C0"/>
                </a:solidFill>
              </a:rPr>
              <a:t>drag and drop </a:t>
            </a:r>
            <a:r>
              <a:rPr lang="en-US" dirty="0" smtClean="0"/>
              <a:t>the resources.</a:t>
            </a:r>
          </a:p>
          <a:p>
            <a:r>
              <a:rPr lang="en-US" dirty="0" smtClean="0"/>
              <a:t>When we create templates in Designer, </a:t>
            </a:r>
            <a:r>
              <a:rPr lang="en-US" dirty="0" smtClean="0">
                <a:solidFill>
                  <a:srgbClr val="0070C0"/>
                </a:solidFill>
              </a:rPr>
              <a:t>it enforces some basic relationships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resources to help us create valid template.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Example:  </a:t>
            </a:r>
            <a:r>
              <a:rPr lang="en-US" dirty="0" smtClean="0"/>
              <a:t>We cannot directly add EC2 instance in a VPC, we must add a subnet in a VPC.</a:t>
            </a:r>
          </a:p>
          <a:p>
            <a:r>
              <a:rPr lang="en-US" dirty="0" smtClean="0"/>
              <a:t>We can also </a:t>
            </a:r>
            <a:r>
              <a:rPr lang="en-US" dirty="0" smtClean="0">
                <a:solidFill>
                  <a:srgbClr val="0070C0"/>
                </a:solidFill>
              </a:rPr>
              <a:t>validate template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directly in designer. </a:t>
            </a:r>
          </a:p>
          <a:p>
            <a:r>
              <a:rPr lang="en-US" dirty="0" smtClean="0"/>
              <a:t>We can bring our template which we have written manually and validate in designer using </a:t>
            </a:r>
            <a:r>
              <a:rPr lang="en-US" dirty="0" smtClean="0">
                <a:solidFill>
                  <a:srgbClr val="0070C0"/>
                </a:solidFill>
              </a:rPr>
              <a:t>validate template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AWS::CloudFormation::Designer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Integrated Editor:</a:t>
            </a:r>
          </a:p>
          <a:p>
            <a:pPr lvl="1"/>
            <a:r>
              <a:rPr lang="en-US" dirty="0" smtClean="0"/>
              <a:t>We can make all our </a:t>
            </a:r>
            <a:r>
              <a:rPr lang="en-US" dirty="0" smtClean="0">
                <a:solidFill>
                  <a:srgbClr val="0070C0"/>
                </a:solidFill>
              </a:rPr>
              <a:t>template modifications</a:t>
            </a:r>
            <a:r>
              <a:rPr lang="en-US" dirty="0" smtClean="0"/>
              <a:t> with this editor. </a:t>
            </a:r>
          </a:p>
          <a:p>
            <a:pPr lvl="1"/>
            <a:r>
              <a:rPr lang="en-US" dirty="0" smtClean="0"/>
              <a:t>It also provides the </a:t>
            </a:r>
            <a:r>
              <a:rPr lang="en-US" dirty="0" smtClean="0">
                <a:solidFill>
                  <a:srgbClr val="0070C0"/>
                </a:solidFill>
              </a:rPr>
              <a:t>auto-complete feature that lists all property names for a resource </a:t>
            </a:r>
            <a:r>
              <a:rPr lang="en-US" dirty="0" smtClean="0"/>
              <a:t>so we don’t need to memorize all the properties of a resource or refer documentation.</a:t>
            </a:r>
          </a:p>
          <a:p>
            <a:pPr lvl="1"/>
            <a:r>
              <a:rPr lang="en-US" dirty="0" smtClean="0"/>
              <a:t>We can use integrated editor to convert from JSON to YAML and vice versa.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AWS::CloudFormation::Designer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1" y="526310"/>
            <a:ext cx="14248738" cy="68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35" y="1947284"/>
            <a:ext cx="457200" cy="245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Firstly, I write my </a:t>
            </a:r>
            <a:r>
              <a:rPr lang="en-US" dirty="0" err="1" smtClean="0"/>
              <a:t>cfn</a:t>
            </a:r>
            <a:r>
              <a:rPr lang="en-US" dirty="0" smtClean="0"/>
              <a:t> templates manually in editor by referring documentation </a:t>
            </a:r>
          </a:p>
          <a:p>
            <a:pPr lvl="1"/>
            <a:r>
              <a:rPr lang="en-US" dirty="0" smtClean="0"/>
              <a:t>Which gives me </a:t>
            </a:r>
            <a:r>
              <a:rPr lang="en-US" dirty="0" smtClean="0">
                <a:solidFill>
                  <a:srgbClr val="0070C0"/>
                </a:solidFill>
              </a:rPr>
              <a:t>greater confidence</a:t>
            </a:r>
            <a:r>
              <a:rPr lang="en-US" dirty="0" smtClean="0"/>
              <a:t> on that particular resource for which I am writing template.</a:t>
            </a:r>
          </a:p>
          <a:p>
            <a:pPr lvl="1"/>
            <a:r>
              <a:rPr lang="en-US" dirty="0" smtClean="0"/>
              <a:t>I use </a:t>
            </a:r>
            <a:r>
              <a:rPr lang="en-US" dirty="0" smtClean="0">
                <a:solidFill>
                  <a:srgbClr val="0070C0"/>
                </a:solidFill>
              </a:rPr>
              <a:t>visual studio code </a:t>
            </a:r>
            <a:r>
              <a:rPr lang="en-US" dirty="0" smtClean="0"/>
              <a:t>as my editor due to the fact that dealing with YAML spaces is simplified in this editor.  I just use tabs and VS code editor takes care of </a:t>
            </a:r>
            <a:r>
              <a:rPr lang="en-US" dirty="0" err="1" smtClean="0"/>
              <a:t>yaml</a:t>
            </a:r>
            <a:r>
              <a:rPr lang="en-US" dirty="0" smtClean="0"/>
              <a:t> spaces. </a:t>
            </a:r>
          </a:p>
          <a:p>
            <a:r>
              <a:rPr lang="en-US" dirty="0" smtClean="0"/>
              <a:t>Copy template to </a:t>
            </a:r>
            <a:r>
              <a:rPr lang="en-US" dirty="0" smtClean="0">
                <a:solidFill>
                  <a:srgbClr val="0070C0"/>
                </a:solidFill>
              </a:rPr>
              <a:t>Integrated Editor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Validate Template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Convert</a:t>
            </a:r>
            <a:r>
              <a:rPr lang="en-US" dirty="0" smtClean="0"/>
              <a:t> template from JSON to YAML or YAML to JSON.</a:t>
            </a:r>
          </a:p>
          <a:p>
            <a:r>
              <a:rPr lang="en-US" dirty="0" smtClean="0"/>
              <a:t>Drag resources to canvas and see their properties (some times). </a:t>
            </a:r>
          </a:p>
          <a:p>
            <a:r>
              <a:rPr lang="en-US" dirty="0" smtClean="0"/>
              <a:t>Copy template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Integrated Editor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review template visually on canvas.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Designer?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350236"/>
            <a:ext cx="12618720" cy="1188851"/>
          </a:xfrm>
        </p:spPr>
        <p:txBody>
          <a:bodyPr/>
          <a:lstStyle/>
          <a:p>
            <a:r>
              <a:rPr lang="en-US" b="1" dirty="0" smtClean="0"/>
              <a:t>CloudFormation Designer -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03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0512" y="4723869"/>
            <a:ext cx="5064233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0" lvl="1"/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AWS::CloudFormation::Interface</a:t>
            </a:r>
          </a:p>
        </p:txBody>
      </p:sp>
    </p:spTree>
    <p:extLst>
      <p:ext uri="{BB962C8B-B14F-4D97-AF65-F5344CB8AC3E}">
        <p14:creationId xmlns:p14="http://schemas.microsoft.com/office/powerpoint/2010/main" val="18135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74" y="1821433"/>
            <a:ext cx="5686022" cy="55909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we create </a:t>
            </a:r>
            <a:r>
              <a:rPr lang="en-US" dirty="0"/>
              <a:t>or update stacks in the console, </a:t>
            </a:r>
            <a:r>
              <a:rPr lang="en-US" dirty="0" smtClean="0"/>
              <a:t>the console </a:t>
            </a:r>
            <a:r>
              <a:rPr lang="en-US" dirty="0"/>
              <a:t>lists </a:t>
            </a:r>
            <a:r>
              <a:rPr lang="en-US" dirty="0">
                <a:solidFill>
                  <a:srgbClr val="0070C0"/>
                </a:solidFill>
              </a:rPr>
              <a:t>input parameters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alphabetical order by their logical </a:t>
            </a:r>
            <a:r>
              <a:rPr lang="en-US" dirty="0" smtClean="0">
                <a:solidFill>
                  <a:srgbClr val="0070C0"/>
                </a:solidFill>
              </a:rPr>
              <a:t>IDs</a:t>
            </a:r>
            <a:r>
              <a:rPr lang="en-US" dirty="0" smtClean="0"/>
              <a:t>.</a:t>
            </a:r>
          </a:p>
          <a:p>
            <a:r>
              <a:rPr lang="en-US" dirty="0"/>
              <a:t>By using this </a:t>
            </a:r>
            <a:r>
              <a:rPr lang="en-US" dirty="0" smtClean="0"/>
              <a:t>key, we can define our own </a:t>
            </a:r>
            <a:r>
              <a:rPr lang="en-US" dirty="0">
                <a:solidFill>
                  <a:srgbClr val="0070C0"/>
                </a:solidFill>
              </a:rPr>
              <a:t>parameter grouping and ordering </a:t>
            </a:r>
            <a:r>
              <a:rPr lang="en-US" dirty="0"/>
              <a:t>so that users can efficiently specify parameter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also define </a:t>
            </a:r>
            <a:r>
              <a:rPr lang="en-US" dirty="0" smtClean="0">
                <a:solidFill>
                  <a:srgbClr val="0070C0"/>
                </a:solidFill>
              </a:rPr>
              <a:t>labels</a:t>
            </a:r>
            <a:r>
              <a:rPr lang="en-US" dirty="0" smtClean="0"/>
              <a:t> for parameters. </a:t>
            </a:r>
          </a:p>
          <a:p>
            <a:r>
              <a:rPr lang="en-US" dirty="0"/>
              <a:t>A label is </a:t>
            </a:r>
            <a:r>
              <a:rPr lang="en-US" dirty="0" smtClean="0"/>
              <a:t>a friendly </a:t>
            </a:r>
            <a:r>
              <a:rPr lang="en-US" dirty="0"/>
              <a:t>name or description that the console displays </a:t>
            </a:r>
            <a:r>
              <a:rPr lang="en-US" dirty="0">
                <a:solidFill>
                  <a:srgbClr val="0070C0"/>
                </a:solidFill>
              </a:rPr>
              <a:t>instead of a parameter's logical </a:t>
            </a:r>
            <a:r>
              <a:rPr lang="en-US" dirty="0" smtClean="0">
                <a:solidFill>
                  <a:srgbClr val="0070C0"/>
                </a:solidFill>
              </a:rPr>
              <a:t>ID </a:t>
            </a:r>
            <a:r>
              <a:rPr lang="en-US" dirty="0" smtClean="0"/>
              <a:t>which helps users understand the values to specify for each parameter.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AWS::CloudFormation::Interface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08" y="1490353"/>
            <a:ext cx="3703320" cy="14287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43" y="3201771"/>
            <a:ext cx="7917770" cy="43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0044" y="1490352"/>
            <a:ext cx="1105495" cy="44935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EC2 </a:t>
            </a: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UserData</a:t>
            </a:r>
            <a:endParaRPr lang="en-US"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57" y="1461658"/>
            <a:ext cx="5869416" cy="59506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>
                <a:solidFill>
                  <a:srgbClr val="0070C0"/>
                </a:solidFill>
              </a:rPr>
              <a:t>UserData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 CloudFormation template for ec2. </a:t>
            </a:r>
          </a:p>
          <a:p>
            <a:r>
              <a:rPr lang="en-US" dirty="0" smtClean="0"/>
              <a:t>We need to use a intrinsic function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en-US" dirty="0" smtClean="0">
                <a:solidFill>
                  <a:srgbClr val="0070C0"/>
                </a:solidFill>
              </a:rPr>
              <a:t>::Base64 </a:t>
            </a:r>
            <a:r>
              <a:rPr lang="en-US" dirty="0" smtClean="0"/>
              <a:t>with </a:t>
            </a:r>
            <a:r>
              <a:rPr lang="en-US" dirty="0" err="1" smtClean="0"/>
              <a:t>UserData</a:t>
            </a:r>
            <a:r>
              <a:rPr lang="en-US" dirty="0" smtClean="0"/>
              <a:t> in CFN templates. This function returns the  Base64 representation of input string. It passes </a:t>
            </a:r>
            <a:r>
              <a:rPr lang="en-US" dirty="0" smtClean="0">
                <a:solidFill>
                  <a:srgbClr val="0070C0"/>
                </a:solidFill>
              </a:rPr>
              <a:t>encoded data </a:t>
            </a:r>
            <a:r>
              <a:rPr lang="en-US" dirty="0" smtClean="0"/>
              <a:t>to ec2 Instance.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YAML Pipe (|): </a:t>
            </a:r>
            <a:r>
              <a:rPr lang="en-US" dirty="0" smtClean="0"/>
              <a:t>Any indented text that follows should be interpreted as a </a:t>
            </a:r>
            <a:r>
              <a:rPr lang="en-US" dirty="0" smtClean="0">
                <a:solidFill>
                  <a:srgbClr val="0070C0"/>
                </a:solidFill>
              </a:rPr>
              <a:t>multi-line scalar value </a:t>
            </a:r>
            <a:r>
              <a:rPr lang="en-US" dirty="0" smtClean="0"/>
              <a:t>which means value should be interpreted literally in such a way that </a:t>
            </a:r>
            <a:r>
              <a:rPr lang="en-US" dirty="0" smtClean="0">
                <a:solidFill>
                  <a:srgbClr val="0070C0"/>
                </a:solidFill>
              </a:rPr>
              <a:t>preserves newlines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UserData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Cons</a:t>
            </a:r>
          </a:p>
          <a:p>
            <a:r>
              <a:rPr lang="en-US" dirty="0" smtClean="0"/>
              <a:t>By </a:t>
            </a:r>
            <a:r>
              <a:rPr lang="en-US" dirty="0"/>
              <a:t>default, user data scripts and cloud-</a:t>
            </a:r>
            <a:r>
              <a:rPr lang="en-US" dirty="0" err="1"/>
              <a:t>init</a:t>
            </a:r>
            <a:r>
              <a:rPr lang="en-US" dirty="0"/>
              <a:t> directives run only during the boot cycle when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rgbClr val="0070C0"/>
                </a:solidFill>
              </a:rPr>
              <a:t>first </a:t>
            </a:r>
            <a:r>
              <a:rPr lang="en-US" dirty="0">
                <a:solidFill>
                  <a:srgbClr val="0070C0"/>
                </a:solidFill>
              </a:rPr>
              <a:t>launch </a:t>
            </a:r>
            <a:r>
              <a:rPr lang="en-US" dirty="0"/>
              <a:t>an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 update </a:t>
            </a:r>
            <a:r>
              <a:rPr lang="en-US" dirty="0" smtClean="0"/>
              <a:t>our </a:t>
            </a:r>
            <a:r>
              <a:rPr lang="en-US" dirty="0"/>
              <a:t>configuration to ensure that </a:t>
            </a:r>
            <a:r>
              <a:rPr lang="en-US" dirty="0" smtClean="0"/>
              <a:t>our user </a:t>
            </a:r>
            <a:r>
              <a:rPr lang="en-US" dirty="0"/>
              <a:t>data scripts and cloud-</a:t>
            </a:r>
            <a:r>
              <a:rPr lang="en-US" dirty="0" err="1"/>
              <a:t>init</a:t>
            </a:r>
            <a:r>
              <a:rPr lang="en-US" dirty="0"/>
              <a:t> directives run every time </a:t>
            </a:r>
            <a:r>
              <a:rPr lang="en-US" dirty="0" smtClean="0"/>
              <a:t>we restart our instance</a:t>
            </a:r>
            <a:r>
              <a:rPr lang="en-US" dirty="0"/>
              <a:t>.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Reboot of server required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CloudFormation &amp; UserData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73" y="2751551"/>
            <a:ext cx="8321040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5935" y="1941188"/>
            <a:ext cx="1506566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15751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9482" y="2339784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04547" y="2339783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345" y="3999149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8073" y="2339784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DualAppCS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85711" y="3999148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11779" y="402066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4954" y="5569758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09927" y="4007212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DualAppCS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93832" y="5569758"/>
            <a:ext cx="1683576" cy="693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SingleAppCS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209898" y="5591274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004587" y="6871430"/>
            <a:ext cx="1683576" cy="693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1315133" y="3033652"/>
            <a:ext cx="16138" cy="96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9482" y="306593"/>
            <a:ext cx="13629929" cy="887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sz="3600" dirty="0" err="1"/>
              <a:t>configSets</a:t>
            </a:r>
            <a:r>
              <a:rPr lang="en-US" sz="3600" dirty="0"/>
              <a:t> (Multiple)</a:t>
            </a:r>
          </a:p>
        </p:txBody>
      </p: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4827499" y="3033652"/>
            <a:ext cx="1382362" cy="96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3" idx="0"/>
          </p:cNvCxnSpPr>
          <p:nvPr/>
        </p:nvCxnSpPr>
        <p:spPr>
          <a:xfrm>
            <a:off x="6209861" y="3033652"/>
            <a:ext cx="1543706" cy="987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4" idx="0"/>
          </p:cNvCxnSpPr>
          <p:nvPr/>
        </p:nvCxnSpPr>
        <p:spPr>
          <a:xfrm flipH="1">
            <a:off x="4816742" y="4693016"/>
            <a:ext cx="10757" cy="876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5" idx="0"/>
          </p:cNvCxnSpPr>
          <p:nvPr/>
        </p:nvCxnSpPr>
        <p:spPr>
          <a:xfrm>
            <a:off x="13046336" y="3033651"/>
            <a:ext cx="5380" cy="973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>
          <a:xfrm flipH="1">
            <a:off x="10835620" y="4701080"/>
            <a:ext cx="2216095" cy="86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0835620" y="6263626"/>
            <a:ext cx="10756" cy="60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7" idx="0"/>
          </p:cNvCxnSpPr>
          <p:nvPr/>
        </p:nvCxnSpPr>
        <p:spPr>
          <a:xfrm flipH="1">
            <a:off x="13051686" y="4701080"/>
            <a:ext cx="29" cy="89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1331270" y="1194098"/>
            <a:ext cx="0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0"/>
          </p:cNvCxnSpPr>
          <p:nvPr/>
        </p:nvCxnSpPr>
        <p:spPr>
          <a:xfrm>
            <a:off x="6209861" y="1194098"/>
            <a:ext cx="0" cy="11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0"/>
          </p:cNvCxnSpPr>
          <p:nvPr/>
        </p:nvCxnSpPr>
        <p:spPr>
          <a:xfrm>
            <a:off x="13046335" y="1194099"/>
            <a:ext cx="0" cy="1145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71" y="4940450"/>
            <a:ext cx="3399392" cy="262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1747" y="6941336"/>
            <a:ext cx="1400768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Sample: </a:t>
            </a:r>
          </a:p>
        </p:txBody>
      </p:sp>
    </p:spTree>
    <p:extLst>
      <p:ext uri="{BB962C8B-B14F-4D97-AF65-F5344CB8AC3E}">
        <p14:creationId xmlns:p14="http://schemas.microsoft.com/office/powerpoint/2010/main" val="14899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3643516"/>
            <a:ext cx="5780038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Helper Scripts</a:t>
            </a:r>
          </a:p>
          <a:p>
            <a:pPr marL="0" indent="0" algn="ctr">
              <a:buNone/>
            </a:pPr>
            <a:endParaRPr lang="en-US"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0876" y="4702061"/>
            <a:ext cx="6234440" cy="5909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en-US" sz="3100" dirty="0" err="1">
                <a:solidFill>
                  <a:schemeClr val="accent6">
                    <a:lumMod val="75000"/>
                  </a:schemeClr>
                </a:solidFill>
              </a:rPr>
              <a:t>cfn-init</a:t>
            </a:r>
            <a:r>
              <a:rPr lang="en-US" sz="3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100" dirty="0" err="1">
                <a:solidFill>
                  <a:schemeClr val="accent6">
                    <a:lumMod val="75000"/>
                  </a:schemeClr>
                </a:solidFill>
              </a:rPr>
              <a:t>cfn-hup</a:t>
            </a:r>
            <a:r>
              <a:rPr lang="en-US" sz="3100" dirty="0">
                <a:solidFill>
                  <a:schemeClr val="accent6">
                    <a:lumMod val="75000"/>
                  </a:schemeClr>
                </a:solidFill>
              </a:rPr>
              <a:t> and  </a:t>
            </a:r>
            <a:r>
              <a:rPr lang="en-US" sz="3100" dirty="0" err="1">
                <a:solidFill>
                  <a:schemeClr val="accent6">
                    <a:lumMod val="75000"/>
                  </a:schemeClr>
                </a:solidFill>
              </a:rPr>
              <a:t>cfn</a:t>
            </a:r>
            <a:r>
              <a:rPr lang="en-US" sz="3100" dirty="0">
                <a:solidFill>
                  <a:schemeClr val="accent6">
                    <a:lumMod val="75000"/>
                  </a:schemeClr>
                </a:solidFill>
              </a:rPr>
              <a:t>-signal</a:t>
            </a:r>
          </a:p>
        </p:txBody>
      </p:sp>
    </p:spTree>
    <p:extLst>
      <p:ext uri="{BB962C8B-B14F-4D97-AF65-F5344CB8AC3E}">
        <p14:creationId xmlns:p14="http://schemas.microsoft.com/office/powerpoint/2010/main" val="1174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CloudFormation provides the following Python helper scripts that we can use to install software and start services on Amazon EC2 that we create as part of stack.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fn-init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fn</a:t>
            </a:r>
            <a:r>
              <a:rPr lang="en-US" dirty="0" smtClean="0"/>
              <a:t>-signal</a:t>
            </a:r>
          </a:p>
          <a:p>
            <a:pPr lvl="1"/>
            <a:r>
              <a:rPr lang="en-US" dirty="0" err="1" smtClean="0"/>
              <a:t>cfn</a:t>
            </a:r>
            <a:r>
              <a:rPr lang="en-US" dirty="0" smtClean="0"/>
              <a:t>-get-metadata</a:t>
            </a:r>
          </a:p>
          <a:p>
            <a:pPr lvl="1"/>
            <a:r>
              <a:rPr lang="en-US" dirty="0" err="1" smtClean="0"/>
              <a:t>cfn-hup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Helper Scripts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75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3643516"/>
            <a:ext cx="77566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751" y="4611647"/>
            <a:ext cx="4219079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0" lvl="1"/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AWS::CloudFormation::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endParaRPr lang="en-US" sz="2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6274" y="1521234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2116" y="2564488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2116" y="3649309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7958" y="4692564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3020" y="5727507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8862" y="6770762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2116" y="432255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Metadata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5848" y="1517076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cfn</a:t>
            </a:r>
            <a:r>
              <a:rPr lang="en-US" dirty="0" smtClean="0"/>
              <a:t>-bootstrap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69098" y="2560330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cfn-init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9098" y="3645151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fn</a:t>
            </a:r>
            <a:r>
              <a:rPr lang="en-US" dirty="0" smtClean="0"/>
              <a:t>-signal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64940" y="4688406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64940" y="5723349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Creation Policy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35843" y="6766604"/>
            <a:ext cx="3167149" cy="7855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err="1" smtClean="0"/>
              <a:t>cfn-hup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1685" y="428097"/>
            <a:ext cx="3167149" cy="785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20" name="Elbow Connector 19"/>
          <p:cNvCxnSpPr>
            <a:stCxn id="10" idx="3"/>
            <a:endCxn id="18" idx="1"/>
          </p:cNvCxnSpPr>
          <p:nvPr/>
        </p:nvCxnSpPr>
        <p:spPr>
          <a:xfrm flipV="1">
            <a:off x="6806010" y="820873"/>
            <a:ext cx="1425674" cy="63426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5" idx="0"/>
          </p:cNvCxnSpPr>
          <p:nvPr/>
        </p:nvCxnSpPr>
        <p:spPr>
          <a:xfrm>
            <a:off x="5255691" y="1217807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64002" y="2286001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47375" y="3354194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55686" y="4409918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76467" y="5478111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2309" y="6508897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02791" y="1226119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823576" y="2294312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06949" y="3362505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815260" y="4418229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836041" y="5486422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831883" y="6517208"/>
            <a:ext cx="4158" cy="30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256039" y="4688404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Create Stack &amp; Test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256039" y="5723349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/>
              <a:t>Create Stack &amp;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256039" y="6766603"/>
            <a:ext cx="2082842" cy="78555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/>
              <a:t>Update Stack – Deploy v2 App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11436247" y="5077021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436247" y="6093771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444272" y="7163538"/>
            <a:ext cx="819793" cy="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1299" y="429678"/>
            <a:ext cx="3167149" cy="785552"/>
          </a:xfrm>
          <a:prstGeom prst="rect">
            <a:avLst/>
          </a:prstGeom>
          <a:solidFill>
            <a:srgbClr val="246B1B"/>
          </a:solidFill>
          <a:ln>
            <a:solidFill>
              <a:srgbClr val="246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 Template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>
            <a:stCxn id="60" idx="3"/>
            <a:endCxn id="11" idx="1"/>
          </p:cNvCxnSpPr>
          <p:nvPr/>
        </p:nvCxnSpPr>
        <p:spPr>
          <a:xfrm>
            <a:off x="3328447" y="822453"/>
            <a:ext cx="343668" cy="2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2" grpId="0" animBg="1"/>
      <p:bldP spid="53" grpId="0" animBg="1"/>
      <p:bldP spid="54" grpId="0" animBg="1"/>
      <p:bldP spid="6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706602"/>
            <a:ext cx="7946968" cy="559092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Resources</a:t>
            </a:r>
          </a:p>
          <a:p>
            <a:pPr lvl="1"/>
            <a:r>
              <a:rPr lang="en-US" dirty="0" smtClean="0"/>
              <a:t>Security Group </a:t>
            </a:r>
          </a:p>
          <a:p>
            <a:pPr lvl="1"/>
            <a:r>
              <a:rPr lang="en-US" dirty="0" smtClean="0"/>
              <a:t>VM </a:t>
            </a:r>
            <a:r>
              <a:rPr lang="en-US" dirty="0" err="1" smtClean="0"/>
              <a:t>Instnaces</a:t>
            </a: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</a:p>
          <a:p>
            <a:pPr lvl="1"/>
            <a:r>
              <a:rPr lang="en-US" dirty="0" smtClean="0"/>
              <a:t>We will Parameterize </a:t>
            </a:r>
            <a:r>
              <a:rPr lang="en-US" dirty="0" smtClean="0">
                <a:solidFill>
                  <a:srgbClr val="0070C0"/>
                </a:solidFill>
              </a:rPr>
              <a:t>KeyName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00 – Base Template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468" y="1230555"/>
            <a:ext cx="5917104" cy="63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98" y="1336917"/>
            <a:ext cx="9143999" cy="6075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0070C0"/>
                </a:solidFill>
              </a:rPr>
              <a:t>AWS::CloudFormation::</a:t>
            </a:r>
            <a:r>
              <a:rPr lang="en-US" dirty="0" err="1" smtClean="0">
                <a:solidFill>
                  <a:srgbClr val="0070C0"/>
                </a:solidFill>
              </a:rPr>
              <a:t>Init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will be used to include metadata section on an ec2 instance for </a:t>
            </a:r>
            <a:r>
              <a:rPr lang="en-US" dirty="0" err="1" smtClean="0"/>
              <a:t>cfn-init</a:t>
            </a:r>
            <a:r>
              <a:rPr lang="en-US" dirty="0" smtClean="0"/>
              <a:t> helper script.</a:t>
            </a:r>
          </a:p>
          <a:p>
            <a:r>
              <a:rPr lang="en-US" dirty="0" smtClean="0"/>
              <a:t>Configuration is separated in to </a:t>
            </a:r>
            <a:r>
              <a:rPr lang="en-US" dirty="0" smtClean="0">
                <a:solidFill>
                  <a:srgbClr val="0070C0"/>
                </a:solidFill>
              </a:rPr>
              <a:t>sections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Metadata is organized in to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keys</a:t>
            </a:r>
            <a:r>
              <a:rPr lang="en-US" dirty="0" smtClean="0"/>
              <a:t>, which we can even group in </a:t>
            </a:r>
            <a:r>
              <a:rPr lang="en-US" dirty="0" err="1" smtClean="0">
                <a:solidFill>
                  <a:srgbClr val="0070C0"/>
                </a:solidFill>
              </a:rPr>
              <a:t>configsets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By default </a:t>
            </a:r>
            <a:r>
              <a:rPr lang="en-US" dirty="0" err="1" smtClean="0">
                <a:solidFill>
                  <a:srgbClr val="0070C0"/>
                </a:solidFill>
              </a:rPr>
              <a:t>cfn-init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calls and </a:t>
            </a:r>
            <a:r>
              <a:rPr lang="en-US" dirty="0" smtClean="0">
                <a:solidFill>
                  <a:srgbClr val="0070C0"/>
                </a:solidFill>
              </a:rPr>
              <a:t>processes the metadata section </a:t>
            </a:r>
            <a:r>
              <a:rPr lang="en-US" dirty="0" smtClean="0"/>
              <a:t>when it has single </a:t>
            </a:r>
            <a:r>
              <a:rPr lang="en-US" dirty="0" err="1" smtClean="0"/>
              <a:t>config</a:t>
            </a:r>
            <a:r>
              <a:rPr lang="en-US" dirty="0" smtClean="0"/>
              <a:t> key (No </a:t>
            </a:r>
            <a:r>
              <a:rPr lang="en-US" dirty="0" err="1" smtClean="0"/>
              <a:t>configsets</a:t>
            </a:r>
            <a:r>
              <a:rPr lang="en-US" dirty="0" smtClean="0"/>
              <a:t> defined).</a:t>
            </a:r>
          </a:p>
          <a:p>
            <a:r>
              <a:rPr lang="en-US" dirty="0" smtClean="0"/>
              <a:t>We can even specify </a:t>
            </a:r>
            <a:r>
              <a:rPr lang="en-US" dirty="0" err="1" smtClean="0">
                <a:solidFill>
                  <a:srgbClr val="0070C0"/>
                </a:solidFill>
              </a:rPr>
              <a:t>configsets</a:t>
            </a:r>
            <a:r>
              <a:rPr lang="en-US" dirty="0" smtClean="0">
                <a:solidFill>
                  <a:srgbClr val="0070C0"/>
                </a:solidFill>
              </a:rPr>
              <a:t> as input to </a:t>
            </a:r>
            <a:r>
              <a:rPr lang="en-US" dirty="0" err="1" smtClean="0">
                <a:solidFill>
                  <a:srgbClr val="0070C0"/>
                </a:solidFill>
              </a:rPr>
              <a:t>cfn-init</a:t>
            </a:r>
            <a:r>
              <a:rPr lang="en-US" dirty="0" smtClean="0">
                <a:solidFill>
                  <a:srgbClr val="0070C0"/>
                </a:solidFill>
              </a:rPr>
              <a:t> script </a:t>
            </a:r>
            <a:r>
              <a:rPr lang="en-US" dirty="0" smtClean="0"/>
              <a:t>so that it can process the entire </a:t>
            </a:r>
            <a:r>
              <a:rPr lang="en-US" dirty="0" err="1" smtClean="0"/>
              <a:t>configset</a:t>
            </a:r>
            <a:r>
              <a:rPr lang="en-US" dirty="0" smtClean="0"/>
              <a:t> with all its </a:t>
            </a:r>
            <a:r>
              <a:rPr lang="en-US" dirty="0" err="1" smtClean="0"/>
              <a:t>configkeys</a:t>
            </a:r>
            <a:r>
              <a:rPr lang="en-US" dirty="0" smtClean="0"/>
              <a:t>.  We will see it in detail in </a:t>
            </a:r>
            <a:r>
              <a:rPr lang="en-US" dirty="0" err="1" smtClean="0"/>
              <a:t>configsets</a:t>
            </a:r>
            <a:r>
              <a:rPr lang="en-US" dirty="0" smtClean="0"/>
              <a:t> section.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cfn-init</a:t>
            </a:r>
            <a:r>
              <a:rPr lang="en-US" dirty="0" smtClean="0"/>
              <a:t> helper script processes the configuration sections </a:t>
            </a:r>
            <a:r>
              <a:rPr lang="en-US" dirty="0" smtClean="0">
                <a:solidFill>
                  <a:srgbClr val="0070C0"/>
                </a:solidFill>
              </a:rPr>
              <a:t>in the order specified in syntax section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71015"/>
            <a:ext cx="12618720" cy="1188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Step-01: Metadata: </a:t>
            </a:r>
            <a:r>
              <a:rPr lang="en-US" dirty="0"/>
              <a:t>AWS::CloudFormation::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675" y="1148450"/>
            <a:ext cx="3869842" cy="643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86" y="1399978"/>
            <a:ext cx="10531366" cy="6012378"/>
          </a:xfrm>
        </p:spPr>
        <p:txBody>
          <a:bodyPr/>
          <a:lstStyle/>
          <a:p>
            <a:r>
              <a:rPr lang="en-US" dirty="0"/>
              <a:t>If we want to process it in </a:t>
            </a:r>
            <a:r>
              <a:rPr lang="en-US" dirty="0">
                <a:solidFill>
                  <a:srgbClr val="0070C0"/>
                </a:solidFill>
              </a:rPr>
              <a:t>different order</a:t>
            </a:r>
            <a:r>
              <a:rPr lang="en-US" dirty="0"/>
              <a:t>, we need to separate them into </a:t>
            </a:r>
            <a:r>
              <a:rPr lang="en-US" dirty="0">
                <a:solidFill>
                  <a:srgbClr val="0070C0"/>
                </a:solidFill>
              </a:rPr>
              <a:t>different </a:t>
            </a:r>
            <a:r>
              <a:rPr lang="en-US" dirty="0" err="1">
                <a:solidFill>
                  <a:srgbClr val="0070C0"/>
                </a:solidFill>
              </a:rPr>
              <a:t>config</a:t>
            </a:r>
            <a:r>
              <a:rPr lang="en-US" dirty="0">
                <a:solidFill>
                  <a:srgbClr val="0070C0"/>
                </a:solidFill>
              </a:rPr>
              <a:t> keys </a:t>
            </a:r>
            <a:r>
              <a:rPr lang="en-US" dirty="0"/>
              <a:t>and then use the </a:t>
            </a:r>
            <a:r>
              <a:rPr lang="en-US" dirty="0">
                <a:solidFill>
                  <a:srgbClr val="0070C0"/>
                </a:solidFill>
              </a:rPr>
              <a:t>order of execution </a:t>
            </a:r>
            <a:r>
              <a:rPr lang="en-US" dirty="0"/>
              <a:t>for </a:t>
            </a:r>
            <a:r>
              <a:rPr lang="en-US" dirty="0" err="1"/>
              <a:t>config</a:t>
            </a:r>
            <a:r>
              <a:rPr lang="en-US" dirty="0"/>
              <a:t> keys in a </a:t>
            </a:r>
            <a:r>
              <a:rPr lang="en-US" dirty="0" err="1"/>
              <a:t>configset</a:t>
            </a:r>
            <a:r>
              <a:rPr lang="en-US" dirty="0"/>
              <a:t>.</a:t>
            </a:r>
          </a:p>
          <a:p>
            <a:r>
              <a:rPr lang="en-US" dirty="0" smtClean="0"/>
              <a:t>In this step we will just </a:t>
            </a:r>
            <a:r>
              <a:rPr lang="en-US" dirty="0" smtClean="0">
                <a:solidFill>
                  <a:srgbClr val="0070C0"/>
                </a:solidFill>
              </a:rPr>
              <a:t>add the metadata section </a:t>
            </a:r>
            <a:r>
              <a:rPr lang="en-US" dirty="0" smtClean="0"/>
              <a:t>with structure. </a:t>
            </a:r>
          </a:p>
          <a:p>
            <a:r>
              <a:rPr lang="en-US" dirty="0" smtClean="0"/>
              <a:t>We will </a:t>
            </a:r>
            <a:r>
              <a:rPr lang="en-US" dirty="0" smtClean="0">
                <a:solidFill>
                  <a:srgbClr val="0070C0"/>
                </a:solidFill>
              </a:rPr>
              <a:t>incrementally build </a:t>
            </a:r>
            <a:r>
              <a:rPr lang="en-US" dirty="0" smtClean="0"/>
              <a:t>the metadata sections in upcoming steps.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Metadata Structure: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21463"/>
            <a:ext cx="12618720" cy="1188851"/>
          </a:xfrm>
        </p:spPr>
        <p:txBody>
          <a:bodyPr>
            <a:normAutofit/>
          </a:bodyPr>
          <a:lstStyle/>
          <a:p>
            <a:r>
              <a:rPr lang="en-US" dirty="0"/>
              <a:t>Step-01: Metadata: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498" y="1144437"/>
            <a:ext cx="3159016" cy="64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78" y="4500012"/>
            <a:ext cx="5438602" cy="3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1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0" y="1584519"/>
            <a:ext cx="5777352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packages key to </a:t>
            </a:r>
            <a:r>
              <a:rPr lang="en-US" dirty="0" smtClean="0">
                <a:solidFill>
                  <a:srgbClr val="0070C0"/>
                </a:solidFill>
              </a:rPr>
              <a:t>download and install </a:t>
            </a:r>
            <a:r>
              <a:rPr lang="en-US" dirty="0" smtClean="0"/>
              <a:t>pre-packaged applications.</a:t>
            </a:r>
          </a:p>
          <a:p>
            <a:r>
              <a:rPr lang="en-US" dirty="0" smtClean="0"/>
              <a:t>On windows systems packages key supports only the </a:t>
            </a:r>
            <a:r>
              <a:rPr lang="en-US" dirty="0" smtClean="0">
                <a:solidFill>
                  <a:srgbClr val="0070C0"/>
                </a:solidFill>
              </a:rPr>
              <a:t>MSI Installer.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Supported Package Formats: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err="1" smtClean="0"/>
              <a:t>msi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rpm</a:t>
            </a:r>
          </a:p>
          <a:p>
            <a:pPr lvl="1"/>
            <a:r>
              <a:rPr lang="en-US" dirty="0" err="1" smtClean="0"/>
              <a:t>rubygems</a:t>
            </a:r>
            <a:endParaRPr lang="en-US" dirty="0" smtClean="0"/>
          </a:p>
          <a:p>
            <a:pPr lvl="1"/>
            <a:r>
              <a:rPr lang="en-US" dirty="0" smtClean="0"/>
              <a:t>yum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Step-02: </a:t>
            </a:r>
            <a:r>
              <a:rPr lang="en-US" dirty="0"/>
              <a:t>Metadata: </a:t>
            </a:r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92" y="4798004"/>
            <a:ext cx="5932170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2152479"/>
            <a:ext cx="7837342" cy="258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72448" y="1623828"/>
            <a:ext cx="3893681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Packages with Versions: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228" y="4849192"/>
            <a:ext cx="2493067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Our Example: </a:t>
            </a:r>
          </a:p>
        </p:txBody>
      </p:sp>
    </p:spTree>
    <p:extLst>
      <p:ext uri="{BB962C8B-B14F-4D97-AF65-F5344CB8AC3E}">
        <p14:creationId xmlns:p14="http://schemas.microsoft.com/office/powerpoint/2010/main" val="37575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groups to create Linux/Unix groups and assign to group id’s.</a:t>
            </a:r>
          </a:p>
          <a:p>
            <a:r>
              <a:rPr lang="en-US" dirty="0" smtClean="0"/>
              <a:t>Groups key is </a:t>
            </a:r>
            <a:r>
              <a:rPr lang="en-US" dirty="0" smtClean="0">
                <a:solidFill>
                  <a:srgbClr val="0070C0"/>
                </a:solidFill>
              </a:rPr>
              <a:t>not supported </a:t>
            </a:r>
            <a:r>
              <a:rPr lang="en-US" dirty="0" smtClean="0"/>
              <a:t>for windows systems.</a:t>
            </a:r>
          </a:p>
          <a:p>
            <a:r>
              <a:rPr lang="en-US" dirty="0" smtClean="0"/>
              <a:t>We can create multiple groups as required.</a:t>
            </a:r>
          </a:p>
          <a:p>
            <a:r>
              <a:rPr lang="en-US" dirty="0" smtClean="0"/>
              <a:t>We can create </a:t>
            </a:r>
            <a:r>
              <a:rPr lang="en-US" dirty="0" smtClean="0">
                <a:solidFill>
                  <a:srgbClr val="0070C0"/>
                </a:solidFill>
              </a:rPr>
              <a:t>without group id</a:t>
            </a:r>
            <a:r>
              <a:rPr lang="en-US" dirty="0" smtClean="0"/>
              <a:t> or create </a:t>
            </a:r>
            <a:r>
              <a:rPr lang="en-US" dirty="0" smtClean="0">
                <a:solidFill>
                  <a:srgbClr val="0070C0"/>
                </a:solidFill>
              </a:rPr>
              <a:t>with a desired group id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Syntax: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Step-03: Metadata: </a:t>
            </a:r>
            <a:r>
              <a:rPr lang="en-US" dirty="0" smtClean="0"/>
              <a:t>groups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14" y="5285856"/>
            <a:ext cx="2423160" cy="1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8084128" cy="5590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the users key to create Linux/Unix users in EC2 Instance.</a:t>
            </a:r>
          </a:p>
          <a:p>
            <a:r>
              <a:rPr lang="en-US" dirty="0" smtClean="0"/>
              <a:t>Users key is not supported for windows systems.</a:t>
            </a:r>
          </a:p>
          <a:p>
            <a:r>
              <a:rPr lang="en-US" dirty="0" smtClean="0"/>
              <a:t>The following are the supported keys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endParaRPr lang="en-US" dirty="0" smtClean="0"/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err="1" smtClean="0"/>
              <a:t>homeDir</a:t>
            </a:r>
            <a:endParaRPr lang="en-US" dirty="0" smtClean="0"/>
          </a:p>
          <a:p>
            <a:r>
              <a:rPr lang="en-US" dirty="0" smtClean="0"/>
              <a:t>Users are created as </a:t>
            </a:r>
            <a:r>
              <a:rPr lang="en-US" dirty="0" smtClean="0">
                <a:solidFill>
                  <a:srgbClr val="0070C0"/>
                </a:solidFill>
              </a:rPr>
              <a:t>non-interactive system users </a:t>
            </a:r>
            <a:r>
              <a:rPr lang="en-US" dirty="0" smtClean="0"/>
              <a:t>with a shell of 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sbin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nologin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by design and cannot be modified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Step-04: </a:t>
            </a:r>
            <a:r>
              <a:rPr lang="en-US" dirty="0"/>
              <a:t>Metadata: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1942" y="1821434"/>
            <a:ext cx="1542499" cy="553998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191" y="2692285"/>
            <a:ext cx="33375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-4657"/>
            <a:ext cx="12618720" cy="1188851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7206091" y="1276992"/>
            <a:ext cx="1468130" cy="369332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Root Stack</a:t>
            </a:r>
          </a:p>
        </p:txBody>
      </p:sp>
      <p:pic>
        <p:nvPicPr>
          <p:cNvPr id="7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2312" y="1587599"/>
            <a:ext cx="1655688" cy="1655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3940400" y="6094675"/>
            <a:ext cx="1655688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VPC Nested Stack </a:t>
            </a:r>
          </a:p>
        </p:txBody>
      </p:sp>
      <p:pic>
        <p:nvPicPr>
          <p:cNvPr id="13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0400" y="4431611"/>
            <a:ext cx="1655688" cy="165568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5596089" y="3127880"/>
            <a:ext cx="2438023" cy="213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43">
            <a:extLst>
              <a:ext uri="{FF2B5EF4-FFF2-40B4-BE49-F238E27FC236}">
                <a16:creationId xmlns="" xmlns:a16="http://schemas.microsoft.com/office/drawing/2014/main" id="{9F15BCF3-02F1-4947-B330-E7DC1965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24092" y="4513645"/>
            <a:ext cx="1655688" cy="1655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070A4C-BF33-FD4B-89B6-050AC0A52016}"/>
              </a:ext>
            </a:extLst>
          </p:cNvPr>
          <p:cNvSpPr txBox="1"/>
          <p:nvPr/>
        </p:nvSpPr>
        <p:spPr>
          <a:xfrm>
            <a:off x="9804363" y="6152306"/>
            <a:ext cx="1685510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/>
              <a:t>Security Group Nested Stack </a:t>
            </a: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8034112" y="3127880"/>
            <a:ext cx="178998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sources key to download an archive file and unpack it in a target directory on EC2 Instance. </a:t>
            </a:r>
          </a:p>
          <a:p>
            <a:r>
              <a:rPr lang="en-US" dirty="0" smtClean="0"/>
              <a:t>This key is fully supported for both Linux and Windows systems.</a:t>
            </a:r>
          </a:p>
          <a:p>
            <a:r>
              <a:rPr lang="en-US" dirty="0" smtClean="0"/>
              <a:t>Supported Archive formats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</a:t>
            </a:r>
          </a:p>
          <a:p>
            <a:pPr lvl="1"/>
            <a:r>
              <a:rPr lang="en-US" dirty="0" smtClean="0"/>
              <a:t>tar + 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smtClean="0"/>
              <a:t>tar + bz2</a:t>
            </a:r>
          </a:p>
          <a:p>
            <a:pPr lvl="1"/>
            <a:r>
              <a:rPr lang="en-US" dirty="0" smtClean="0"/>
              <a:t>zip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Syntax / 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Step-05: Metadata: sources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6" y="6803966"/>
            <a:ext cx="1066419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8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S3 bucket</a:t>
            </a:r>
          </a:p>
          <a:p>
            <a:r>
              <a:rPr lang="en-US" dirty="0" smtClean="0"/>
              <a:t>Disable </a:t>
            </a:r>
            <a:r>
              <a:rPr lang="en-US" dirty="0" smtClean="0">
                <a:solidFill>
                  <a:srgbClr val="0070C0"/>
                </a:solidFill>
              </a:rPr>
              <a:t>block public access to bucket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0070C0"/>
                </a:solidFill>
              </a:rPr>
              <a:t>cfn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Upload the zip files </a:t>
            </a:r>
            <a:r>
              <a:rPr lang="en-US" dirty="0" smtClean="0">
                <a:solidFill>
                  <a:srgbClr val="0070C0"/>
                </a:solidFill>
              </a:rPr>
              <a:t>demo1.zip, demo2.zip</a:t>
            </a:r>
            <a:r>
              <a:rPr lang="en-US" dirty="0" smtClean="0"/>
              <a:t> which contains </a:t>
            </a:r>
            <a:r>
              <a:rPr lang="en-US" dirty="0" err="1" smtClean="0">
                <a:solidFill>
                  <a:srgbClr val="0070C0"/>
                </a:solidFill>
              </a:rPr>
              <a:t>demo.war</a:t>
            </a:r>
            <a:r>
              <a:rPr lang="en-US" dirty="0"/>
              <a:t> </a:t>
            </a:r>
            <a:r>
              <a:rPr lang="en-US" dirty="0" smtClean="0"/>
              <a:t>(two versions v1 and v2)</a:t>
            </a:r>
          </a:p>
          <a:p>
            <a:pPr lvl="1"/>
            <a:r>
              <a:rPr lang="en-US" dirty="0" smtClean="0"/>
              <a:t>Unzip AWS-CloudFormation.zip to local directory</a:t>
            </a:r>
          </a:p>
          <a:p>
            <a:pPr lvl="1"/>
            <a:r>
              <a:rPr lang="en-US" dirty="0" smtClean="0"/>
              <a:t>Navigate to </a:t>
            </a:r>
            <a:r>
              <a:rPr lang="en-US" dirty="0" smtClean="0">
                <a:solidFill>
                  <a:srgbClr val="0070C0"/>
                </a:solidFill>
              </a:rPr>
              <a:t>11-cfn-init/WAR-Files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Upload the </a:t>
            </a:r>
            <a:r>
              <a:rPr lang="en-US" dirty="0" smtClean="0">
                <a:solidFill>
                  <a:srgbClr val="0070C0"/>
                </a:solidFill>
              </a:rPr>
              <a:t>demo1.zip, demo2.zip </a:t>
            </a:r>
            <a:r>
              <a:rPr lang="en-US" dirty="0" smtClean="0"/>
              <a:t>to S3 bucket </a:t>
            </a:r>
            <a:r>
              <a:rPr lang="en-US" dirty="0" err="1" smtClean="0">
                <a:solidFill>
                  <a:srgbClr val="0070C0"/>
                </a:solidFill>
              </a:rPr>
              <a:t>cfn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folder.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Path: </a:t>
            </a:r>
            <a:r>
              <a:rPr lang="en-US" dirty="0" smtClean="0">
                <a:solidFill>
                  <a:srgbClr val="0070C0"/>
                </a:solidFill>
              </a:rPr>
              <a:t>/AWS-CloudFormation/11-cfn-init/WAR-files</a:t>
            </a:r>
            <a:endParaRPr lang="en-US" dirty="0" smtClean="0"/>
          </a:p>
          <a:p>
            <a:pPr lvl="1"/>
            <a:r>
              <a:rPr lang="en-US" dirty="0" smtClean="0"/>
              <a:t>Make the </a:t>
            </a:r>
            <a:r>
              <a:rPr lang="en-US" dirty="0" smtClean="0">
                <a:solidFill>
                  <a:srgbClr val="0070C0"/>
                </a:solidFill>
              </a:rPr>
              <a:t>demo1.zip, demo2.zip</a:t>
            </a:r>
            <a:r>
              <a:rPr lang="en-US" dirty="0" smtClean="0"/>
              <a:t> as public file.</a:t>
            </a:r>
          </a:p>
          <a:p>
            <a:pPr lvl="1"/>
            <a:r>
              <a:rPr lang="en-US" dirty="0" smtClean="0"/>
              <a:t>Copy the S3 http </a:t>
            </a:r>
            <a:r>
              <a:rPr lang="en-US" dirty="0" err="1" smtClean="0"/>
              <a:t>url</a:t>
            </a:r>
            <a:r>
              <a:rPr lang="en-US" dirty="0" smtClean="0"/>
              <a:t> for both files and perform public access test.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>
                <a:solidFill>
                  <a:srgbClr val="0070C0"/>
                </a:solidFill>
              </a:rPr>
              <a:t>demo1.zip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70C0"/>
                </a:solidFill>
              </a:rPr>
              <a:t>sources section </a:t>
            </a:r>
            <a:r>
              <a:rPr lang="en-US" dirty="0" smtClean="0"/>
              <a:t>of template.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Step-05: </a:t>
            </a:r>
            <a:r>
              <a:rPr lang="en-US" dirty="0"/>
              <a:t>Metadata: sources</a:t>
            </a:r>
          </a:p>
        </p:txBody>
      </p:sp>
    </p:spTree>
    <p:extLst>
      <p:ext uri="{BB962C8B-B14F-4D97-AF65-F5344CB8AC3E}">
        <p14:creationId xmlns:p14="http://schemas.microsoft.com/office/powerpoint/2010/main" val="39201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the </a:t>
            </a:r>
            <a:r>
              <a:rPr lang="en-US" dirty="0" smtClean="0">
                <a:solidFill>
                  <a:srgbClr val="0070C0"/>
                </a:solidFill>
              </a:rPr>
              <a:t>files </a:t>
            </a:r>
            <a:r>
              <a:rPr lang="en-US" dirty="0" smtClean="0"/>
              <a:t>key to create files on EC2 Instance.</a:t>
            </a:r>
          </a:p>
          <a:p>
            <a:r>
              <a:rPr lang="en-US" dirty="0" smtClean="0"/>
              <a:t>The content can be either </a:t>
            </a:r>
            <a:r>
              <a:rPr lang="en-US" dirty="0" smtClean="0">
                <a:solidFill>
                  <a:srgbClr val="0070C0"/>
                </a:solidFill>
              </a:rPr>
              <a:t>inline in the template </a:t>
            </a:r>
            <a:r>
              <a:rPr lang="en-US" dirty="0" smtClean="0"/>
              <a:t>or the content can be </a:t>
            </a:r>
            <a:r>
              <a:rPr lang="en-US" dirty="0" smtClean="0">
                <a:solidFill>
                  <a:srgbClr val="0070C0"/>
                </a:solidFill>
              </a:rPr>
              <a:t>pulled from a URL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files are written to disk in </a:t>
            </a:r>
            <a:r>
              <a:rPr lang="en-US" dirty="0" smtClean="0">
                <a:solidFill>
                  <a:srgbClr val="0070C0"/>
                </a:solidFill>
              </a:rPr>
              <a:t>alphabetical order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Supported Keys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</a:t>
            </a:r>
          </a:p>
          <a:p>
            <a:pPr lvl="1"/>
            <a:r>
              <a:rPr lang="en-US" dirty="0" smtClean="0"/>
              <a:t>Encoding (plain or base64)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wner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Step-06: </a:t>
            </a:r>
            <a:r>
              <a:rPr lang="en-US" dirty="0"/>
              <a:t>Metadata: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Step-06: </a:t>
            </a:r>
            <a:r>
              <a:rPr lang="en-US" dirty="0"/>
              <a:t>Metadata: files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6" y="1910190"/>
            <a:ext cx="13906674" cy="55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256" y="1396538"/>
            <a:ext cx="2578783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Syntax / Sample: </a:t>
            </a:r>
          </a:p>
        </p:txBody>
      </p:sp>
    </p:spTree>
    <p:extLst>
      <p:ext uri="{BB962C8B-B14F-4D97-AF65-F5344CB8AC3E}">
        <p14:creationId xmlns:p14="http://schemas.microsoft.com/office/powerpoint/2010/main" val="458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35" y="1821433"/>
            <a:ext cx="7872152" cy="5590922"/>
          </a:xfrm>
        </p:spPr>
        <p:txBody>
          <a:bodyPr/>
          <a:lstStyle/>
          <a:p>
            <a:r>
              <a:rPr lang="en-US" dirty="0" smtClean="0"/>
              <a:t>We can use </a:t>
            </a:r>
            <a:r>
              <a:rPr lang="en-US" dirty="0" smtClean="0">
                <a:solidFill>
                  <a:srgbClr val="0070C0"/>
                </a:solidFill>
              </a:rPr>
              <a:t>commands </a:t>
            </a:r>
            <a:r>
              <a:rPr lang="en-US" dirty="0" smtClean="0"/>
              <a:t>key to execute commands on EC2 Instance. </a:t>
            </a:r>
          </a:p>
          <a:p>
            <a:r>
              <a:rPr lang="en-US" dirty="0" smtClean="0"/>
              <a:t>The commands are processed in </a:t>
            </a:r>
            <a:r>
              <a:rPr lang="en-US" dirty="0" smtClean="0">
                <a:solidFill>
                  <a:srgbClr val="0070C0"/>
                </a:solidFill>
              </a:rPr>
              <a:t>alphabetical order </a:t>
            </a:r>
            <a:r>
              <a:rPr lang="en-US" dirty="0" smtClean="0"/>
              <a:t>by name.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Supported Keys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nv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wd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pPr lvl="1"/>
            <a:r>
              <a:rPr lang="en-US" dirty="0" err="1" smtClean="0"/>
              <a:t>ignoreErrors</a:t>
            </a:r>
            <a:endParaRPr lang="en-US" dirty="0" smtClean="0"/>
          </a:p>
          <a:p>
            <a:pPr lvl="1"/>
            <a:r>
              <a:rPr lang="en-US" dirty="0" err="1" smtClean="0"/>
              <a:t>waitAfterCompletion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Step-07: </a:t>
            </a:r>
            <a:r>
              <a:rPr lang="en-US" dirty="0"/>
              <a:t>Metadata: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7055" y="2901980"/>
            <a:ext cx="2728517" cy="51706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Syntax / Example: 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64" y="3560964"/>
            <a:ext cx="789813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21433"/>
            <a:ext cx="9326880" cy="55909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services key to define which services should be </a:t>
            </a:r>
            <a:r>
              <a:rPr lang="en-US" dirty="0" smtClean="0">
                <a:solidFill>
                  <a:srgbClr val="0070C0"/>
                </a:solidFill>
              </a:rPr>
              <a:t>enabled or disabled </a:t>
            </a:r>
            <a:r>
              <a:rPr lang="en-US" dirty="0" smtClean="0"/>
              <a:t>when the instance is launched.</a:t>
            </a:r>
          </a:p>
          <a:p>
            <a:r>
              <a:rPr lang="en-US" dirty="0" smtClean="0"/>
              <a:t>On Linux systems this key is supported by using </a:t>
            </a:r>
            <a:r>
              <a:rPr lang="en-US" dirty="0" err="1" smtClean="0">
                <a:solidFill>
                  <a:srgbClr val="0070C0"/>
                </a:solidFill>
              </a:rPr>
              <a:t>sysvinit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Windows systems, it is supported by using </a:t>
            </a:r>
            <a:r>
              <a:rPr lang="en-US" dirty="0" smtClean="0">
                <a:solidFill>
                  <a:srgbClr val="0070C0"/>
                </a:solidFill>
              </a:rPr>
              <a:t>Windows Service Manager.</a:t>
            </a:r>
          </a:p>
          <a:p>
            <a:r>
              <a:rPr lang="en-US" dirty="0" smtClean="0"/>
              <a:t>Services key also allows us to specify </a:t>
            </a:r>
            <a:r>
              <a:rPr lang="en-US" dirty="0" smtClean="0">
                <a:solidFill>
                  <a:srgbClr val="0070C0"/>
                </a:solidFill>
              </a:rPr>
              <a:t>dependencies on sources, </a:t>
            </a:r>
            <a:r>
              <a:rPr lang="en-US" dirty="0" smtClean="0"/>
              <a:t>packages and files so that if a restart is needed due to files being installed, </a:t>
            </a:r>
            <a:r>
              <a:rPr lang="en-US" dirty="0" err="1" smtClean="0"/>
              <a:t>cfn-init</a:t>
            </a:r>
            <a:r>
              <a:rPr lang="en-US" dirty="0" smtClean="0"/>
              <a:t> will take care of the service restart. </a:t>
            </a:r>
          </a:p>
          <a:p>
            <a:r>
              <a:rPr lang="en-US" dirty="0" smtClean="0"/>
              <a:t>Supported Keys</a:t>
            </a:r>
          </a:p>
          <a:p>
            <a:pPr lvl="1"/>
            <a:r>
              <a:rPr lang="en-US" dirty="0" err="1" smtClean="0"/>
              <a:t>ensureRunning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nabled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commands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Step-08: </a:t>
            </a:r>
            <a:r>
              <a:rPr lang="en-US" dirty="0"/>
              <a:t>Metadata</a:t>
            </a:r>
            <a:r>
              <a:rPr lang="en-US" dirty="0" smtClean="0"/>
              <a:t>: services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895" y="5224520"/>
            <a:ext cx="4057650" cy="15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Step-08: Metadata: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1603" y="1821433"/>
            <a:ext cx="8740834" cy="559092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nginx</a:t>
            </a:r>
            <a:r>
              <a:rPr lang="en-US" dirty="0"/>
              <a:t> service will be </a:t>
            </a:r>
            <a:r>
              <a:rPr lang="en-US" dirty="0">
                <a:solidFill>
                  <a:srgbClr val="0070C0"/>
                </a:solidFill>
              </a:rPr>
              <a:t>restarted</a:t>
            </a:r>
            <a:r>
              <a:rPr lang="en-US" dirty="0"/>
              <a:t> if either 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nginx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nginx.conf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/www/html </a:t>
            </a:r>
            <a:r>
              <a:rPr lang="en-US" dirty="0"/>
              <a:t>are modified by </a:t>
            </a:r>
            <a:r>
              <a:rPr lang="en-US" dirty="0" err="1"/>
              <a:t>cfn-init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php-fastcgi</a:t>
            </a:r>
            <a:r>
              <a:rPr lang="en-US" dirty="0"/>
              <a:t> service will be </a:t>
            </a:r>
            <a:r>
              <a:rPr lang="en-US" dirty="0">
                <a:solidFill>
                  <a:srgbClr val="0070C0"/>
                </a:solidFill>
              </a:rPr>
              <a:t>restarted</a:t>
            </a:r>
            <a:r>
              <a:rPr lang="en-US" dirty="0"/>
              <a:t> if </a:t>
            </a:r>
            <a:r>
              <a:rPr lang="en-US" dirty="0" err="1"/>
              <a:t>cfn-init</a:t>
            </a:r>
            <a:r>
              <a:rPr lang="en-US" dirty="0"/>
              <a:t> installs or updates </a:t>
            </a:r>
            <a:r>
              <a:rPr lang="en-US" dirty="0" err="1"/>
              <a:t>php</a:t>
            </a:r>
            <a:r>
              <a:rPr lang="en-US" dirty="0"/>
              <a:t> or spawn-</a:t>
            </a:r>
            <a:r>
              <a:rPr lang="en-US" dirty="0" err="1"/>
              <a:t>fcgi</a:t>
            </a:r>
            <a:r>
              <a:rPr lang="en-US" dirty="0"/>
              <a:t> using yum.</a:t>
            </a:r>
          </a:p>
          <a:p>
            <a:r>
              <a:rPr lang="en-US" dirty="0"/>
              <a:t>The </a:t>
            </a:r>
            <a:r>
              <a:rPr lang="en-US" dirty="0" err="1"/>
              <a:t>sendmail</a:t>
            </a:r>
            <a:r>
              <a:rPr lang="en-US" dirty="0"/>
              <a:t> service will be </a:t>
            </a:r>
            <a:r>
              <a:rPr lang="en-US" dirty="0">
                <a:solidFill>
                  <a:srgbClr val="0070C0"/>
                </a:solidFill>
              </a:rPr>
              <a:t>stopped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disabled</a:t>
            </a:r>
            <a:r>
              <a:rPr lang="en-US" dirty="0"/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68" y="1461658"/>
            <a:ext cx="485775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3643516"/>
            <a:ext cx="775663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 err="1">
                <a:solidFill>
                  <a:schemeClr val="accent6">
                    <a:lumMod val="75000"/>
                  </a:schemeClr>
                </a:solidFill>
              </a:rPr>
              <a:t>UserData</a:t>
            </a:r>
            <a:endParaRPr lang="en-US" sz="7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Graphic 47">
            <a:extLst>
              <a:ext uri="{FF2B5EF4-FFF2-40B4-BE49-F238E27FC236}">
                <a16:creationId xmlns=""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27156" y="2102002"/>
            <a:ext cx="4172584" cy="4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Scripts are updated </a:t>
            </a:r>
            <a:r>
              <a:rPr lang="en-US" dirty="0" smtClean="0">
                <a:solidFill>
                  <a:srgbClr val="0070C0"/>
                </a:solidFill>
              </a:rPr>
              <a:t>periodically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to ensure that the below listed command is included in </a:t>
            </a:r>
            <a:r>
              <a:rPr lang="en-US" dirty="0" err="1" smtClean="0">
                <a:solidFill>
                  <a:srgbClr val="0070C0"/>
                </a:solidFill>
              </a:rPr>
              <a:t>UserData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our template </a:t>
            </a:r>
            <a:r>
              <a:rPr lang="en-US" dirty="0" smtClean="0">
                <a:solidFill>
                  <a:srgbClr val="0070C0"/>
                </a:solidFill>
              </a:rPr>
              <a:t>before we call the helper scripts </a:t>
            </a:r>
            <a:r>
              <a:rPr lang="en-US" dirty="0" smtClean="0"/>
              <a:t>to ensure that our launched instances get the latest helper scripts.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Step-09: </a:t>
            </a:r>
            <a:r>
              <a:rPr lang="en-US" dirty="0" err="1" smtClean="0"/>
              <a:t>UserData</a:t>
            </a:r>
            <a:r>
              <a:rPr lang="en-US" dirty="0" smtClean="0"/>
              <a:t>: 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cfn</a:t>
            </a:r>
            <a:r>
              <a:rPr lang="en-US" dirty="0"/>
              <a:t>-bootstrap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23" y="4582912"/>
            <a:ext cx="10527030" cy="193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2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65" y="1276201"/>
            <a:ext cx="6738227" cy="59506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cfn-init</a:t>
            </a:r>
            <a:r>
              <a:rPr lang="en-US" dirty="0" smtClean="0"/>
              <a:t> </a:t>
            </a:r>
            <a:r>
              <a:rPr lang="en-US" dirty="0"/>
              <a:t>helper script </a:t>
            </a:r>
            <a:r>
              <a:rPr lang="en-US" dirty="0">
                <a:solidFill>
                  <a:srgbClr val="0070C0"/>
                </a:solidFill>
              </a:rPr>
              <a:t>reads template metadata </a:t>
            </a:r>
            <a:r>
              <a:rPr lang="en-US" dirty="0"/>
              <a:t>from the </a:t>
            </a:r>
            <a:r>
              <a:rPr lang="en-US" dirty="0">
                <a:solidFill>
                  <a:srgbClr val="0070C0"/>
                </a:solidFill>
              </a:rPr>
              <a:t>AWS::CloudFormation::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key and </a:t>
            </a:r>
            <a:r>
              <a:rPr lang="en-US" dirty="0" smtClean="0"/>
              <a:t>acts accordingly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Fetch and parse metadata from AWS CloudFormation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packages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files to disk</a:t>
            </a:r>
          </a:p>
          <a:p>
            <a:pPr lvl="1"/>
            <a:r>
              <a:rPr lang="en-US" dirty="0" smtClean="0"/>
              <a:t>Enable/disable </a:t>
            </a:r>
            <a:r>
              <a:rPr lang="en-US" dirty="0"/>
              <a:t>and start/stop </a:t>
            </a:r>
            <a:r>
              <a:rPr lang="en-US" dirty="0" smtClean="0"/>
              <a:t>services</a:t>
            </a:r>
          </a:p>
          <a:p>
            <a:r>
              <a:rPr lang="en-US" dirty="0"/>
              <a:t>If </a:t>
            </a:r>
            <a:r>
              <a:rPr lang="en-US" dirty="0" smtClean="0"/>
              <a:t>we use </a:t>
            </a:r>
            <a:r>
              <a:rPr lang="en-US" dirty="0" err="1"/>
              <a:t>cfn-init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update an existing file</a:t>
            </a:r>
            <a:r>
              <a:rPr lang="en-US" dirty="0"/>
              <a:t>, it creates a backup copy of the original file in </a:t>
            </a:r>
            <a:r>
              <a:rPr lang="en-US" dirty="0" smtClean="0"/>
              <a:t>the same </a:t>
            </a:r>
            <a:r>
              <a:rPr lang="en-US" dirty="0"/>
              <a:t>directory with a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bak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extension.</a:t>
            </a:r>
          </a:p>
          <a:p>
            <a:r>
              <a:rPr lang="en-US" dirty="0" err="1"/>
              <a:t>cfn-init</a:t>
            </a:r>
            <a:r>
              <a:rPr lang="en-US" dirty="0"/>
              <a:t> does </a:t>
            </a:r>
            <a:r>
              <a:rPr lang="en-US" dirty="0">
                <a:solidFill>
                  <a:srgbClr val="0070C0"/>
                </a:solidFill>
              </a:rPr>
              <a:t>not require </a:t>
            </a:r>
            <a:r>
              <a:rPr lang="en-US" dirty="0" smtClean="0">
                <a:solidFill>
                  <a:srgbClr val="0070C0"/>
                </a:solidFill>
              </a:rPr>
              <a:t>credentials</a:t>
            </a:r>
            <a:r>
              <a:rPr lang="en-US" dirty="0" smtClean="0"/>
              <a:t>. However</a:t>
            </a:r>
            <a:r>
              <a:rPr lang="en-US" dirty="0"/>
              <a:t>, if no credentials are specified, </a:t>
            </a:r>
            <a:r>
              <a:rPr lang="en-US" dirty="0" smtClean="0"/>
              <a:t>AWS CloudFormation </a:t>
            </a:r>
            <a:r>
              <a:rPr lang="en-US" dirty="0"/>
              <a:t>checks for </a:t>
            </a:r>
            <a:r>
              <a:rPr lang="en-US" dirty="0">
                <a:solidFill>
                  <a:srgbClr val="0070C0"/>
                </a:solidFill>
              </a:rPr>
              <a:t>stack membership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limits the scope of the call to the stack </a:t>
            </a:r>
            <a:r>
              <a:rPr lang="en-US" dirty="0" smtClean="0"/>
              <a:t>that the </a:t>
            </a:r>
            <a:r>
              <a:rPr lang="en-US" dirty="0"/>
              <a:t>instance belongs to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40985"/>
            <a:ext cx="12618720" cy="1188851"/>
          </a:xfrm>
        </p:spPr>
        <p:txBody>
          <a:bodyPr/>
          <a:lstStyle/>
          <a:p>
            <a:r>
              <a:rPr lang="en-US" dirty="0" smtClean="0"/>
              <a:t>Step-10: </a:t>
            </a:r>
            <a:r>
              <a:rPr lang="en-US" dirty="0" err="1"/>
              <a:t>UserData</a:t>
            </a:r>
            <a:r>
              <a:rPr lang="en-US" dirty="0"/>
              <a:t>: </a:t>
            </a:r>
            <a:r>
              <a:rPr lang="en-US" dirty="0" err="1" smtClean="0"/>
              <a:t>cfn-init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75" y="2597925"/>
            <a:ext cx="5337810" cy="282321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6753" y="2580851"/>
            <a:ext cx="2545543" cy="4801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Command Syntax: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" y="6665249"/>
            <a:ext cx="1427272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07899" y="6043102"/>
            <a:ext cx="4028873" cy="480132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Command Usage in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UserData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956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50164</TotalTime>
  <Words>10186</Words>
  <Application>Microsoft Office PowerPoint</Application>
  <PresentationFormat>Custom</PresentationFormat>
  <Paragraphs>2352</Paragraphs>
  <Slides>191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192" baseType="lpstr">
      <vt:lpstr>Office Theme</vt:lpstr>
      <vt:lpstr>AWS CloudFormation </vt:lpstr>
      <vt:lpstr>Course Objectives</vt:lpstr>
      <vt:lpstr>Template Anatomy</vt:lpstr>
      <vt:lpstr>Resources</vt:lpstr>
      <vt:lpstr>Templates Written</vt:lpstr>
      <vt:lpstr>PowerPoint Presentation</vt:lpstr>
      <vt:lpstr>Config Sets</vt:lpstr>
      <vt:lpstr>PowerPoint Presentation</vt:lpstr>
      <vt:lpstr>Nested Stacks</vt:lpstr>
      <vt:lpstr>Templates Written</vt:lpstr>
      <vt:lpstr>Intrinsic Functions &amp; Pseudo Parameters</vt:lpstr>
      <vt:lpstr>PowerPoint Presentation</vt:lpstr>
      <vt:lpstr>PowerPoint Presentation</vt:lpstr>
      <vt:lpstr>PowerPoint Presentation</vt:lpstr>
      <vt:lpstr>PowerPoint Presentation</vt:lpstr>
      <vt:lpstr>CodeCommit</vt:lpstr>
      <vt:lpstr>CodeBuild – AWS  Web Console</vt:lpstr>
      <vt:lpstr>CodeDeploy – AWS  Web Console</vt:lpstr>
      <vt:lpstr>CodePipeline – AWS Web Console</vt:lpstr>
      <vt:lpstr>CodePipeline – AWS CloudFormation</vt:lpstr>
      <vt:lpstr>PowerPoint Presentation</vt:lpstr>
      <vt:lpstr>PowerPoint Presentation</vt:lpstr>
      <vt:lpstr>Infrastructure as Code – Manual AWS Web Console</vt:lpstr>
      <vt:lpstr>Infrastructure as Code – CFN Template creation Flow</vt:lpstr>
      <vt:lpstr>Infrastructure as Code – Execution Flow</vt:lpstr>
      <vt:lpstr>Templates Written</vt:lpstr>
      <vt:lpstr>PowerPoint Presentation</vt:lpstr>
      <vt:lpstr>YAML</vt:lpstr>
      <vt:lpstr>YAML – Key Value Pairs</vt:lpstr>
      <vt:lpstr>YAML – List / Array</vt:lpstr>
      <vt:lpstr>YAML Dictionary / Map</vt:lpstr>
      <vt:lpstr>YAML Lists containing Dictionaries</vt:lpstr>
      <vt:lpstr>YAML Lists containing Dictionaries containing Lists</vt:lpstr>
      <vt:lpstr>YAML Pipe</vt:lpstr>
      <vt:lpstr>YAML Greater than Sign</vt:lpstr>
      <vt:lpstr>YAML Comments</vt:lpstr>
      <vt:lpstr>PowerPoint Presentation</vt:lpstr>
      <vt:lpstr>AWS CloudFormation</vt:lpstr>
      <vt:lpstr>How does CloudFormation works? </vt:lpstr>
      <vt:lpstr>AWS CloudFormation</vt:lpstr>
      <vt:lpstr>AWS CloudFormation</vt:lpstr>
      <vt:lpstr>Stack Features</vt:lpstr>
      <vt:lpstr>PowerPoint Presentation</vt:lpstr>
      <vt:lpstr>Resources</vt:lpstr>
      <vt:lpstr>Resources</vt:lpstr>
      <vt:lpstr>Intrinsic Function: Ref</vt:lpstr>
      <vt:lpstr>PowerPoint Presentation</vt:lpstr>
      <vt:lpstr>Parameters</vt:lpstr>
      <vt:lpstr>Parameters</vt:lpstr>
      <vt:lpstr>Parameter Properties</vt:lpstr>
      <vt:lpstr>Parameters - Practice</vt:lpstr>
      <vt:lpstr>PowerPoint Presentation</vt:lpstr>
      <vt:lpstr>Mappings</vt:lpstr>
      <vt:lpstr>Intrinsic Function: FindInMap</vt:lpstr>
      <vt:lpstr>Mappings - Practice</vt:lpstr>
      <vt:lpstr>Pseudo Parameters</vt:lpstr>
      <vt:lpstr>PowerPoint Presentation</vt:lpstr>
      <vt:lpstr>Conditions</vt:lpstr>
      <vt:lpstr>Conditions</vt:lpstr>
      <vt:lpstr>Conditions -  Intrinsic Functions</vt:lpstr>
      <vt:lpstr>Conditions - Practice</vt:lpstr>
      <vt:lpstr>PowerPoint Presentation</vt:lpstr>
      <vt:lpstr>Outputs</vt:lpstr>
      <vt:lpstr>Outputs</vt:lpstr>
      <vt:lpstr>Outputs  Practice</vt:lpstr>
      <vt:lpstr>PowerPoint Presentation</vt:lpstr>
      <vt:lpstr>Metadata</vt:lpstr>
      <vt:lpstr>Metadata Keys</vt:lpstr>
      <vt:lpstr>PowerPoint Presentation</vt:lpstr>
      <vt:lpstr>AWS::CloudFormation::Designer</vt:lpstr>
      <vt:lpstr>AWS::CloudFormation::Designer</vt:lpstr>
      <vt:lpstr>AWS::CloudFormation::Designer</vt:lpstr>
      <vt:lpstr>PowerPoint Presentation</vt:lpstr>
      <vt:lpstr>How I use Designer?</vt:lpstr>
      <vt:lpstr>CloudFormation Designer - Demo</vt:lpstr>
      <vt:lpstr>PowerPoint Presentation</vt:lpstr>
      <vt:lpstr>AWS::CloudFormation::Interface</vt:lpstr>
      <vt:lpstr>PowerPoint Presentation</vt:lpstr>
      <vt:lpstr>CloudFormation &amp; UserData</vt:lpstr>
      <vt:lpstr>PowerPoint Presentation</vt:lpstr>
      <vt:lpstr>Helper Scripts</vt:lpstr>
      <vt:lpstr>PowerPoint Presentation</vt:lpstr>
      <vt:lpstr>PowerPoint Presentation</vt:lpstr>
      <vt:lpstr>Step 00 – Base Template</vt:lpstr>
      <vt:lpstr>Step-01: Metadata: AWS::CloudFormation::Init</vt:lpstr>
      <vt:lpstr>Step-01: Metadata: Structure</vt:lpstr>
      <vt:lpstr>Step-02: Metadata: packages</vt:lpstr>
      <vt:lpstr>Step-03: Metadata: groups</vt:lpstr>
      <vt:lpstr>Step-04: Metadata: users</vt:lpstr>
      <vt:lpstr>Step-05: Metadata: sources</vt:lpstr>
      <vt:lpstr>Step-05: Metadata: sources</vt:lpstr>
      <vt:lpstr>Step-06: Metadata: files</vt:lpstr>
      <vt:lpstr>Step-06: Metadata: files</vt:lpstr>
      <vt:lpstr>Step-07: Metadata: commands</vt:lpstr>
      <vt:lpstr>Step-08: Metadata: services</vt:lpstr>
      <vt:lpstr>Step-08: Metadata: services</vt:lpstr>
      <vt:lpstr>PowerPoint Presentation</vt:lpstr>
      <vt:lpstr>Step-09: UserData: aws-cfn-bootstrap</vt:lpstr>
      <vt:lpstr>Step-10: UserData: cfn-init</vt:lpstr>
      <vt:lpstr>Step-11: UserData: cfn-signal</vt:lpstr>
      <vt:lpstr>Step-11: UserData: cfn-hup</vt:lpstr>
      <vt:lpstr>Step 12 - Outputs</vt:lpstr>
      <vt:lpstr>Step 12: Create Stack using template  11-12-cfn-init-v12-Outputs.yml</vt:lpstr>
      <vt:lpstr>Step-13: Creation Policy</vt:lpstr>
      <vt:lpstr>Step-13: Creation Policy</vt:lpstr>
      <vt:lpstr>Step 13: Create Stack using template  11-13-cfn-init-v13-CreationPolicy.yml</vt:lpstr>
      <vt:lpstr>Step-14: UserData: cfn-hup</vt:lpstr>
      <vt:lpstr>Step-14: UserData: cfn-hup</vt:lpstr>
      <vt:lpstr>Step-14: UserData: cfn-hup - hooks.conf</vt:lpstr>
      <vt:lpstr>Step-14: UserData: cfn-hup - hooks.conf</vt:lpstr>
      <vt:lpstr>Step 14: Create Stack using template  11-14-cfn-init-v14-Update-App.yml</vt:lpstr>
      <vt:lpstr>PowerPoint Presentation</vt:lpstr>
      <vt:lpstr>Configsets</vt:lpstr>
      <vt:lpstr>PowerPoint Presentation</vt:lpstr>
      <vt:lpstr>PowerPoint Presentation</vt:lpstr>
      <vt:lpstr>Step#1: Single Configset</vt:lpstr>
      <vt:lpstr>Step#2: Multiple configSets</vt:lpstr>
      <vt:lpstr>Step#3: Multiple configSets</vt:lpstr>
      <vt:lpstr>Step#4: Multiple configSets</vt:lpstr>
      <vt:lpstr>PowerPoint Presentation</vt:lpstr>
      <vt:lpstr>Nested Stacks</vt:lpstr>
      <vt:lpstr>Nested Stacks – Practice – Create Templates</vt:lpstr>
      <vt:lpstr>Nested Stacks – Practice – Create Stack</vt:lpstr>
      <vt:lpstr>Nested Stacks – Practice – Create Templates</vt:lpstr>
      <vt:lpstr>Nested Stacks – Practice – Update Stack</vt:lpstr>
      <vt:lpstr>Nested Stacks – Practice – Update Stack 2</vt:lpstr>
      <vt:lpstr>Nested Stacks – Practice – Delete Stack</vt:lpstr>
      <vt:lpstr>Nested Stacks vs Outputs - Pending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CodeCommit</vt:lpstr>
      <vt:lpstr>CodeBuild – AWS  Web Console</vt:lpstr>
      <vt:lpstr>CodeDeploy – AWS  Web Console</vt:lpstr>
      <vt:lpstr>CodePipeline – AWS Web Console</vt:lpstr>
      <vt:lpstr>CodePipeline – AWS CloudFormation</vt:lpstr>
      <vt:lpstr>Pre-requisites</vt:lpstr>
      <vt:lpstr>PowerPoint Presentation</vt:lpstr>
      <vt:lpstr>EC2 CloudFormation Stack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– AWS  Web Console</vt:lpstr>
      <vt:lpstr>CodeBuild - Introduction</vt:lpstr>
      <vt:lpstr>PowerPoint Presentation</vt:lpstr>
      <vt:lpstr>PowerPoint Presentation</vt:lpstr>
      <vt:lpstr>CodeBuild - Steps</vt:lpstr>
      <vt:lpstr>AWS CodeBuild using CloudFormation</vt:lpstr>
      <vt:lpstr>CodeBuild – CloudFormation Steps</vt:lpstr>
      <vt:lpstr>AWS CodeDeploy</vt:lpstr>
      <vt:lpstr>CodeDeploy - Introduction</vt:lpstr>
      <vt:lpstr>CodeDeploy - Introduction</vt:lpstr>
      <vt:lpstr>CodeDeploy - When compute is EC2/On-Premise</vt:lpstr>
      <vt:lpstr>CodeDeploy - Steps</vt:lpstr>
      <vt:lpstr>AWS CodeDeploy using CloudFormation</vt:lpstr>
      <vt:lpstr>CodeDeploy – CloudFormation Steps</vt:lpstr>
      <vt:lpstr>AWS CodePipeline</vt:lpstr>
      <vt:lpstr>PowerPoint Presentation</vt:lpstr>
      <vt:lpstr>Continuous Delivery</vt:lpstr>
      <vt:lpstr>CodePipeline - Introduction</vt:lpstr>
      <vt:lpstr>CodePipeline - Steps</vt:lpstr>
      <vt:lpstr>CodePipeline – Manual Approval &amp; Prod Deployment</vt:lpstr>
      <vt:lpstr>AWS CodePipeline using CloudFormation</vt:lpstr>
      <vt:lpstr>Continuous Integration &amp; Continuous Delivery using CloudFormation</vt:lpstr>
      <vt:lpstr>CodePipeline – CloudFormation Steps</vt:lpstr>
      <vt:lpstr>CodePipeline – CloudFormation Steps</vt:lpstr>
      <vt:lpstr>PowerPoint Presentation</vt:lpstr>
      <vt:lpstr>PowerPoint Presentation</vt:lpstr>
      <vt:lpstr>PowerPoint Presentation</vt:lpstr>
      <vt:lpstr>PowerPoint Presentation</vt:lpstr>
      <vt:lpstr>Infrastructure as Code – Manual AWS Web Console</vt:lpstr>
      <vt:lpstr>Infrastructure as Code – CFN Template creation Flow</vt:lpstr>
      <vt:lpstr>Infrastructure as Code – Execution Flow</vt:lpstr>
      <vt:lpstr>PowerPoint Presentation</vt:lpstr>
      <vt:lpstr>Usecase</vt:lpstr>
      <vt:lpstr>Infrastructure as Code – Manual AWS Web Console</vt:lpstr>
      <vt:lpstr>Infrastructure as Code – Manual AWS Web Console</vt:lpstr>
      <vt:lpstr>Infrastructure as Code – Manual AWS Web Console</vt:lpstr>
      <vt:lpstr>PowerPoint Presentation</vt:lpstr>
      <vt:lpstr>Infrastructure as Code – CFN Template creation Flow</vt:lpstr>
      <vt:lpstr>Infrastructure as Code – Execution Flow</vt:lpstr>
      <vt:lpstr>Infrastructure as Code – CloudFormation Pipeline</vt:lpstr>
      <vt:lpstr>Infrastructure as Code – CloudFormation Pipeline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Chin</dc:creator>
  <cp:lastModifiedBy>IMSupport</cp:lastModifiedBy>
  <cp:revision>1014</cp:revision>
  <dcterms:created xsi:type="dcterms:W3CDTF">2017-11-08T21:48:08Z</dcterms:created>
  <dcterms:modified xsi:type="dcterms:W3CDTF">2019-05-26T15:54:25Z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0x010100D00FBA762A8B4A4AB2389BE0BCE3C83F</vt:lpwstr>
  </property>
</Properties>
</file>