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19"/>
  </p:notesMasterIdLst>
  <p:sldIdLst>
    <p:sldId id="256" r:id="rId2"/>
    <p:sldId id="295" r:id="rId3"/>
    <p:sldId id="309" r:id="rId4"/>
    <p:sldId id="303" r:id="rId5"/>
    <p:sldId id="302" r:id="rId6"/>
    <p:sldId id="301" r:id="rId7"/>
    <p:sldId id="300" r:id="rId8"/>
    <p:sldId id="299" r:id="rId9"/>
    <p:sldId id="298" r:id="rId10"/>
    <p:sldId id="297" r:id="rId11"/>
    <p:sldId id="307" r:id="rId12"/>
    <p:sldId id="306" r:id="rId13"/>
    <p:sldId id="308" r:id="rId14"/>
    <p:sldId id="305" r:id="rId15"/>
    <p:sldId id="296" r:id="rId16"/>
    <p:sldId id="310" r:id="rId17"/>
    <p:sldId id="31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236" y="19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B386A9-3C3B-4057-A357-14173CC3CBA6}" type="datetimeFigureOut">
              <a:rPr lang="en-US" smtClean="0"/>
              <a:pPr/>
              <a:t>4/15/2020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90B63A-30D6-40A0-8A2A-3FEDD55F86E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691D953-4597-4473-84CD-E21D8010B7C8}" type="datetime1">
              <a:rPr lang="en-US" smtClean="0"/>
              <a:pPr/>
              <a:t>4/15/2020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FC4F42C-3DB1-4ADC-9AA2-6801A1CCCF8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BB2389-8D2A-478A-9EEC-A8D29C51DAB9}" type="datetime1">
              <a:rPr lang="en-US" smtClean="0"/>
              <a:pPr/>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C4F42C-3DB1-4ADC-9AA2-6801A1CCCF8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DA0CD0-F35E-45CD-B341-0F686127422C}" type="datetime1">
              <a:rPr lang="en-US" smtClean="0"/>
              <a:pPr/>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C4F42C-3DB1-4ADC-9AA2-6801A1CCCF8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AA0F1CAC-45C8-40DF-8A07-16284733BE80}" type="datetime1">
              <a:rPr lang="en-US" smtClean="0"/>
              <a:pPr/>
              <a:t>4/15/2020</a:t>
            </a:fld>
            <a:endParaRPr lang="en-US"/>
          </a:p>
        </p:txBody>
      </p:sp>
      <p:sp>
        <p:nvSpPr>
          <p:cNvPr id="9" name="Slide Number Placeholder 8"/>
          <p:cNvSpPr>
            <a:spLocks noGrp="1"/>
          </p:cNvSpPr>
          <p:nvPr>
            <p:ph type="sldNum" sz="quarter" idx="15"/>
          </p:nvPr>
        </p:nvSpPr>
        <p:spPr/>
        <p:txBody>
          <a:bodyPr rtlCol="0"/>
          <a:lstStyle/>
          <a:p>
            <a:fld id="{FFC4F42C-3DB1-4ADC-9AA2-6801A1CCCF86}"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64D32C9-B242-4E4E-836B-970201D5854D}" type="datetime1">
              <a:rPr lang="en-US" smtClean="0"/>
              <a:pPr/>
              <a:t>4/15/2020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FC4F42C-3DB1-4ADC-9AA2-6801A1CCCF8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3F36A94-B666-4541-91FF-E250D960FF07}" type="datetime1">
              <a:rPr lang="en-US" smtClean="0"/>
              <a:pPr/>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C4F42C-3DB1-4ADC-9AA2-6801A1CCCF86}"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1A1332D-A752-4844-885D-0A916A8A3B19}" type="datetime1">
              <a:rPr lang="en-US" smtClean="0"/>
              <a:pPr/>
              <a:t>4/15/2020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C4F42C-3DB1-4ADC-9AA2-6801A1CCCF86}"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880226E-0382-4B4A-9E05-A85C5C2335E0}" type="datetime1">
              <a:rPr lang="en-US" smtClean="0"/>
              <a:pPr/>
              <a:t>4/15/2020</a:t>
            </a:fld>
            <a:endParaRPr lang="en-US"/>
          </a:p>
        </p:txBody>
      </p:sp>
      <p:sp>
        <p:nvSpPr>
          <p:cNvPr id="7" name="Slide Number Placeholder 6"/>
          <p:cNvSpPr>
            <a:spLocks noGrp="1"/>
          </p:cNvSpPr>
          <p:nvPr>
            <p:ph type="sldNum" sz="quarter" idx="11"/>
          </p:nvPr>
        </p:nvSpPr>
        <p:spPr/>
        <p:txBody>
          <a:bodyPr rtlCol="0"/>
          <a:lstStyle/>
          <a:p>
            <a:fld id="{FFC4F42C-3DB1-4ADC-9AA2-6801A1CCCF86}"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01DC73-801A-45A1-9D23-B342EC5885BA}" type="datetime1">
              <a:rPr lang="en-US" smtClean="0"/>
              <a:pPr/>
              <a:t>4/15/2020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C4F42C-3DB1-4ADC-9AA2-6801A1CCCF8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ADE8E7E-DC7B-4754-81E0-FCB8F9AA5E25}" type="datetime1">
              <a:rPr lang="en-US" smtClean="0"/>
              <a:pPr/>
              <a:t>4/15/2020</a:t>
            </a:fld>
            <a:endParaRPr lang="en-US"/>
          </a:p>
        </p:txBody>
      </p:sp>
      <p:sp>
        <p:nvSpPr>
          <p:cNvPr id="22" name="Slide Number Placeholder 21"/>
          <p:cNvSpPr>
            <a:spLocks noGrp="1"/>
          </p:cNvSpPr>
          <p:nvPr>
            <p:ph type="sldNum" sz="quarter" idx="15"/>
          </p:nvPr>
        </p:nvSpPr>
        <p:spPr/>
        <p:txBody>
          <a:bodyPr rtlCol="0"/>
          <a:lstStyle/>
          <a:p>
            <a:fld id="{FFC4F42C-3DB1-4ADC-9AA2-6801A1CCCF86}"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AE31737-7841-44DA-BF04-A8B14E648385}" type="datetime1">
              <a:rPr lang="en-US" smtClean="0"/>
              <a:pPr/>
              <a:t>4/15/2020</a:t>
            </a:fld>
            <a:endParaRPr lang="en-US"/>
          </a:p>
        </p:txBody>
      </p:sp>
      <p:sp>
        <p:nvSpPr>
          <p:cNvPr id="18" name="Slide Number Placeholder 17"/>
          <p:cNvSpPr>
            <a:spLocks noGrp="1"/>
          </p:cNvSpPr>
          <p:nvPr>
            <p:ph type="sldNum" sz="quarter" idx="11"/>
          </p:nvPr>
        </p:nvSpPr>
        <p:spPr/>
        <p:txBody>
          <a:bodyPr rtlCol="0"/>
          <a:lstStyle/>
          <a:p>
            <a:fld id="{FFC4F42C-3DB1-4ADC-9AA2-6801A1CCCF86}"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A55DAFE-5E48-4BDC-8F71-1281B5AFDE37}" type="datetime1">
              <a:rPr lang="en-US" smtClean="0"/>
              <a:pPr/>
              <a:t>4/15/2020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FC4F42C-3DB1-4ADC-9AA2-6801A1CCCF8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0"/>
            <a:ext cx="8229600" cy="1143000"/>
          </a:xfrm>
        </p:spPr>
        <p:txBody>
          <a:bodyPr>
            <a:normAutofit/>
          </a:bodyPr>
          <a:lstStyle/>
          <a:p>
            <a:r>
              <a:rPr lang="en-US" sz="4800" b="1" dirty="0" smtClean="0">
                <a:latin typeface="Aharoni" pitchFamily="2" charset="-79"/>
                <a:cs typeface="Aharoni" pitchFamily="2" charset="-79"/>
              </a:rPr>
              <a:t>                 </a:t>
            </a:r>
            <a:r>
              <a:rPr lang="en-US" sz="4800" b="1" dirty="0" smtClean="0">
                <a:solidFill>
                  <a:schemeClr val="accent3"/>
                </a:solidFill>
                <a:latin typeface="Aharoni" pitchFamily="2" charset="-79"/>
                <a:cs typeface="Aharoni" pitchFamily="2" charset="-79"/>
              </a:rPr>
              <a:t>LCM &amp; HCF</a:t>
            </a:r>
            <a:endParaRPr lang="en-US" sz="4800" b="1" dirty="0">
              <a:solidFill>
                <a:schemeClr val="accent3"/>
              </a:solidFill>
              <a:latin typeface="Aharoni" pitchFamily="2" charset="-79"/>
              <a:cs typeface="Aharoni" pitchFamily="2" charset="-79"/>
            </a:endParaRPr>
          </a:p>
        </p:txBody>
      </p:sp>
      <p:sp>
        <p:nvSpPr>
          <p:cNvPr id="3" name="Subtitle 2"/>
          <p:cNvSpPr>
            <a:spLocks noGrp="1"/>
          </p:cNvSpPr>
          <p:nvPr>
            <p:ph type="subTitle" idx="1"/>
          </p:nvPr>
        </p:nvSpPr>
        <p:spPr>
          <a:xfrm>
            <a:off x="2438400" y="3276600"/>
            <a:ext cx="5334000" cy="1524000"/>
          </a:xfrm>
        </p:spPr>
        <p:txBody>
          <a:bodyPr>
            <a:noAutofit/>
          </a:bodyPr>
          <a:lstStyle/>
          <a:p>
            <a:r>
              <a:rPr lang="en-US" sz="2000" dirty="0" smtClean="0">
                <a:solidFill>
                  <a:srgbClr val="FF0000"/>
                </a:solidFill>
                <a:latin typeface="Aharoni" pitchFamily="2" charset="-79"/>
                <a:cs typeface="Aharoni" pitchFamily="2" charset="-79"/>
              </a:rPr>
              <a:t>                </a:t>
            </a:r>
            <a:r>
              <a:rPr lang="en-US" sz="2000" dirty="0" smtClean="0">
                <a:solidFill>
                  <a:schemeClr val="accent4"/>
                </a:solidFill>
                <a:latin typeface="Aharoni" pitchFamily="2" charset="-79"/>
                <a:cs typeface="Aharoni" pitchFamily="2" charset="-79"/>
              </a:rPr>
              <a:t>  </a:t>
            </a:r>
            <a:r>
              <a:rPr lang="en-US" sz="2000" dirty="0" err="1" smtClean="0">
                <a:solidFill>
                  <a:schemeClr val="accent4"/>
                </a:solidFill>
                <a:latin typeface="Aharoni" pitchFamily="2" charset="-79"/>
                <a:cs typeface="Aharoni" pitchFamily="2" charset="-79"/>
              </a:rPr>
              <a:t>Rayudu</a:t>
            </a:r>
            <a:r>
              <a:rPr lang="en-US" sz="2000" dirty="0" smtClean="0">
                <a:solidFill>
                  <a:schemeClr val="accent4"/>
                </a:solidFill>
                <a:latin typeface="Aharoni" pitchFamily="2" charset="-79"/>
                <a:cs typeface="Aharoni" pitchFamily="2" charset="-79"/>
              </a:rPr>
              <a:t> J </a:t>
            </a:r>
            <a:r>
              <a:rPr lang="en-US" sz="2000" dirty="0" err="1" smtClean="0">
                <a:solidFill>
                  <a:schemeClr val="accent4"/>
                </a:solidFill>
                <a:latin typeface="Aharoni" pitchFamily="2" charset="-79"/>
                <a:cs typeface="Aharoni" pitchFamily="2" charset="-79"/>
              </a:rPr>
              <a:t>J</a:t>
            </a:r>
            <a:r>
              <a:rPr lang="en-US" sz="2000" dirty="0" smtClean="0">
                <a:solidFill>
                  <a:schemeClr val="accent4"/>
                </a:solidFill>
                <a:latin typeface="Aharoni" pitchFamily="2" charset="-79"/>
                <a:cs typeface="Aharoni" pitchFamily="2" charset="-79"/>
              </a:rPr>
              <a:t> </a:t>
            </a:r>
            <a:r>
              <a:rPr lang="en-US" sz="2000" dirty="0" err="1" smtClean="0">
                <a:solidFill>
                  <a:schemeClr val="accent4"/>
                </a:solidFill>
                <a:latin typeface="Aharoni" pitchFamily="2" charset="-79"/>
                <a:cs typeface="Aharoni" pitchFamily="2" charset="-79"/>
              </a:rPr>
              <a:t>Dhanamjaya</a:t>
            </a:r>
            <a:endParaRPr lang="en-US" sz="2000" dirty="0" smtClean="0">
              <a:solidFill>
                <a:schemeClr val="accent4"/>
              </a:solidFill>
              <a:latin typeface="Aharoni" pitchFamily="2" charset="-79"/>
              <a:cs typeface="Aharoni" pitchFamily="2" charset="-79"/>
            </a:endParaRPr>
          </a:p>
          <a:p>
            <a:r>
              <a:rPr lang="en-US" sz="2000" dirty="0" smtClean="0">
                <a:solidFill>
                  <a:schemeClr val="accent4"/>
                </a:solidFill>
                <a:latin typeface="Aharoni" pitchFamily="2" charset="-79"/>
                <a:cs typeface="Aharoni" pitchFamily="2" charset="-79"/>
              </a:rPr>
              <a:t>                        Aptitude Trainer</a:t>
            </a:r>
          </a:p>
          <a:p>
            <a:r>
              <a:rPr lang="en-US" sz="2000" dirty="0" smtClean="0">
                <a:solidFill>
                  <a:schemeClr val="accent4"/>
                </a:solidFill>
                <a:latin typeface="Aharoni" pitchFamily="2" charset="-79"/>
                <a:cs typeface="Aharoni" pitchFamily="2" charset="-79"/>
              </a:rPr>
              <a:t>               </a:t>
            </a:r>
            <a:r>
              <a:rPr lang="en-US" sz="2000" dirty="0" err="1" smtClean="0">
                <a:solidFill>
                  <a:schemeClr val="accent4"/>
                </a:solidFill>
                <a:latin typeface="Aharoni" pitchFamily="2" charset="-79"/>
                <a:cs typeface="Aharoni" pitchFamily="2" charset="-79"/>
              </a:rPr>
              <a:t>Aditya</a:t>
            </a:r>
            <a:r>
              <a:rPr lang="en-US" sz="2000" dirty="0" smtClean="0">
                <a:solidFill>
                  <a:schemeClr val="accent4"/>
                </a:solidFill>
                <a:latin typeface="Aharoni" pitchFamily="2" charset="-79"/>
                <a:cs typeface="Aharoni" pitchFamily="2" charset="-79"/>
              </a:rPr>
              <a:t> Engineering College  ( A )</a:t>
            </a:r>
          </a:p>
        </p:txBody>
      </p:sp>
      <p:sp>
        <p:nvSpPr>
          <p:cNvPr id="4" name="Slide Number Placeholder 3"/>
          <p:cNvSpPr>
            <a:spLocks noGrp="1"/>
          </p:cNvSpPr>
          <p:nvPr>
            <p:ph type="sldNum" sz="quarter" idx="12"/>
          </p:nvPr>
        </p:nvSpPr>
        <p:spPr/>
        <p:txBody>
          <a:bodyPr/>
          <a:lstStyle/>
          <a:p>
            <a:fld id="{FFC4F42C-3DB1-4ADC-9AA2-6801A1CCCF86}"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28600" y="46038"/>
            <a:ext cx="8534400" cy="334962"/>
          </a:xfrm>
        </p:spPr>
        <p:txBody>
          <a:bodyPr>
            <a:noAutofit/>
          </a:bodyPr>
          <a:lstStyle/>
          <a:p>
            <a:r>
              <a:rPr lang="en-US" dirty="0" smtClean="0"/>
              <a:t> </a:t>
            </a:r>
            <a:endParaRPr lang="en-US" dirty="0"/>
          </a:p>
        </p:txBody>
      </p:sp>
      <p:sp>
        <p:nvSpPr>
          <p:cNvPr id="5" name="Content Placeholder 4"/>
          <p:cNvSpPr>
            <a:spLocks noGrp="1"/>
          </p:cNvSpPr>
          <p:nvPr>
            <p:ph sz="quarter" idx="1"/>
          </p:nvPr>
        </p:nvSpPr>
        <p:spPr>
          <a:xfrm>
            <a:off x="0" y="0"/>
            <a:ext cx="9144000" cy="2209800"/>
          </a:xfrm>
          <a:blipFill>
            <a:blip r:embed="rId2"/>
            <a:tile tx="0" ty="0" sx="100000" sy="100000" flip="none" algn="tl"/>
          </a:blipFill>
          <a:ln>
            <a:solidFill>
              <a:schemeClr val="accent3">
                <a:lumMod val="60000"/>
                <a:lumOff val="40000"/>
              </a:schemeClr>
            </a:solidFill>
          </a:ln>
        </p:spPr>
        <p:txBody>
          <a:bodyPr>
            <a:noAutofit/>
          </a:bodyPr>
          <a:lstStyle/>
          <a:p>
            <a:pPr>
              <a:buNone/>
            </a:pPr>
            <a:r>
              <a:rPr lang="en-US" sz="2200" dirty="0" smtClean="0">
                <a:solidFill>
                  <a:srgbClr val="002060"/>
                </a:solidFill>
                <a:cs typeface="Arial" pitchFamily="34" charset="0"/>
              </a:rPr>
              <a:t>	Q 9.</a:t>
            </a:r>
          </a:p>
          <a:p>
            <a:pPr>
              <a:buNone/>
            </a:pPr>
            <a:r>
              <a:rPr lang="en-US" sz="2000" dirty="0" smtClean="0"/>
              <a:t>	84 </a:t>
            </a:r>
            <a:r>
              <a:rPr lang="en-US" sz="2000" dirty="0" err="1" smtClean="0"/>
              <a:t>Maths</a:t>
            </a:r>
            <a:r>
              <a:rPr lang="en-US" sz="2000" dirty="0" smtClean="0"/>
              <a:t> books, 90 Physics books and 120 Chemistry books have to be stacked subject wise. How many books will be there in each stack so that each stack will have the same height too ? </a:t>
            </a:r>
          </a:p>
          <a:p>
            <a:pPr>
              <a:buNone/>
            </a:pPr>
            <a:r>
              <a:rPr lang="en-US" sz="2000" dirty="0" smtClean="0"/>
              <a:t>	A)12 		B)18 		C)6 		D)21 </a:t>
            </a:r>
          </a:p>
          <a:p>
            <a:pPr>
              <a:buNone/>
            </a:pPr>
            <a:r>
              <a:rPr lang="en-US" sz="2200" dirty="0" smtClean="0">
                <a:solidFill>
                  <a:srgbClr val="002060"/>
                </a:solidFill>
              </a:rPr>
              <a:t>	Answer : C</a:t>
            </a:r>
          </a:p>
          <a:p>
            <a:r>
              <a:rPr lang="en-US" u="sng" dirty="0" smtClean="0">
                <a:solidFill>
                  <a:srgbClr val="002060"/>
                </a:solidFill>
              </a:rPr>
              <a:t>Explanation:-</a:t>
            </a:r>
            <a:endParaRPr lang="en-US" u="sng" dirty="0">
              <a:solidFill>
                <a:srgbClr val="002060"/>
              </a:solidFill>
            </a:endParaRPr>
          </a:p>
        </p:txBody>
      </p:sp>
      <p:sp>
        <p:nvSpPr>
          <p:cNvPr id="4" name="TextBox 3"/>
          <p:cNvSpPr txBox="1"/>
          <p:nvPr/>
        </p:nvSpPr>
        <p:spPr>
          <a:xfrm>
            <a:off x="609600" y="2971800"/>
            <a:ext cx="7467600" cy="3693319"/>
          </a:xfrm>
          <a:prstGeom prst="rect">
            <a:avLst/>
          </a:prstGeom>
          <a:noFill/>
        </p:spPr>
        <p:txBody>
          <a:bodyPr wrap="square" rtlCol="0">
            <a:spAutoFit/>
          </a:bodyPr>
          <a:lstStyle/>
          <a:p>
            <a:pPr>
              <a:buFont typeface="Arial" pitchFamily="34" charset="0"/>
              <a:buChar char="•"/>
            </a:pPr>
            <a:r>
              <a:rPr lang="en-US" dirty="0" smtClean="0"/>
              <a:t>  As the height of each stack is same, the required number of books in each stack = HCF of 84, 90 and 120.</a:t>
            </a:r>
          </a:p>
          <a:p>
            <a:endParaRPr lang="en-US" dirty="0" smtClean="0"/>
          </a:p>
          <a:p>
            <a:pPr>
              <a:buFont typeface="Arial" pitchFamily="34" charset="0"/>
              <a:buChar char="•"/>
            </a:pPr>
            <a:r>
              <a:rPr lang="en-US" dirty="0" smtClean="0"/>
              <a:t> Finding  HCF of  84 </a:t>
            </a:r>
            <a:r>
              <a:rPr lang="en-US" dirty="0" err="1" smtClean="0"/>
              <a:t>Maths</a:t>
            </a:r>
            <a:r>
              <a:rPr lang="en-US" dirty="0" smtClean="0"/>
              <a:t> books, 90 Physics books and 120 Chemistry books </a:t>
            </a:r>
          </a:p>
          <a:p>
            <a:r>
              <a:rPr lang="en-US" dirty="0" smtClean="0"/>
              <a:t> </a:t>
            </a:r>
          </a:p>
          <a:p>
            <a:pPr>
              <a:buFont typeface="Arial" pitchFamily="34" charset="0"/>
              <a:buChar char="•"/>
            </a:pPr>
            <a:r>
              <a:rPr lang="en-US" dirty="0" smtClean="0"/>
              <a:t>  Factorizing       </a:t>
            </a:r>
            <a:r>
              <a:rPr lang="en-US" dirty="0" smtClean="0"/>
              <a:t>  84 </a:t>
            </a:r>
            <a:r>
              <a:rPr lang="en-US" dirty="0" smtClean="0"/>
              <a:t>= </a:t>
            </a:r>
            <a:r>
              <a:rPr lang="en-US" b="1" dirty="0" smtClean="0">
                <a:solidFill>
                  <a:srgbClr val="FF0000"/>
                </a:solidFill>
              </a:rPr>
              <a:t>2</a:t>
            </a:r>
            <a:r>
              <a:rPr lang="en-US" dirty="0" smtClean="0"/>
              <a:t> × 2 × </a:t>
            </a:r>
            <a:r>
              <a:rPr lang="en-US" b="1" dirty="0" smtClean="0">
                <a:solidFill>
                  <a:srgbClr val="FF0000"/>
                </a:solidFill>
              </a:rPr>
              <a:t>3 </a:t>
            </a:r>
            <a:r>
              <a:rPr lang="en-US" dirty="0" smtClean="0"/>
              <a:t>× 7 </a:t>
            </a:r>
          </a:p>
          <a:p>
            <a:r>
              <a:rPr lang="en-US" dirty="0" smtClean="0"/>
              <a:t>                               90 = </a:t>
            </a:r>
            <a:r>
              <a:rPr lang="en-US" b="1" dirty="0" smtClean="0">
                <a:solidFill>
                  <a:srgbClr val="FF0000"/>
                </a:solidFill>
              </a:rPr>
              <a:t>2</a:t>
            </a:r>
            <a:r>
              <a:rPr lang="en-US" dirty="0" smtClean="0"/>
              <a:t> × 3 × </a:t>
            </a:r>
            <a:r>
              <a:rPr lang="en-US" b="1" dirty="0" smtClean="0">
                <a:solidFill>
                  <a:srgbClr val="FF0000"/>
                </a:solidFill>
              </a:rPr>
              <a:t>3 </a:t>
            </a:r>
            <a:r>
              <a:rPr lang="en-US" dirty="0" smtClean="0"/>
              <a:t>× 5 </a:t>
            </a:r>
          </a:p>
          <a:p>
            <a:r>
              <a:rPr lang="en-US" dirty="0" smtClean="0"/>
              <a:t>                             120 = </a:t>
            </a:r>
            <a:r>
              <a:rPr lang="en-US" b="1" dirty="0" smtClean="0">
                <a:solidFill>
                  <a:srgbClr val="FF0000"/>
                </a:solidFill>
              </a:rPr>
              <a:t>2</a:t>
            </a:r>
            <a:r>
              <a:rPr lang="en-US" dirty="0" smtClean="0"/>
              <a:t> × 2 × 2 ×</a:t>
            </a:r>
            <a:r>
              <a:rPr lang="en-US" b="1" dirty="0" smtClean="0">
                <a:solidFill>
                  <a:srgbClr val="FF0000"/>
                </a:solidFill>
              </a:rPr>
              <a:t> 3</a:t>
            </a:r>
            <a:r>
              <a:rPr lang="en-US" dirty="0" smtClean="0"/>
              <a:t> × 5</a:t>
            </a:r>
          </a:p>
          <a:p>
            <a:r>
              <a:rPr lang="en-US" dirty="0" smtClean="0"/>
              <a:t> </a:t>
            </a:r>
          </a:p>
          <a:p>
            <a:r>
              <a:rPr lang="en-US" dirty="0" smtClean="0">
                <a:solidFill>
                  <a:srgbClr val="002060"/>
                </a:solidFill>
              </a:rPr>
              <a:t>                            </a:t>
            </a:r>
            <a:r>
              <a:rPr lang="en-US" dirty="0" smtClean="0">
                <a:solidFill>
                  <a:srgbClr val="FF0000"/>
                </a:solidFill>
              </a:rPr>
              <a:t>HCF = 2 × 3 = 6 books</a:t>
            </a:r>
          </a:p>
          <a:p>
            <a:endParaRPr lang="en-US" dirty="0" smtClean="0">
              <a:solidFill>
                <a:srgbClr val="002060"/>
              </a:solidFill>
            </a:endParaRPr>
          </a:p>
          <a:p>
            <a:pPr>
              <a:buFont typeface="Arial" pitchFamily="34" charset="0"/>
              <a:buChar char="•"/>
            </a:pPr>
            <a:r>
              <a:rPr lang="en-US" b="1" dirty="0" smtClean="0">
                <a:solidFill>
                  <a:srgbClr val="FF0000"/>
                </a:solidFill>
              </a:rPr>
              <a:t>  Each stack contains 6 books. </a:t>
            </a:r>
            <a:r>
              <a:rPr lang="en-US" dirty="0" smtClean="0"/>
              <a:t>(</a:t>
            </a:r>
            <a:r>
              <a:rPr lang="en-US" smtClean="0"/>
              <a:t>Option-C</a:t>
            </a:r>
            <a:r>
              <a:rPr lang="en-US" smtClean="0"/>
              <a:t>).</a:t>
            </a:r>
            <a:endParaRPr lang="en-US" dirty="0" smtClean="0"/>
          </a:p>
        </p:txBody>
      </p:sp>
      <p:sp>
        <p:nvSpPr>
          <p:cNvPr id="6" name="Slide Number Placeholder 5"/>
          <p:cNvSpPr>
            <a:spLocks noGrp="1"/>
          </p:cNvSpPr>
          <p:nvPr>
            <p:ph type="sldNum" sz="quarter" idx="15"/>
          </p:nvPr>
        </p:nvSpPr>
        <p:spPr/>
        <p:txBody>
          <a:bodyPr/>
          <a:lstStyle/>
          <a:p>
            <a:fld id="{FFC4F42C-3DB1-4ADC-9AA2-6801A1CCCF86}"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28600" y="46038"/>
            <a:ext cx="8534400" cy="334962"/>
          </a:xfrm>
        </p:spPr>
        <p:txBody>
          <a:bodyPr>
            <a:noAutofit/>
          </a:bodyPr>
          <a:lstStyle/>
          <a:p>
            <a:r>
              <a:rPr lang="en-US" dirty="0" smtClean="0"/>
              <a:t> </a:t>
            </a:r>
            <a:endParaRPr lang="en-US" dirty="0"/>
          </a:p>
        </p:txBody>
      </p:sp>
      <p:sp>
        <p:nvSpPr>
          <p:cNvPr id="5" name="Content Placeholder 4"/>
          <p:cNvSpPr>
            <a:spLocks noGrp="1"/>
          </p:cNvSpPr>
          <p:nvPr>
            <p:ph sz="quarter" idx="1"/>
          </p:nvPr>
        </p:nvSpPr>
        <p:spPr>
          <a:xfrm>
            <a:off x="0" y="0"/>
            <a:ext cx="9144000" cy="1905000"/>
          </a:xfrm>
          <a:blipFill>
            <a:blip r:embed="rId2"/>
            <a:tile tx="0" ty="0" sx="100000" sy="100000" flip="none" algn="tl"/>
          </a:blipFill>
          <a:ln>
            <a:solidFill>
              <a:schemeClr val="accent3">
                <a:lumMod val="60000"/>
                <a:lumOff val="40000"/>
              </a:schemeClr>
            </a:solidFill>
          </a:ln>
        </p:spPr>
        <p:txBody>
          <a:bodyPr>
            <a:noAutofit/>
          </a:bodyPr>
          <a:lstStyle/>
          <a:p>
            <a:pPr>
              <a:buNone/>
            </a:pPr>
            <a:r>
              <a:rPr lang="en-US" sz="2200" dirty="0" smtClean="0">
                <a:solidFill>
                  <a:srgbClr val="002060"/>
                </a:solidFill>
                <a:cs typeface="Arial" pitchFamily="34" charset="0"/>
              </a:rPr>
              <a:t>	Q 10.</a:t>
            </a:r>
          </a:p>
          <a:p>
            <a:pPr>
              <a:buNone/>
            </a:pPr>
            <a:r>
              <a:rPr lang="en-US" sz="2200" dirty="0" smtClean="0">
                <a:solidFill>
                  <a:srgbClr val="002060"/>
                </a:solidFill>
                <a:cs typeface="Arial" pitchFamily="34" charset="0"/>
              </a:rPr>
              <a:t>	</a:t>
            </a:r>
            <a:r>
              <a:rPr lang="en-US" sz="2000" dirty="0" smtClean="0"/>
              <a:t>The ratio of two numbers is 4 : 5 and their L.C.M. is 120. The numbers are </a:t>
            </a:r>
          </a:p>
          <a:p>
            <a:pPr>
              <a:buNone/>
            </a:pPr>
            <a:r>
              <a:rPr lang="en-US" sz="2000" dirty="0" smtClean="0"/>
              <a:t>	A)30, 40 	B)40, 32 	C)24, 30 	D)36, 20 </a:t>
            </a:r>
          </a:p>
          <a:p>
            <a:pPr>
              <a:buNone/>
            </a:pPr>
            <a:r>
              <a:rPr lang="en-US" sz="2200" dirty="0" smtClean="0">
                <a:solidFill>
                  <a:srgbClr val="002060"/>
                </a:solidFill>
              </a:rPr>
              <a:t>	Answer : C</a:t>
            </a:r>
          </a:p>
          <a:p>
            <a:r>
              <a:rPr lang="en-US" u="sng" dirty="0" smtClean="0">
                <a:solidFill>
                  <a:srgbClr val="002060"/>
                </a:solidFill>
              </a:rPr>
              <a:t>Explanation:-</a:t>
            </a:r>
            <a:endParaRPr lang="en-US" u="sng" dirty="0">
              <a:solidFill>
                <a:srgbClr val="002060"/>
              </a:solidFill>
            </a:endParaRPr>
          </a:p>
        </p:txBody>
      </p:sp>
      <p:sp>
        <p:nvSpPr>
          <p:cNvPr id="4" name="TextBox 3"/>
          <p:cNvSpPr txBox="1"/>
          <p:nvPr/>
        </p:nvSpPr>
        <p:spPr>
          <a:xfrm>
            <a:off x="533400" y="2819400"/>
            <a:ext cx="7467600" cy="3693319"/>
          </a:xfrm>
          <a:prstGeom prst="rect">
            <a:avLst/>
          </a:prstGeom>
          <a:noFill/>
        </p:spPr>
        <p:txBody>
          <a:bodyPr wrap="square" rtlCol="0">
            <a:spAutoFit/>
          </a:bodyPr>
          <a:lstStyle/>
          <a:p>
            <a:pPr>
              <a:buFont typeface="Arial" pitchFamily="34" charset="0"/>
              <a:buChar char="•"/>
            </a:pPr>
            <a:r>
              <a:rPr lang="en-US" dirty="0" smtClean="0"/>
              <a:t>  Let the </a:t>
            </a:r>
            <a:r>
              <a:rPr lang="en-US" dirty="0" err="1" smtClean="0"/>
              <a:t>the</a:t>
            </a:r>
            <a:r>
              <a:rPr lang="en-US" dirty="0" smtClean="0"/>
              <a:t> numbers be 4x and 5x  respectively.</a:t>
            </a:r>
          </a:p>
          <a:p>
            <a:pPr>
              <a:buFont typeface="Arial" pitchFamily="34" charset="0"/>
              <a:buChar char="•"/>
            </a:pPr>
            <a:r>
              <a:rPr lang="en-US" dirty="0" smtClean="0"/>
              <a:t>  HCF of 4x and 5x  is  “ x “</a:t>
            </a:r>
          </a:p>
          <a:p>
            <a:pPr>
              <a:buFont typeface="Arial" pitchFamily="34" charset="0"/>
              <a:buChar char="•"/>
            </a:pPr>
            <a:endParaRPr lang="en-US" dirty="0" smtClean="0"/>
          </a:p>
          <a:p>
            <a:pPr>
              <a:buFont typeface="Arial" pitchFamily="34" charset="0"/>
              <a:buChar char="•"/>
            </a:pPr>
            <a:r>
              <a:rPr lang="en-US" dirty="0" smtClean="0"/>
              <a:t>  Product of the two numbers is equal to Product of LCM those two numbers &amp; HCF of those two numbers.</a:t>
            </a:r>
          </a:p>
          <a:p>
            <a:pPr>
              <a:buFont typeface="Arial" pitchFamily="34" charset="0"/>
              <a:buChar char="•"/>
            </a:pPr>
            <a:r>
              <a:rPr lang="en-US" dirty="0" smtClean="0"/>
              <a:t>From the question  LCM  of  two numbers 4x &amp; 5x is 120.</a:t>
            </a:r>
          </a:p>
          <a:p>
            <a:endParaRPr lang="en-US" dirty="0" smtClean="0"/>
          </a:p>
          <a:p>
            <a:pPr>
              <a:buFont typeface="Arial" pitchFamily="34" charset="0"/>
              <a:buChar char="•"/>
            </a:pPr>
            <a:r>
              <a:rPr lang="en-US" b="1" dirty="0" smtClean="0"/>
              <a:t> </a:t>
            </a:r>
            <a:r>
              <a:rPr lang="en-US" dirty="0" smtClean="0"/>
              <a:t>So</a:t>
            </a:r>
            <a:r>
              <a:rPr lang="en-US" b="1" dirty="0" smtClean="0"/>
              <a:t>                                       </a:t>
            </a:r>
            <a:r>
              <a:rPr lang="en-US" b="1" dirty="0" smtClean="0">
                <a:solidFill>
                  <a:srgbClr val="FF0000"/>
                </a:solidFill>
              </a:rPr>
              <a:t>4x × 5x = 120 ×  x,   </a:t>
            </a:r>
          </a:p>
          <a:p>
            <a:pPr>
              <a:buFont typeface="Arial" pitchFamily="34" charset="0"/>
              <a:buChar char="•"/>
            </a:pPr>
            <a:r>
              <a:rPr lang="en-US" b="1" dirty="0" smtClean="0">
                <a:solidFill>
                  <a:srgbClr val="FF0000"/>
                </a:solidFill>
              </a:rPr>
              <a:t> 			</a:t>
            </a:r>
            <a:r>
              <a:rPr lang="en-US" dirty="0" smtClean="0">
                <a:solidFill>
                  <a:srgbClr val="002060"/>
                </a:solidFill>
              </a:rPr>
              <a:t>after  solving  we get  x = 6</a:t>
            </a:r>
          </a:p>
          <a:p>
            <a:r>
              <a:rPr lang="en-US" dirty="0" smtClean="0"/>
              <a:t> </a:t>
            </a:r>
          </a:p>
          <a:p>
            <a:pPr>
              <a:buFont typeface="Arial" pitchFamily="34" charset="0"/>
              <a:buChar char="•"/>
            </a:pPr>
            <a:r>
              <a:rPr lang="en-US" dirty="0" smtClean="0"/>
              <a:t> Hence the required numbers  are  4 × 6 = </a:t>
            </a:r>
            <a:r>
              <a:rPr lang="en-US" b="1" dirty="0" smtClean="0">
                <a:solidFill>
                  <a:srgbClr val="FF0000"/>
                </a:solidFill>
              </a:rPr>
              <a:t>24</a:t>
            </a:r>
            <a:r>
              <a:rPr lang="en-US" dirty="0" smtClean="0"/>
              <a:t> and = 5 × 6 = </a:t>
            </a:r>
            <a:r>
              <a:rPr lang="en-US" b="1" dirty="0" smtClean="0">
                <a:solidFill>
                  <a:srgbClr val="FF0000"/>
                </a:solidFill>
              </a:rPr>
              <a:t>30.</a:t>
            </a:r>
          </a:p>
          <a:p>
            <a:r>
              <a:rPr lang="en-US" b="1" dirty="0" smtClean="0">
                <a:solidFill>
                  <a:srgbClr val="FF0000"/>
                </a:solidFill>
              </a:rPr>
              <a:t>					</a:t>
            </a:r>
            <a:r>
              <a:rPr lang="en-US" b="1" dirty="0" smtClean="0">
                <a:solidFill>
                  <a:srgbClr val="002060"/>
                </a:solidFill>
              </a:rPr>
              <a:t>Answer is (Option- C).</a:t>
            </a:r>
          </a:p>
          <a:p>
            <a:endParaRPr lang="en-US" dirty="0"/>
          </a:p>
        </p:txBody>
      </p:sp>
      <p:sp>
        <p:nvSpPr>
          <p:cNvPr id="6" name="Slide Number Placeholder 5"/>
          <p:cNvSpPr>
            <a:spLocks noGrp="1"/>
          </p:cNvSpPr>
          <p:nvPr>
            <p:ph type="sldNum" sz="quarter" idx="15"/>
          </p:nvPr>
        </p:nvSpPr>
        <p:spPr/>
        <p:txBody>
          <a:bodyPr/>
          <a:lstStyle/>
          <a:p>
            <a:fld id="{FFC4F42C-3DB1-4ADC-9AA2-6801A1CCCF86}"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28600" y="46038"/>
            <a:ext cx="8534400" cy="334962"/>
          </a:xfrm>
        </p:spPr>
        <p:txBody>
          <a:bodyPr>
            <a:noAutofit/>
          </a:bodyPr>
          <a:lstStyle/>
          <a:p>
            <a:r>
              <a:rPr lang="en-US" dirty="0" smtClean="0"/>
              <a:t> </a:t>
            </a:r>
            <a:endParaRPr lang="en-US" dirty="0"/>
          </a:p>
        </p:txBody>
      </p:sp>
      <p:sp>
        <p:nvSpPr>
          <p:cNvPr id="5" name="Content Placeholder 4"/>
          <p:cNvSpPr>
            <a:spLocks noGrp="1"/>
          </p:cNvSpPr>
          <p:nvPr>
            <p:ph sz="quarter" idx="1"/>
          </p:nvPr>
        </p:nvSpPr>
        <p:spPr>
          <a:xfrm>
            <a:off x="0" y="0"/>
            <a:ext cx="9144000" cy="1905000"/>
          </a:xfrm>
          <a:blipFill>
            <a:blip r:embed="rId2"/>
            <a:tile tx="0" ty="0" sx="100000" sy="100000" flip="none" algn="tl"/>
          </a:blipFill>
          <a:ln>
            <a:solidFill>
              <a:schemeClr val="accent3">
                <a:lumMod val="60000"/>
                <a:lumOff val="40000"/>
              </a:schemeClr>
            </a:solidFill>
          </a:ln>
        </p:spPr>
        <p:txBody>
          <a:bodyPr>
            <a:noAutofit/>
          </a:bodyPr>
          <a:lstStyle/>
          <a:p>
            <a:pPr>
              <a:buNone/>
            </a:pPr>
            <a:r>
              <a:rPr lang="en-US" sz="2200" dirty="0" smtClean="0">
                <a:solidFill>
                  <a:srgbClr val="002060"/>
                </a:solidFill>
                <a:cs typeface="Arial" pitchFamily="34" charset="0"/>
              </a:rPr>
              <a:t>	Q 11.</a:t>
            </a:r>
          </a:p>
          <a:p>
            <a:pPr>
              <a:buNone/>
            </a:pPr>
            <a:r>
              <a:rPr lang="en-US" sz="2000" dirty="0" smtClean="0"/>
              <a:t>	Three numbers are in the ratio 2 : 3 : 4 and their H.C.F. is 12. The L.C.M. of  the numbers is </a:t>
            </a:r>
          </a:p>
          <a:p>
            <a:pPr>
              <a:buNone/>
            </a:pPr>
            <a:r>
              <a:rPr lang="en-US" sz="2000" dirty="0" smtClean="0"/>
              <a:t>	A)144 	B)192 		C)96 		D)72 </a:t>
            </a:r>
          </a:p>
          <a:p>
            <a:pPr>
              <a:buNone/>
            </a:pPr>
            <a:r>
              <a:rPr lang="en-US" sz="2200" dirty="0" smtClean="0">
                <a:solidFill>
                  <a:srgbClr val="002060"/>
                </a:solidFill>
              </a:rPr>
              <a:t>	Answer : A</a:t>
            </a:r>
          </a:p>
          <a:p>
            <a:r>
              <a:rPr lang="en-US" u="sng" dirty="0" smtClean="0">
                <a:solidFill>
                  <a:srgbClr val="002060"/>
                </a:solidFill>
              </a:rPr>
              <a:t>Explanation:-</a:t>
            </a:r>
            <a:endParaRPr lang="en-US" u="sng" dirty="0">
              <a:solidFill>
                <a:srgbClr val="002060"/>
              </a:solidFill>
            </a:endParaRPr>
          </a:p>
        </p:txBody>
      </p:sp>
      <p:sp>
        <p:nvSpPr>
          <p:cNvPr id="4" name="TextBox 3"/>
          <p:cNvSpPr txBox="1"/>
          <p:nvPr/>
        </p:nvSpPr>
        <p:spPr>
          <a:xfrm>
            <a:off x="533400" y="2438400"/>
            <a:ext cx="6324600" cy="4247317"/>
          </a:xfrm>
          <a:prstGeom prst="rect">
            <a:avLst/>
          </a:prstGeom>
          <a:noFill/>
        </p:spPr>
        <p:txBody>
          <a:bodyPr wrap="square" rtlCol="0">
            <a:spAutoFit/>
          </a:bodyPr>
          <a:lstStyle/>
          <a:p>
            <a:pPr>
              <a:buFont typeface="Arial" pitchFamily="34" charset="0"/>
              <a:buChar char="•"/>
            </a:pPr>
            <a:r>
              <a:rPr lang="en-US" dirty="0" smtClean="0"/>
              <a:t>   Let the numbers be 2x, 3x and 4x  respectively. </a:t>
            </a:r>
          </a:p>
          <a:p>
            <a:pPr>
              <a:buFont typeface="Arial" pitchFamily="34" charset="0"/>
              <a:buChar char="•"/>
            </a:pPr>
            <a:r>
              <a:rPr lang="en-US" dirty="0" smtClean="0"/>
              <a:t>   HCF  of the three numbers 2x, 3x and 4x is equal to 12.</a:t>
            </a:r>
          </a:p>
          <a:p>
            <a:r>
              <a:rPr lang="en-US" dirty="0" smtClean="0"/>
              <a:t>                                        So   </a:t>
            </a:r>
            <a:r>
              <a:rPr lang="en-US" b="1" dirty="0" smtClean="0">
                <a:solidFill>
                  <a:srgbClr val="FF0000"/>
                </a:solidFill>
              </a:rPr>
              <a:t>x = 12</a:t>
            </a:r>
            <a:r>
              <a:rPr lang="en-US" dirty="0" smtClean="0"/>
              <a:t>.</a:t>
            </a:r>
          </a:p>
          <a:p>
            <a:endParaRPr lang="en-US" dirty="0" smtClean="0"/>
          </a:p>
          <a:p>
            <a:pPr>
              <a:buFont typeface="Arial" pitchFamily="34" charset="0"/>
              <a:buChar char="•"/>
            </a:pPr>
            <a:r>
              <a:rPr lang="en-US" dirty="0" smtClean="0"/>
              <a:t>   The three numbers are :  </a:t>
            </a:r>
          </a:p>
          <a:p>
            <a:r>
              <a:rPr lang="en-US" dirty="0" smtClean="0"/>
              <a:t>      (2 ×12 = 24),  (3 ×12 = 36), (4 ×12 = 48) </a:t>
            </a:r>
          </a:p>
          <a:p>
            <a:r>
              <a:rPr lang="en-US" dirty="0" smtClean="0"/>
              <a:t>      </a:t>
            </a:r>
          </a:p>
          <a:p>
            <a:pPr>
              <a:buFont typeface="Arial" pitchFamily="34" charset="0"/>
              <a:buChar char="•"/>
            </a:pPr>
            <a:r>
              <a:rPr lang="en-US" dirty="0" smtClean="0"/>
              <a:t>    Factorizing</a:t>
            </a:r>
          </a:p>
          <a:p>
            <a:r>
              <a:rPr lang="en-US" dirty="0" smtClean="0"/>
              <a:t>                    24 = 2 × 2 × 2 × 3</a:t>
            </a:r>
          </a:p>
          <a:p>
            <a:r>
              <a:rPr lang="en-US" dirty="0" smtClean="0"/>
              <a:t>                    36 = 2 × 2 × </a:t>
            </a:r>
            <a:r>
              <a:rPr lang="en-US" b="1" dirty="0" smtClean="0">
                <a:solidFill>
                  <a:srgbClr val="FF0000"/>
                </a:solidFill>
              </a:rPr>
              <a:t>3 × 3</a:t>
            </a:r>
          </a:p>
          <a:p>
            <a:r>
              <a:rPr lang="en-US" dirty="0" smtClean="0"/>
              <a:t>                    48 = </a:t>
            </a:r>
            <a:r>
              <a:rPr lang="en-US" b="1" dirty="0" smtClean="0">
                <a:solidFill>
                  <a:srgbClr val="FF0000"/>
                </a:solidFill>
              </a:rPr>
              <a:t>2 × 2 × 2 × 2 </a:t>
            </a:r>
            <a:r>
              <a:rPr lang="en-US" dirty="0" smtClean="0"/>
              <a:t>× 3</a:t>
            </a:r>
          </a:p>
          <a:p>
            <a:r>
              <a:rPr lang="en-US" dirty="0" smtClean="0"/>
              <a:t>          </a:t>
            </a:r>
          </a:p>
          <a:p>
            <a:pPr>
              <a:buFont typeface="Arial" pitchFamily="34" charset="0"/>
              <a:buChar char="•"/>
            </a:pPr>
            <a:r>
              <a:rPr lang="en-US" dirty="0" smtClean="0"/>
              <a:t>   LCM of 24, 36, 48 = 2 × 2 × 2 × 2 × 3 × 3 =  16 × 9 = </a:t>
            </a:r>
            <a:r>
              <a:rPr lang="en-US" b="1" dirty="0" smtClean="0">
                <a:solidFill>
                  <a:srgbClr val="FF0000"/>
                </a:solidFill>
              </a:rPr>
              <a:t>144</a:t>
            </a:r>
          </a:p>
          <a:p>
            <a:r>
              <a:rPr lang="en-US" b="1" dirty="0" smtClean="0">
                <a:solidFill>
                  <a:srgbClr val="FF0000"/>
                </a:solidFill>
              </a:rPr>
              <a:t>  				 </a:t>
            </a:r>
            <a:r>
              <a:rPr lang="en-US" dirty="0" smtClean="0">
                <a:solidFill>
                  <a:srgbClr val="002060"/>
                </a:solidFill>
              </a:rPr>
              <a:t>Answer : (Option-A).</a:t>
            </a:r>
          </a:p>
          <a:p>
            <a:endParaRPr lang="en-US" dirty="0"/>
          </a:p>
        </p:txBody>
      </p:sp>
      <p:sp>
        <p:nvSpPr>
          <p:cNvPr id="6" name="Slide Number Placeholder 5"/>
          <p:cNvSpPr>
            <a:spLocks noGrp="1"/>
          </p:cNvSpPr>
          <p:nvPr>
            <p:ph type="sldNum" sz="quarter" idx="15"/>
          </p:nvPr>
        </p:nvSpPr>
        <p:spPr/>
        <p:txBody>
          <a:bodyPr/>
          <a:lstStyle/>
          <a:p>
            <a:fld id="{FFC4F42C-3DB1-4ADC-9AA2-6801A1CCCF86}"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28600" y="46038"/>
            <a:ext cx="8534400" cy="334962"/>
          </a:xfrm>
        </p:spPr>
        <p:txBody>
          <a:bodyPr>
            <a:noAutofit/>
          </a:bodyPr>
          <a:lstStyle/>
          <a:p>
            <a:r>
              <a:rPr lang="en-US" dirty="0" smtClean="0"/>
              <a:t> </a:t>
            </a:r>
            <a:endParaRPr lang="en-US" dirty="0"/>
          </a:p>
        </p:txBody>
      </p:sp>
      <p:sp>
        <p:nvSpPr>
          <p:cNvPr id="5" name="Content Placeholder 4"/>
          <p:cNvSpPr>
            <a:spLocks noGrp="1"/>
          </p:cNvSpPr>
          <p:nvPr>
            <p:ph sz="quarter" idx="1"/>
          </p:nvPr>
        </p:nvSpPr>
        <p:spPr>
          <a:xfrm>
            <a:off x="0" y="0"/>
            <a:ext cx="9144000" cy="1981200"/>
          </a:xfrm>
          <a:blipFill>
            <a:blip r:embed="rId2"/>
            <a:tile tx="0" ty="0" sx="100000" sy="100000" flip="none" algn="tl"/>
          </a:blipFill>
          <a:ln>
            <a:solidFill>
              <a:schemeClr val="accent3">
                <a:lumMod val="60000"/>
                <a:lumOff val="40000"/>
              </a:schemeClr>
            </a:solidFill>
          </a:ln>
        </p:spPr>
        <p:txBody>
          <a:bodyPr>
            <a:noAutofit/>
          </a:bodyPr>
          <a:lstStyle/>
          <a:p>
            <a:pPr>
              <a:buNone/>
            </a:pPr>
            <a:r>
              <a:rPr lang="en-US" sz="2200" dirty="0" smtClean="0">
                <a:solidFill>
                  <a:srgbClr val="002060"/>
                </a:solidFill>
                <a:cs typeface="Arial" pitchFamily="34" charset="0"/>
              </a:rPr>
              <a:t>	Q 12.</a:t>
            </a:r>
          </a:p>
          <a:p>
            <a:pPr>
              <a:buNone/>
            </a:pPr>
            <a:r>
              <a:rPr lang="en-US" sz="2200" dirty="0" smtClean="0">
                <a:solidFill>
                  <a:srgbClr val="002060"/>
                </a:solidFill>
                <a:cs typeface="Arial" pitchFamily="34" charset="0"/>
              </a:rPr>
              <a:t>	</a:t>
            </a:r>
            <a:r>
              <a:rPr lang="en-US" sz="2000" dirty="0" smtClean="0"/>
              <a:t>The product of the LCM and the HCF of two numbers is 24. If the difference of the numbers is 2, then the greater of the number is </a:t>
            </a:r>
          </a:p>
          <a:p>
            <a:pPr>
              <a:buNone/>
            </a:pPr>
            <a:r>
              <a:rPr lang="en-US" sz="2000" dirty="0" smtClean="0"/>
              <a:t>	A)3  		B)4 		C)6 		D)8 </a:t>
            </a:r>
          </a:p>
          <a:p>
            <a:pPr>
              <a:buNone/>
            </a:pPr>
            <a:r>
              <a:rPr lang="en-US" sz="2200" dirty="0" smtClean="0">
                <a:solidFill>
                  <a:srgbClr val="002060"/>
                </a:solidFill>
              </a:rPr>
              <a:t>	Answer : C</a:t>
            </a:r>
          </a:p>
          <a:p>
            <a:r>
              <a:rPr lang="en-US" u="sng" dirty="0" smtClean="0">
                <a:solidFill>
                  <a:srgbClr val="002060"/>
                </a:solidFill>
              </a:rPr>
              <a:t>Explanation:-</a:t>
            </a:r>
            <a:endParaRPr lang="en-US" u="sng" dirty="0">
              <a:solidFill>
                <a:srgbClr val="002060"/>
              </a:solidFill>
            </a:endParaRPr>
          </a:p>
        </p:txBody>
      </p:sp>
      <p:sp>
        <p:nvSpPr>
          <p:cNvPr id="4" name="TextBox 3"/>
          <p:cNvSpPr txBox="1"/>
          <p:nvPr/>
        </p:nvSpPr>
        <p:spPr>
          <a:xfrm>
            <a:off x="838200" y="2667001"/>
            <a:ext cx="7010400" cy="4247317"/>
          </a:xfrm>
          <a:prstGeom prst="rect">
            <a:avLst/>
          </a:prstGeom>
          <a:noFill/>
        </p:spPr>
        <p:txBody>
          <a:bodyPr wrap="square" rtlCol="0">
            <a:spAutoFit/>
          </a:bodyPr>
          <a:lstStyle/>
          <a:p>
            <a:r>
              <a:rPr lang="en-US" dirty="0" smtClean="0"/>
              <a:t>Let the larger number be ( x) and the smaller number  be (x – 2).</a:t>
            </a:r>
          </a:p>
          <a:p>
            <a:endParaRPr lang="en-US" dirty="0" smtClean="0"/>
          </a:p>
          <a:p>
            <a:r>
              <a:rPr lang="en-US" dirty="0" smtClean="0"/>
              <a:t>Product of the two numbers is equal to Product of LCM those two numbers &amp; HCF of those two numbers  </a:t>
            </a:r>
          </a:p>
          <a:p>
            <a:endParaRPr lang="en-US" dirty="0" smtClean="0"/>
          </a:p>
          <a:p>
            <a:r>
              <a:rPr lang="en-US" dirty="0" smtClean="0"/>
              <a:t>First number × Second number = HCF × LCM </a:t>
            </a:r>
          </a:p>
          <a:p>
            <a:r>
              <a:rPr lang="en-US" dirty="0" smtClean="0">
                <a:sym typeface="Wingdings" pitchFamily="2" charset="2"/>
              </a:rPr>
              <a:t> </a:t>
            </a:r>
            <a:r>
              <a:rPr lang="en-US" dirty="0" smtClean="0"/>
              <a:t>x (x – 2) = 24 </a:t>
            </a:r>
          </a:p>
          <a:p>
            <a:r>
              <a:rPr lang="en-US" dirty="0" smtClean="0">
                <a:sym typeface="Wingdings" pitchFamily="2" charset="2"/>
              </a:rPr>
              <a:t> </a:t>
            </a:r>
            <a:r>
              <a:rPr lang="en-US" dirty="0" smtClean="0"/>
              <a:t>x2 – 2x – 24 = 0 </a:t>
            </a:r>
          </a:p>
          <a:p>
            <a:r>
              <a:rPr lang="en-US" dirty="0" smtClean="0">
                <a:sym typeface="Wingdings" pitchFamily="2" charset="2"/>
              </a:rPr>
              <a:t> </a:t>
            </a:r>
            <a:r>
              <a:rPr lang="en-US" dirty="0" smtClean="0"/>
              <a:t>x2 – 6x + 4x – 24 = 0 </a:t>
            </a:r>
          </a:p>
          <a:p>
            <a:r>
              <a:rPr lang="en-US" dirty="0" smtClean="0">
                <a:sym typeface="Wingdings" pitchFamily="2" charset="2"/>
              </a:rPr>
              <a:t> </a:t>
            </a:r>
            <a:r>
              <a:rPr lang="en-US" dirty="0" smtClean="0"/>
              <a:t>x (x – 6) + 4 (x – 6) = 0 </a:t>
            </a:r>
          </a:p>
          <a:p>
            <a:r>
              <a:rPr lang="en-US" dirty="0" smtClean="0">
                <a:sym typeface="Wingdings" pitchFamily="2" charset="2"/>
              </a:rPr>
              <a:t></a:t>
            </a:r>
            <a:r>
              <a:rPr lang="en-US" dirty="0" smtClean="0"/>
              <a:t>(x – 6) (x + 4) = 0 </a:t>
            </a:r>
          </a:p>
          <a:p>
            <a:pPr>
              <a:buFont typeface="Wingdings"/>
              <a:buChar char="è"/>
            </a:pPr>
            <a:r>
              <a:rPr lang="en-US" dirty="0" smtClean="0"/>
              <a:t>x = 6 ,  x = -4 </a:t>
            </a:r>
          </a:p>
          <a:p>
            <a:pPr>
              <a:buFont typeface="Wingdings"/>
              <a:buChar char="è"/>
            </a:pPr>
            <a:r>
              <a:rPr lang="en-US" dirty="0" smtClean="0"/>
              <a:t>Those two numbers are  6, 4</a:t>
            </a:r>
          </a:p>
          <a:p>
            <a:r>
              <a:rPr lang="en-US" dirty="0" smtClean="0">
                <a:sym typeface="Wingdings" pitchFamily="2" charset="2"/>
              </a:rPr>
              <a:t>  </a:t>
            </a:r>
            <a:r>
              <a:rPr lang="en-US" b="1" dirty="0" smtClean="0">
                <a:solidFill>
                  <a:srgbClr val="FF0000"/>
                </a:solidFill>
                <a:sym typeface="Wingdings" pitchFamily="2" charset="2"/>
              </a:rPr>
              <a:t>Greater number is x = 6</a:t>
            </a:r>
            <a:r>
              <a:rPr lang="en-US" dirty="0" smtClean="0">
                <a:sym typeface="Wingdings" pitchFamily="2" charset="2"/>
              </a:rPr>
              <a:t>  </a:t>
            </a:r>
            <a:r>
              <a:rPr lang="en-US" b="1" dirty="0" smtClean="0">
                <a:solidFill>
                  <a:srgbClr val="002060"/>
                </a:solidFill>
                <a:sym typeface="Wingdings" pitchFamily="2" charset="2"/>
              </a:rPr>
              <a:t>(Option-C).</a:t>
            </a:r>
            <a:endParaRPr lang="en-US" b="1" dirty="0" smtClean="0">
              <a:solidFill>
                <a:srgbClr val="002060"/>
              </a:solidFill>
            </a:endParaRPr>
          </a:p>
          <a:p>
            <a:endParaRPr lang="en-US" dirty="0"/>
          </a:p>
        </p:txBody>
      </p:sp>
      <p:sp>
        <p:nvSpPr>
          <p:cNvPr id="6" name="Slide Number Placeholder 5"/>
          <p:cNvSpPr>
            <a:spLocks noGrp="1"/>
          </p:cNvSpPr>
          <p:nvPr>
            <p:ph type="sldNum" sz="quarter" idx="15"/>
          </p:nvPr>
        </p:nvSpPr>
        <p:spPr/>
        <p:txBody>
          <a:bodyPr/>
          <a:lstStyle/>
          <a:p>
            <a:fld id="{FFC4F42C-3DB1-4ADC-9AA2-6801A1CCCF86}"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28600" y="46038"/>
            <a:ext cx="8534400" cy="334962"/>
          </a:xfrm>
        </p:spPr>
        <p:txBody>
          <a:bodyPr>
            <a:noAutofit/>
          </a:bodyPr>
          <a:lstStyle/>
          <a:p>
            <a:r>
              <a:rPr lang="en-US" dirty="0" smtClean="0"/>
              <a:t> </a:t>
            </a:r>
            <a:endParaRPr lang="en-US" dirty="0"/>
          </a:p>
        </p:txBody>
      </p:sp>
      <p:sp>
        <p:nvSpPr>
          <p:cNvPr id="5" name="Content Placeholder 4"/>
          <p:cNvSpPr>
            <a:spLocks noGrp="1"/>
          </p:cNvSpPr>
          <p:nvPr>
            <p:ph sz="quarter" idx="1"/>
          </p:nvPr>
        </p:nvSpPr>
        <p:spPr>
          <a:xfrm>
            <a:off x="0" y="0"/>
            <a:ext cx="9144000" cy="2590800"/>
          </a:xfrm>
          <a:blipFill>
            <a:blip r:embed="rId2"/>
            <a:tile tx="0" ty="0" sx="100000" sy="100000" flip="none" algn="tl"/>
          </a:blipFill>
          <a:ln>
            <a:solidFill>
              <a:schemeClr val="accent3">
                <a:lumMod val="60000"/>
                <a:lumOff val="40000"/>
              </a:schemeClr>
            </a:solidFill>
          </a:ln>
        </p:spPr>
        <p:txBody>
          <a:bodyPr>
            <a:noAutofit/>
          </a:bodyPr>
          <a:lstStyle/>
          <a:p>
            <a:pPr>
              <a:buNone/>
            </a:pPr>
            <a:r>
              <a:rPr lang="en-US" sz="2200" dirty="0" smtClean="0">
                <a:solidFill>
                  <a:srgbClr val="002060"/>
                </a:solidFill>
                <a:cs typeface="Arial" pitchFamily="34" charset="0"/>
              </a:rPr>
              <a:t>	Q 13.</a:t>
            </a:r>
          </a:p>
          <a:p>
            <a:pPr>
              <a:buNone/>
            </a:pPr>
            <a:r>
              <a:rPr lang="en-US" sz="2200" dirty="0" smtClean="0">
                <a:solidFill>
                  <a:srgbClr val="002060"/>
                </a:solidFill>
                <a:cs typeface="Arial" pitchFamily="34" charset="0"/>
              </a:rPr>
              <a:t>	 </a:t>
            </a:r>
            <a:r>
              <a:rPr lang="en-US" sz="2000" dirty="0" smtClean="0"/>
              <a:t>A fraction becomes 1/6 when 4 is subtracted from its numerator and 1 is added to its denominator. If 2 and 1 are respectively added to its numerator and the denominator, it becomes 1/3 . Then, the LCM of the numerator and denominator of the said fraction, must be </a:t>
            </a:r>
          </a:p>
          <a:p>
            <a:pPr>
              <a:buNone/>
            </a:pPr>
            <a:r>
              <a:rPr lang="en-US" sz="2000" dirty="0" smtClean="0"/>
              <a:t>	A)14  	B)350 		C)5 		D)70 </a:t>
            </a:r>
          </a:p>
          <a:p>
            <a:pPr>
              <a:buNone/>
            </a:pPr>
            <a:r>
              <a:rPr lang="en-US" sz="2200" dirty="0" smtClean="0">
                <a:solidFill>
                  <a:srgbClr val="002060"/>
                </a:solidFill>
              </a:rPr>
              <a:t>	Answer : D</a:t>
            </a:r>
          </a:p>
          <a:p>
            <a:r>
              <a:rPr lang="en-US" u="sng" dirty="0" smtClean="0">
                <a:solidFill>
                  <a:srgbClr val="002060"/>
                </a:solidFill>
              </a:rPr>
              <a:t>Explanation:-</a:t>
            </a:r>
            <a:endParaRPr lang="en-US" u="sng" dirty="0">
              <a:solidFill>
                <a:srgbClr val="002060"/>
              </a:solidFill>
            </a:endParaRPr>
          </a:p>
        </p:txBody>
      </p:sp>
      <p:pic>
        <p:nvPicPr>
          <p:cNvPr id="1027" name="Picture 3" descr="C:\Users\sree\Desktop\LCM&amp;HNC.png\13.PNG"/>
          <p:cNvPicPr>
            <a:picLocks noChangeAspect="1" noChangeArrowheads="1"/>
          </p:cNvPicPr>
          <p:nvPr/>
        </p:nvPicPr>
        <p:blipFill>
          <a:blip r:embed="rId3"/>
          <a:srcRect/>
          <a:stretch>
            <a:fillRect/>
          </a:stretch>
        </p:blipFill>
        <p:spPr bwMode="auto">
          <a:xfrm>
            <a:off x="3048000" y="2667000"/>
            <a:ext cx="2667000" cy="3962400"/>
          </a:xfrm>
          <a:prstGeom prst="rect">
            <a:avLst/>
          </a:prstGeom>
          <a:noFill/>
        </p:spPr>
      </p:pic>
      <p:sp>
        <p:nvSpPr>
          <p:cNvPr id="6" name="Slide Number Placeholder 5"/>
          <p:cNvSpPr>
            <a:spLocks noGrp="1"/>
          </p:cNvSpPr>
          <p:nvPr>
            <p:ph type="sldNum" sz="quarter" idx="15"/>
          </p:nvPr>
        </p:nvSpPr>
        <p:spPr/>
        <p:txBody>
          <a:bodyPr/>
          <a:lstStyle/>
          <a:p>
            <a:fld id="{FFC4F42C-3DB1-4ADC-9AA2-6801A1CCCF86}"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28600" y="46038"/>
            <a:ext cx="8534400" cy="334962"/>
          </a:xfrm>
        </p:spPr>
        <p:txBody>
          <a:bodyPr>
            <a:noAutofit/>
          </a:bodyPr>
          <a:lstStyle/>
          <a:p>
            <a:r>
              <a:rPr lang="en-US" dirty="0" smtClean="0"/>
              <a:t> </a:t>
            </a:r>
            <a:endParaRPr lang="en-US" dirty="0"/>
          </a:p>
        </p:txBody>
      </p:sp>
      <p:sp>
        <p:nvSpPr>
          <p:cNvPr id="5" name="Content Placeholder 4"/>
          <p:cNvSpPr>
            <a:spLocks noGrp="1"/>
          </p:cNvSpPr>
          <p:nvPr>
            <p:ph sz="quarter" idx="1"/>
          </p:nvPr>
        </p:nvSpPr>
        <p:spPr>
          <a:xfrm>
            <a:off x="0" y="0"/>
            <a:ext cx="9144000" cy="1905000"/>
          </a:xfrm>
          <a:blipFill>
            <a:blip r:embed="rId2"/>
            <a:tile tx="0" ty="0" sx="100000" sy="100000" flip="none" algn="tl"/>
          </a:blipFill>
          <a:ln>
            <a:solidFill>
              <a:schemeClr val="accent3">
                <a:lumMod val="60000"/>
                <a:lumOff val="40000"/>
              </a:schemeClr>
            </a:solidFill>
          </a:ln>
        </p:spPr>
        <p:txBody>
          <a:bodyPr>
            <a:noAutofit/>
          </a:bodyPr>
          <a:lstStyle/>
          <a:p>
            <a:pPr>
              <a:buNone/>
            </a:pPr>
            <a:r>
              <a:rPr lang="en-US" sz="2200" dirty="0" smtClean="0">
                <a:solidFill>
                  <a:srgbClr val="002060"/>
                </a:solidFill>
                <a:cs typeface="Arial" pitchFamily="34" charset="0"/>
              </a:rPr>
              <a:t>    Q 14.</a:t>
            </a:r>
          </a:p>
          <a:p>
            <a:pPr>
              <a:buNone/>
            </a:pPr>
            <a:r>
              <a:rPr lang="en-US" sz="2000" dirty="0" smtClean="0">
                <a:solidFill>
                  <a:srgbClr val="002060"/>
                </a:solidFill>
              </a:rPr>
              <a:t>	</a:t>
            </a:r>
            <a:r>
              <a:rPr lang="en-US" sz="2000" dirty="0" smtClean="0"/>
              <a:t>The HCF (GCD) of a, b is 12.  a, b are positive integers and a &gt; b &gt; 12. The smallest values of (a, b) are respectively </a:t>
            </a:r>
          </a:p>
          <a:p>
            <a:pPr>
              <a:buNone/>
            </a:pPr>
            <a:r>
              <a:rPr lang="en-US" sz="2000" dirty="0" smtClean="0"/>
              <a:t>	A)12, 24 	B)24, 12 	C)24, 36 	D)36, 24 </a:t>
            </a:r>
          </a:p>
          <a:p>
            <a:pPr>
              <a:buNone/>
            </a:pPr>
            <a:r>
              <a:rPr lang="en-US" sz="2000" dirty="0" smtClean="0">
                <a:solidFill>
                  <a:srgbClr val="002060"/>
                </a:solidFill>
              </a:rPr>
              <a:t>	Answer : D</a:t>
            </a:r>
            <a:endParaRPr lang="en-US" sz="2200" dirty="0" smtClean="0">
              <a:solidFill>
                <a:srgbClr val="002060"/>
              </a:solidFill>
            </a:endParaRPr>
          </a:p>
          <a:p>
            <a:r>
              <a:rPr lang="en-US" u="sng" dirty="0" smtClean="0">
                <a:solidFill>
                  <a:srgbClr val="002060"/>
                </a:solidFill>
              </a:rPr>
              <a:t>Explanation:-</a:t>
            </a:r>
            <a:endParaRPr lang="en-US" u="sng" dirty="0">
              <a:solidFill>
                <a:srgbClr val="002060"/>
              </a:solidFill>
            </a:endParaRPr>
          </a:p>
        </p:txBody>
      </p:sp>
      <p:sp>
        <p:nvSpPr>
          <p:cNvPr id="4" name="TextBox 3"/>
          <p:cNvSpPr txBox="1"/>
          <p:nvPr/>
        </p:nvSpPr>
        <p:spPr>
          <a:xfrm>
            <a:off x="609600" y="2362200"/>
            <a:ext cx="7543800" cy="4247317"/>
          </a:xfrm>
          <a:prstGeom prst="rect">
            <a:avLst/>
          </a:prstGeom>
          <a:noFill/>
        </p:spPr>
        <p:txBody>
          <a:bodyPr wrap="square" rtlCol="0">
            <a:spAutoFit/>
          </a:bodyPr>
          <a:lstStyle/>
          <a:p>
            <a:pPr>
              <a:buFont typeface="Arial" pitchFamily="34" charset="0"/>
              <a:buChar char="•"/>
            </a:pPr>
            <a:r>
              <a:rPr lang="en-US" dirty="0" smtClean="0"/>
              <a:t>   HCF of   two numbers  “ a “  and “ b “  is equal to  12.</a:t>
            </a:r>
          </a:p>
          <a:p>
            <a:pPr>
              <a:buFont typeface="Arial" pitchFamily="34" charset="0"/>
              <a:buChar char="•"/>
            </a:pPr>
            <a:r>
              <a:rPr lang="en-US" dirty="0" smtClean="0"/>
              <a:t>  Those two numbers “ a “  and “ b “  are   12x   and 12y. </a:t>
            </a:r>
          </a:p>
          <a:p>
            <a:r>
              <a:rPr lang="en-US" dirty="0" smtClean="0"/>
              <a:t>     where x and y are prime to each other. </a:t>
            </a:r>
          </a:p>
          <a:p>
            <a:pPr>
              <a:buFont typeface="Arial" pitchFamily="34" charset="0"/>
              <a:buChar char="•"/>
            </a:pPr>
            <a:r>
              <a:rPr lang="en-US" dirty="0" smtClean="0"/>
              <a:t>   a = 12 x    &amp;   b = 12 y</a:t>
            </a:r>
          </a:p>
          <a:p>
            <a:endParaRPr lang="en-US" dirty="0" smtClean="0"/>
          </a:p>
          <a:p>
            <a:pPr>
              <a:buFont typeface="Arial" pitchFamily="34" charset="0"/>
              <a:buChar char="•"/>
            </a:pPr>
            <a:r>
              <a:rPr lang="en-US" dirty="0" smtClean="0"/>
              <a:t>  Given    a  &gt;   b   &gt; 12 </a:t>
            </a:r>
          </a:p>
          <a:p>
            <a:r>
              <a:rPr lang="en-US" dirty="0" smtClean="0"/>
              <a:t>              12 x  &gt; 12 y &gt;  12</a:t>
            </a:r>
          </a:p>
          <a:p>
            <a:endParaRPr lang="en-US" dirty="0" smtClean="0"/>
          </a:p>
          <a:p>
            <a:r>
              <a:rPr lang="en-US" dirty="0" smtClean="0">
                <a:sym typeface="Wingdings" pitchFamily="2" charset="2"/>
              </a:rPr>
              <a:t>             </a:t>
            </a:r>
            <a:r>
              <a:rPr lang="en-US" dirty="0" smtClean="0"/>
              <a:t>x  &gt;  y  &gt;  1   </a:t>
            </a:r>
          </a:p>
          <a:p>
            <a:r>
              <a:rPr lang="en-US" dirty="0" smtClean="0"/>
              <a:t>      take  primes   x=3, y=2 ( since we want smallest values of (</a:t>
            </a:r>
            <a:r>
              <a:rPr lang="en-US" dirty="0" err="1" smtClean="0"/>
              <a:t>a,b</a:t>
            </a:r>
            <a:r>
              <a:rPr lang="en-US" dirty="0" smtClean="0"/>
              <a:t>)</a:t>
            </a:r>
            <a:endParaRPr lang="en-US" dirty="0" smtClean="0">
              <a:sym typeface="Wingdings" pitchFamily="2" charset="2"/>
            </a:endParaRPr>
          </a:p>
          <a:p>
            <a:endParaRPr lang="en-US" dirty="0" smtClean="0"/>
          </a:p>
          <a:p>
            <a:pPr>
              <a:buFont typeface="Arial" pitchFamily="34" charset="0"/>
              <a:buChar char="•"/>
            </a:pPr>
            <a:r>
              <a:rPr lang="en-US" dirty="0" smtClean="0"/>
              <a:t>  a = 12 x   = 12 * 3 </a:t>
            </a:r>
            <a:r>
              <a:rPr lang="en-US" dirty="0" smtClean="0">
                <a:sym typeface="Wingdings" pitchFamily="2" charset="2"/>
              </a:rPr>
              <a:t> </a:t>
            </a:r>
            <a:r>
              <a:rPr lang="en-US" b="1" dirty="0" smtClean="0">
                <a:solidFill>
                  <a:srgbClr val="FF0000"/>
                </a:solidFill>
                <a:sym typeface="Wingdings" pitchFamily="2" charset="2"/>
              </a:rPr>
              <a:t>a =</a:t>
            </a:r>
            <a:r>
              <a:rPr lang="en-US" b="1" dirty="0" smtClean="0">
                <a:solidFill>
                  <a:srgbClr val="FF0000"/>
                </a:solidFill>
              </a:rPr>
              <a:t> 36 </a:t>
            </a:r>
          </a:p>
          <a:p>
            <a:pPr>
              <a:buFont typeface="Arial" pitchFamily="34" charset="0"/>
              <a:buChar char="•"/>
            </a:pPr>
            <a:r>
              <a:rPr lang="en-US" dirty="0" smtClean="0"/>
              <a:t>  b = 12 y   = 12 * 2 </a:t>
            </a:r>
            <a:r>
              <a:rPr lang="en-US" dirty="0" smtClean="0">
                <a:sym typeface="Wingdings" pitchFamily="2" charset="2"/>
              </a:rPr>
              <a:t></a:t>
            </a:r>
            <a:r>
              <a:rPr lang="en-US" b="1" dirty="0" smtClean="0">
                <a:solidFill>
                  <a:srgbClr val="FF0000"/>
                </a:solidFill>
              </a:rPr>
              <a:t> b = 24</a:t>
            </a:r>
          </a:p>
          <a:p>
            <a:pPr>
              <a:buFont typeface="Arial" pitchFamily="34" charset="0"/>
              <a:buChar char="•"/>
            </a:pPr>
            <a:r>
              <a:rPr lang="en-US" dirty="0" smtClean="0"/>
              <a:t> Hence  pair  (</a:t>
            </a:r>
            <a:r>
              <a:rPr lang="en-US" dirty="0" err="1" smtClean="0"/>
              <a:t>a,b</a:t>
            </a:r>
            <a:r>
              <a:rPr lang="en-US" dirty="0" smtClean="0"/>
              <a:t>)  is   </a:t>
            </a:r>
            <a:r>
              <a:rPr lang="en-US" b="1" dirty="0" smtClean="0">
                <a:solidFill>
                  <a:srgbClr val="FF0000"/>
                </a:solidFill>
              </a:rPr>
              <a:t>(36,24)   </a:t>
            </a:r>
            <a:r>
              <a:rPr lang="en-US" b="1" dirty="0" smtClean="0">
                <a:solidFill>
                  <a:srgbClr val="002060"/>
                </a:solidFill>
              </a:rPr>
              <a:t>Answer : </a:t>
            </a:r>
            <a:r>
              <a:rPr lang="en-US" dirty="0" smtClean="0">
                <a:solidFill>
                  <a:srgbClr val="002060"/>
                </a:solidFill>
              </a:rPr>
              <a:t>(Option-D)</a:t>
            </a:r>
          </a:p>
          <a:p>
            <a:endParaRPr lang="en-US" dirty="0"/>
          </a:p>
        </p:txBody>
      </p:sp>
      <p:sp>
        <p:nvSpPr>
          <p:cNvPr id="6" name="Slide Number Placeholder 5"/>
          <p:cNvSpPr>
            <a:spLocks noGrp="1"/>
          </p:cNvSpPr>
          <p:nvPr>
            <p:ph type="sldNum" sz="quarter" idx="15"/>
          </p:nvPr>
        </p:nvSpPr>
        <p:spPr/>
        <p:txBody>
          <a:bodyPr/>
          <a:lstStyle/>
          <a:p>
            <a:fld id="{FFC4F42C-3DB1-4ADC-9AA2-6801A1CCCF86}"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28600" y="46038"/>
            <a:ext cx="8534400" cy="334962"/>
          </a:xfrm>
        </p:spPr>
        <p:txBody>
          <a:bodyPr>
            <a:noAutofit/>
          </a:bodyPr>
          <a:lstStyle/>
          <a:p>
            <a:r>
              <a:rPr lang="en-US" dirty="0" smtClean="0"/>
              <a:t> </a:t>
            </a:r>
            <a:endParaRPr lang="en-US" dirty="0"/>
          </a:p>
        </p:txBody>
      </p:sp>
      <p:sp>
        <p:nvSpPr>
          <p:cNvPr id="5" name="Content Placeholder 4"/>
          <p:cNvSpPr>
            <a:spLocks noGrp="1"/>
          </p:cNvSpPr>
          <p:nvPr>
            <p:ph sz="quarter" idx="1"/>
          </p:nvPr>
        </p:nvSpPr>
        <p:spPr>
          <a:xfrm>
            <a:off x="0" y="0"/>
            <a:ext cx="9144000" cy="2286000"/>
          </a:xfrm>
          <a:blipFill>
            <a:blip r:embed="rId2"/>
            <a:tile tx="0" ty="0" sx="100000" sy="100000" flip="none" algn="tl"/>
          </a:blipFill>
          <a:ln>
            <a:solidFill>
              <a:schemeClr val="accent3">
                <a:lumMod val="60000"/>
                <a:lumOff val="40000"/>
              </a:schemeClr>
            </a:solidFill>
          </a:ln>
        </p:spPr>
        <p:txBody>
          <a:bodyPr>
            <a:noAutofit/>
          </a:bodyPr>
          <a:lstStyle/>
          <a:p>
            <a:pPr>
              <a:buNone/>
            </a:pPr>
            <a:r>
              <a:rPr lang="en-US" sz="2200" dirty="0" smtClean="0">
                <a:solidFill>
                  <a:srgbClr val="002060"/>
                </a:solidFill>
                <a:cs typeface="Arial" pitchFamily="34" charset="0"/>
              </a:rPr>
              <a:t>	Q 15.</a:t>
            </a:r>
          </a:p>
          <a:p>
            <a:pPr>
              <a:buNone/>
            </a:pPr>
            <a:r>
              <a:rPr lang="en-US" sz="2000" dirty="0" smtClean="0"/>
              <a:t>	A rectangular court yard 140 cm long  and 525 cm wide is to be paved exactly with square  tiles, all of the same size. what is the largest size of the tile which could be used for the purpose?</a:t>
            </a:r>
          </a:p>
          <a:p>
            <a:pPr>
              <a:buNone/>
            </a:pPr>
            <a:r>
              <a:rPr lang="en-US" sz="2000" dirty="0" smtClean="0"/>
              <a:t>	A)64cm	B)35cm		C)21cm		D)28cm</a:t>
            </a:r>
          </a:p>
          <a:p>
            <a:pPr>
              <a:buNone/>
            </a:pPr>
            <a:r>
              <a:rPr lang="en-US" sz="2000" dirty="0" smtClean="0">
                <a:solidFill>
                  <a:srgbClr val="002060"/>
                </a:solidFill>
              </a:rPr>
              <a:t>	</a:t>
            </a:r>
            <a:r>
              <a:rPr lang="en-US" sz="2200" dirty="0" smtClean="0">
                <a:solidFill>
                  <a:srgbClr val="002060"/>
                </a:solidFill>
              </a:rPr>
              <a:t>Answer : B</a:t>
            </a:r>
          </a:p>
          <a:p>
            <a:r>
              <a:rPr lang="en-US" u="sng" dirty="0" smtClean="0">
                <a:solidFill>
                  <a:srgbClr val="002060"/>
                </a:solidFill>
              </a:rPr>
              <a:t>Solution:</a:t>
            </a:r>
            <a:endParaRPr lang="en-US" u="sng" dirty="0">
              <a:solidFill>
                <a:srgbClr val="002060"/>
              </a:solidFill>
            </a:endParaRPr>
          </a:p>
        </p:txBody>
      </p:sp>
      <p:sp>
        <p:nvSpPr>
          <p:cNvPr id="4" name="TextBox 3"/>
          <p:cNvSpPr txBox="1"/>
          <p:nvPr/>
        </p:nvSpPr>
        <p:spPr>
          <a:xfrm>
            <a:off x="457200" y="2743200"/>
            <a:ext cx="8229600" cy="3970318"/>
          </a:xfrm>
          <a:prstGeom prst="rect">
            <a:avLst/>
          </a:prstGeom>
          <a:noFill/>
        </p:spPr>
        <p:txBody>
          <a:bodyPr wrap="square" rtlCol="0">
            <a:spAutoFit/>
          </a:bodyPr>
          <a:lstStyle/>
          <a:p>
            <a:pPr>
              <a:buFont typeface="Arial" pitchFamily="34" charset="0"/>
              <a:buChar char="•"/>
            </a:pPr>
            <a:r>
              <a:rPr lang="en-US" smtClean="0"/>
              <a:t>  Rectangular </a:t>
            </a:r>
            <a:r>
              <a:rPr lang="en-US" dirty="0" smtClean="0"/>
              <a:t>court yard  of  dimensions ( 140 cm × 525 cm) is to be paved 	exactly with square tiles.</a:t>
            </a:r>
          </a:p>
          <a:p>
            <a:endParaRPr lang="en-US" dirty="0" smtClean="0"/>
          </a:p>
          <a:p>
            <a:pPr>
              <a:buFont typeface="Arial" pitchFamily="34" charset="0"/>
              <a:buChar char="•"/>
            </a:pPr>
            <a:r>
              <a:rPr lang="en-US" dirty="0" smtClean="0"/>
              <a:t>  Largest size of the tile means Highest size of the tile , </a:t>
            </a:r>
          </a:p>
          <a:p>
            <a:r>
              <a:rPr lang="en-US" dirty="0" smtClean="0"/>
              <a:t>     it means HCF of 140 cm and 525 cm is required.</a:t>
            </a:r>
          </a:p>
          <a:p>
            <a:endParaRPr lang="en-US" dirty="0" smtClean="0"/>
          </a:p>
          <a:p>
            <a:pPr>
              <a:buFont typeface="Arial" pitchFamily="34" charset="0"/>
              <a:buChar char="•"/>
            </a:pPr>
            <a:r>
              <a:rPr lang="en-US" dirty="0" smtClean="0"/>
              <a:t>  Factorizing  </a:t>
            </a:r>
          </a:p>
          <a:p>
            <a:r>
              <a:rPr lang="en-US" dirty="0" smtClean="0"/>
              <a:t>	140 cm = 4 × </a:t>
            </a:r>
            <a:r>
              <a:rPr lang="en-US" b="1" dirty="0" smtClean="0">
                <a:solidFill>
                  <a:srgbClr val="FF0000"/>
                </a:solidFill>
              </a:rPr>
              <a:t>5</a:t>
            </a:r>
            <a:r>
              <a:rPr lang="en-US" dirty="0" smtClean="0"/>
              <a:t> × </a:t>
            </a:r>
            <a:r>
              <a:rPr lang="en-US" b="1" dirty="0" smtClean="0">
                <a:solidFill>
                  <a:srgbClr val="FF0000"/>
                </a:solidFill>
              </a:rPr>
              <a:t>7</a:t>
            </a:r>
            <a:r>
              <a:rPr lang="en-US" dirty="0" smtClean="0"/>
              <a:t/>
            </a:r>
            <a:br>
              <a:rPr lang="en-US" dirty="0" smtClean="0"/>
            </a:br>
            <a:r>
              <a:rPr lang="en-US" dirty="0" smtClean="0"/>
              <a:t>	525 cm = 5 × </a:t>
            </a:r>
            <a:r>
              <a:rPr lang="en-US" b="1" dirty="0" smtClean="0">
                <a:solidFill>
                  <a:srgbClr val="FF0000"/>
                </a:solidFill>
              </a:rPr>
              <a:t>5</a:t>
            </a:r>
            <a:r>
              <a:rPr lang="en-US" dirty="0" smtClean="0"/>
              <a:t> × 3 × </a:t>
            </a:r>
            <a:r>
              <a:rPr lang="en-US" b="1" dirty="0" smtClean="0">
                <a:solidFill>
                  <a:srgbClr val="FF0000"/>
                </a:solidFill>
              </a:rPr>
              <a:t>7</a:t>
            </a:r>
          </a:p>
          <a:p>
            <a:endParaRPr lang="en-US" b="1" dirty="0" smtClean="0">
              <a:solidFill>
                <a:srgbClr val="FF0000"/>
              </a:solidFill>
            </a:endParaRPr>
          </a:p>
          <a:p>
            <a:pPr>
              <a:buFont typeface="Arial" pitchFamily="34" charset="0"/>
              <a:buChar char="•"/>
            </a:pPr>
            <a:r>
              <a:rPr lang="en-US" dirty="0" smtClean="0"/>
              <a:t>  Hence Highest common factors are 5 and 7</a:t>
            </a:r>
          </a:p>
          <a:p>
            <a:pPr>
              <a:buFont typeface="Wingdings" pitchFamily="2" charset="2"/>
              <a:buChar char="Ø"/>
            </a:pPr>
            <a:endParaRPr lang="en-US" dirty="0" smtClean="0"/>
          </a:p>
          <a:p>
            <a:pPr>
              <a:buFont typeface="Arial" pitchFamily="34" charset="0"/>
              <a:buChar char="•"/>
            </a:pPr>
            <a:r>
              <a:rPr lang="en-US" dirty="0" smtClean="0"/>
              <a:t>  Hence the size of the square tile is </a:t>
            </a:r>
            <a:r>
              <a:rPr lang="en-US" b="1" dirty="0" smtClean="0">
                <a:solidFill>
                  <a:srgbClr val="FF0000"/>
                </a:solidFill>
              </a:rPr>
              <a:t>HCF  = 5 × 7 = 35 cm. </a:t>
            </a:r>
            <a:r>
              <a:rPr lang="en-US" b="1" dirty="0" smtClean="0">
                <a:solidFill>
                  <a:srgbClr val="002060"/>
                </a:solidFill>
              </a:rPr>
              <a:t>(Option-B).</a:t>
            </a:r>
          </a:p>
          <a:p>
            <a:endParaRPr lang="en-US" dirty="0"/>
          </a:p>
        </p:txBody>
      </p:sp>
      <p:sp>
        <p:nvSpPr>
          <p:cNvPr id="6" name="Slide Number Placeholder 5"/>
          <p:cNvSpPr>
            <a:spLocks noGrp="1"/>
          </p:cNvSpPr>
          <p:nvPr>
            <p:ph type="sldNum" sz="quarter" idx="15"/>
          </p:nvPr>
        </p:nvSpPr>
        <p:spPr/>
        <p:txBody>
          <a:bodyPr/>
          <a:lstStyle/>
          <a:p>
            <a:fld id="{FFC4F42C-3DB1-4ADC-9AA2-6801A1CCCF86}"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7467600" cy="5864352"/>
          </a:xfrm>
        </p:spPr>
        <p:txBody>
          <a:bodyPr/>
          <a:lstStyle/>
          <a:p>
            <a:endParaRPr lang="en-US" dirty="0" smtClean="0"/>
          </a:p>
          <a:p>
            <a:pPr>
              <a:buNone/>
            </a:pPr>
            <a:endParaRPr lang="en-US" dirty="0" smtClean="0"/>
          </a:p>
          <a:p>
            <a:pPr>
              <a:buNone/>
            </a:pPr>
            <a:r>
              <a:rPr lang="en-US" sz="5400" dirty="0" smtClean="0">
                <a:solidFill>
                  <a:srgbClr val="00B050"/>
                </a:solidFill>
                <a:latin typeface="+mj-lt"/>
              </a:rPr>
              <a:t>                              </a:t>
            </a:r>
          </a:p>
          <a:p>
            <a:pPr>
              <a:buNone/>
            </a:pPr>
            <a:r>
              <a:rPr lang="en-US" sz="5400" dirty="0" smtClean="0">
                <a:solidFill>
                  <a:srgbClr val="00B050"/>
                </a:solidFill>
                <a:latin typeface="+mj-lt"/>
              </a:rPr>
              <a:t>      </a:t>
            </a:r>
            <a:r>
              <a:rPr lang="en-US" sz="5400" dirty="0" smtClean="0">
                <a:solidFill>
                  <a:schemeClr val="accent2"/>
                </a:solidFill>
                <a:latin typeface="+mj-lt"/>
              </a:rPr>
              <a:t>THANK  YOU</a:t>
            </a:r>
            <a:endParaRPr lang="en-US" sz="5400" dirty="0">
              <a:solidFill>
                <a:schemeClr val="accent2"/>
              </a:solidFill>
              <a:latin typeface="+mj-lt"/>
            </a:endParaRPr>
          </a:p>
        </p:txBody>
      </p:sp>
      <p:sp>
        <p:nvSpPr>
          <p:cNvPr id="4" name="Slide Number Placeholder 3"/>
          <p:cNvSpPr>
            <a:spLocks noGrp="1"/>
          </p:cNvSpPr>
          <p:nvPr>
            <p:ph type="sldNum" sz="quarter" idx="15"/>
          </p:nvPr>
        </p:nvSpPr>
        <p:spPr/>
        <p:txBody>
          <a:bodyPr/>
          <a:lstStyle/>
          <a:p>
            <a:fld id="{FFC4F42C-3DB1-4ADC-9AA2-6801A1CCCF86}" type="slidenum">
              <a:rPr lang="en-US" smtClean="0"/>
              <a:pPr/>
              <a:t>17</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28600" y="46038"/>
            <a:ext cx="8534400" cy="334962"/>
          </a:xfrm>
        </p:spPr>
        <p:txBody>
          <a:bodyPr>
            <a:noAutofit/>
          </a:bodyPr>
          <a:lstStyle/>
          <a:p>
            <a:r>
              <a:rPr lang="en-US" dirty="0" smtClean="0"/>
              <a:t> </a:t>
            </a:r>
            <a:endParaRPr lang="en-US" dirty="0"/>
          </a:p>
        </p:txBody>
      </p:sp>
      <p:sp>
        <p:nvSpPr>
          <p:cNvPr id="5" name="Content Placeholder 4"/>
          <p:cNvSpPr>
            <a:spLocks noGrp="1"/>
          </p:cNvSpPr>
          <p:nvPr>
            <p:ph sz="quarter" idx="1"/>
          </p:nvPr>
        </p:nvSpPr>
        <p:spPr>
          <a:xfrm>
            <a:off x="0" y="0"/>
            <a:ext cx="9144000" cy="2667000"/>
          </a:xfrm>
          <a:blipFill>
            <a:blip r:embed="rId2"/>
            <a:tile tx="0" ty="0" sx="100000" sy="100000" flip="none" algn="tl"/>
          </a:blipFill>
          <a:ln>
            <a:solidFill>
              <a:schemeClr val="accent3">
                <a:lumMod val="60000"/>
                <a:lumOff val="40000"/>
              </a:schemeClr>
            </a:solidFill>
          </a:ln>
        </p:spPr>
        <p:txBody>
          <a:bodyPr>
            <a:noAutofit/>
          </a:bodyPr>
          <a:lstStyle/>
          <a:p>
            <a:pPr>
              <a:buNone/>
            </a:pPr>
            <a:r>
              <a:rPr lang="en-US" sz="2200" dirty="0" smtClean="0">
                <a:solidFill>
                  <a:srgbClr val="002060"/>
                </a:solidFill>
                <a:cs typeface="Arial" pitchFamily="34" charset="0"/>
              </a:rPr>
              <a:t>	Q 1.</a:t>
            </a:r>
          </a:p>
          <a:p>
            <a:pPr>
              <a:buNone/>
            </a:pPr>
            <a:r>
              <a:rPr lang="en-US" sz="2200" dirty="0" smtClean="0">
                <a:cs typeface="Arial" pitchFamily="34" charset="0"/>
              </a:rPr>
              <a:t>    Two baskets contain 183 and 242  apples respectively, which are          distributed in equal number among children. Find the largest number of  apples that can be given, so that 3 apples are left over from the first  basket and 2 from the second.</a:t>
            </a:r>
          </a:p>
          <a:p>
            <a:pPr>
              <a:buNone/>
            </a:pPr>
            <a:r>
              <a:rPr lang="en-US" sz="2200" dirty="0" smtClean="0">
                <a:cs typeface="Arial" pitchFamily="34" charset="0"/>
              </a:rPr>
              <a:t>	A) 45	B) 40		C) 60		D) 56</a:t>
            </a:r>
          </a:p>
          <a:p>
            <a:pPr>
              <a:buNone/>
            </a:pPr>
            <a:r>
              <a:rPr lang="en-US" sz="2200" dirty="0" smtClean="0"/>
              <a:t>	Answer : C</a:t>
            </a:r>
          </a:p>
          <a:p>
            <a:r>
              <a:rPr lang="en-US" u="sng" dirty="0" smtClean="0">
                <a:solidFill>
                  <a:srgbClr val="002060"/>
                </a:solidFill>
              </a:rPr>
              <a:t>Explanation:-</a:t>
            </a:r>
            <a:endParaRPr lang="en-US" u="sng" dirty="0">
              <a:solidFill>
                <a:srgbClr val="002060"/>
              </a:solidFill>
            </a:endParaRPr>
          </a:p>
        </p:txBody>
      </p:sp>
      <p:sp>
        <p:nvSpPr>
          <p:cNvPr id="6" name="TextBox 5"/>
          <p:cNvSpPr txBox="1"/>
          <p:nvPr/>
        </p:nvSpPr>
        <p:spPr>
          <a:xfrm>
            <a:off x="685800" y="3124201"/>
            <a:ext cx="7924800" cy="3139321"/>
          </a:xfrm>
          <a:prstGeom prst="rect">
            <a:avLst/>
          </a:prstGeom>
          <a:noFill/>
        </p:spPr>
        <p:txBody>
          <a:bodyPr wrap="square" rtlCol="0">
            <a:spAutoFit/>
          </a:bodyPr>
          <a:lstStyle/>
          <a:p>
            <a:pPr>
              <a:buFont typeface="Arial" pitchFamily="34" charset="0"/>
              <a:buChar char="•"/>
            </a:pPr>
            <a:r>
              <a:rPr lang="en-US" dirty="0" smtClean="0"/>
              <a:t>  Find the largest no of apples that can be given , it means highest no of apples to be distributed , it means   finding HCF.</a:t>
            </a:r>
          </a:p>
          <a:p>
            <a:r>
              <a:rPr lang="en-US" dirty="0" smtClean="0"/>
              <a:t>so</a:t>
            </a:r>
          </a:p>
          <a:p>
            <a:r>
              <a:rPr lang="en-US" dirty="0" smtClean="0"/>
              <a:t>    183 – 3 (left) = 180 apples</a:t>
            </a:r>
            <a:br>
              <a:rPr lang="en-US" dirty="0" smtClean="0"/>
            </a:br>
            <a:r>
              <a:rPr lang="en-US" dirty="0" smtClean="0"/>
              <a:t>    142 – 2 (left) = 240 apples</a:t>
            </a:r>
          </a:p>
          <a:p>
            <a:endParaRPr lang="en-US" dirty="0" smtClean="0"/>
          </a:p>
          <a:p>
            <a:pPr>
              <a:buFont typeface="Arial" pitchFamily="34" charset="0"/>
              <a:buChar char="•"/>
            </a:pPr>
            <a:r>
              <a:rPr lang="en-US" dirty="0" smtClean="0"/>
              <a:t>  HCF of 240 and 180   is </a:t>
            </a:r>
            <a:r>
              <a:rPr lang="en-US" b="1" dirty="0" smtClean="0">
                <a:solidFill>
                  <a:srgbClr val="FF0000"/>
                </a:solidFill>
              </a:rPr>
              <a:t>60 apples </a:t>
            </a:r>
            <a:r>
              <a:rPr lang="en-US" dirty="0" smtClean="0">
                <a:solidFill>
                  <a:srgbClr val="002060"/>
                </a:solidFill>
              </a:rPr>
              <a:t>(Option-C).</a:t>
            </a:r>
          </a:p>
          <a:p>
            <a:endParaRPr lang="en-US" dirty="0" smtClean="0"/>
          </a:p>
          <a:p>
            <a:pPr>
              <a:buFont typeface="Arial" pitchFamily="34" charset="0"/>
              <a:buChar char="•"/>
            </a:pPr>
            <a:r>
              <a:rPr lang="en-US" b="1" dirty="0" smtClean="0">
                <a:solidFill>
                  <a:srgbClr val="002060"/>
                </a:solidFill>
              </a:rPr>
              <a:t> Check :-</a:t>
            </a:r>
          </a:p>
          <a:p>
            <a:r>
              <a:rPr lang="en-US" dirty="0" smtClean="0"/>
              <a:t>    60*3   +   3 left   =  183 apples (Basket-1)</a:t>
            </a:r>
          </a:p>
          <a:p>
            <a:r>
              <a:rPr lang="en-US" dirty="0" smtClean="0"/>
              <a:t>    60*4   +   2 left   =  242 apples (Basket-2)</a:t>
            </a:r>
          </a:p>
        </p:txBody>
      </p:sp>
      <p:sp>
        <p:nvSpPr>
          <p:cNvPr id="8" name="Slide Number Placeholder 7"/>
          <p:cNvSpPr>
            <a:spLocks noGrp="1"/>
          </p:cNvSpPr>
          <p:nvPr>
            <p:ph type="sldNum" sz="quarter" idx="15"/>
          </p:nvPr>
        </p:nvSpPr>
        <p:spPr/>
        <p:txBody>
          <a:bodyPr/>
          <a:lstStyle/>
          <a:p>
            <a:fld id="{FFC4F42C-3DB1-4ADC-9AA2-6801A1CCCF86}"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28600" y="46038"/>
            <a:ext cx="8534400" cy="334962"/>
          </a:xfrm>
        </p:spPr>
        <p:txBody>
          <a:bodyPr>
            <a:noAutofit/>
          </a:bodyPr>
          <a:lstStyle/>
          <a:p>
            <a:r>
              <a:rPr lang="en-US" dirty="0" smtClean="0"/>
              <a:t> </a:t>
            </a:r>
            <a:endParaRPr lang="en-US" dirty="0"/>
          </a:p>
        </p:txBody>
      </p:sp>
      <p:sp>
        <p:nvSpPr>
          <p:cNvPr id="5" name="Content Placeholder 4"/>
          <p:cNvSpPr>
            <a:spLocks noGrp="1"/>
          </p:cNvSpPr>
          <p:nvPr>
            <p:ph sz="quarter" idx="1"/>
          </p:nvPr>
        </p:nvSpPr>
        <p:spPr>
          <a:xfrm>
            <a:off x="0" y="0"/>
            <a:ext cx="9144000" cy="1905000"/>
          </a:xfrm>
          <a:blipFill>
            <a:blip r:embed="rId2"/>
            <a:tile tx="0" ty="0" sx="100000" sy="100000" flip="none" algn="tl"/>
          </a:blipFill>
          <a:ln>
            <a:solidFill>
              <a:schemeClr val="accent3">
                <a:lumMod val="60000"/>
                <a:lumOff val="40000"/>
              </a:schemeClr>
            </a:solidFill>
          </a:ln>
        </p:spPr>
        <p:txBody>
          <a:bodyPr>
            <a:noAutofit/>
          </a:bodyPr>
          <a:lstStyle/>
          <a:p>
            <a:pPr>
              <a:buNone/>
            </a:pPr>
            <a:r>
              <a:rPr lang="en-US" sz="2200" dirty="0" smtClean="0">
                <a:solidFill>
                  <a:srgbClr val="002060"/>
                </a:solidFill>
                <a:cs typeface="Arial" pitchFamily="34" charset="0"/>
              </a:rPr>
              <a:t>    Q 2.</a:t>
            </a:r>
          </a:p>
          <a:p>
            <a:pPr>
              <a:buNone/>
            </a:pPr>
            <a:r>
              <a:rPr lang="en-US" sz="2000" dirty="0" smtClean="0">
                <a:solidFill>
                  <a:srgbClr val="002060"/>
                </a:solidFill>
              </a:rPr>
              <a:t>    </a:t>
            </a:r>
            <a:r>
              <a:rPr lang="en-US" sz="2000" dirty="0" smtClean="0"/>
              <a:t>Four bells commence tolling together and toll at the intervals of  3, 9, 12, 15 seconds resp. In 60 minutes how many times they will toll together.</a:t>
            </a:r>
          </a:p>
          <a:p>
            <a:pPr>
              <a:buNone/>
            </a:pPr>
            <a:r>
              <a:rPr lang="en-US" sz="2000" dirty="0" smtClean="0"/>
              <a:t>   	A) 20		B) 21 		C) 24		D) 30</a:t>
            </a:r>
          </a:p>
          <a:p>
            <a:pPr>
              <a:buNone/>
            </a:pPr>
            <a:r>
              <a:rPr lang="en-US" sz="2000" dirty="0" smtClean="0">
                <a:solidFill>
                  <a:srgbClr val="002060"/>
                </a:solidFill>
              </a:rPr>
              <a:t>    Answer : B</a:t>
            </a:r>
            <a:endParaRPr lang="en-US" sz="2200" dirty="0" smtClean="0">
              <a:solidFill>
                <a:srgbClr val="002060"/>
              </a:solidFill>
            </a:endParaRPr>
          </a:p>
          <a:p>
            <a:r>
              <a:rPr lang="en-US" u="sng" dirty="0" err="1" smtClean="0">
                <a:solidFill>
                  <a:srgbClr val="002060"/>
                </a:solidFill>
              </a:rPr>
              <a:t>Explanatipon</a:t>
            </a:r>
            <a:r>
              <a:rPr lang="en-US" u="sng" dirty="0" smtClean="0">
                <a:solidFill>
                  <a:srgbClr val="002060"/>
                </a:solidFill>
              </a:rPr>
              <a:t>:-</a:t>
            </a:r>
            <a:endParaRPr lang="en-US" u="sng" dirty="0">
              <a:solidFill>
                <a:srgbClr val="002060"/>
              </a:solidFill>
            </a:endParaRPr>
          </a:p>
        </p:txBody>
      </p:sp>
      <p:sp>
        <p:nvSpPr>
          <p:cNvPr id="4" name="TextBox 3"/>
          <p:cNvSpPr txBox="1"/>
          <p:nvPr/>
        </p:nvSpPr>
        <p:spPr>
          <a:xfrm>
            <a:off x="152400" y="2286000"/>
            <a:ext cx="8991600" cy="4801314"/>
          </a:xfrm>
          <a:prstGeom prst="rect">
            <a:avLst/>
          </a:prstGeom>
          <a:noFill/>
        </p:spPr>
        <p:txBody>
          <a:bodyPr wrap="square" rtlCol="0">
            <a:spAutoFit/>
          </a:bodyPr>
          <a:lstStyle/>
          <a:p>
            <a:pPr>
              <a:lnSpc>
                <a:spcPct val="150000"/>
              </a:lnSpc>
              <a:buFont typeface="Arial" pitchFamily="34" charset="0"/>
              <a:buChar char="•"/>
            </a:pPr>
            <a:r>
              <a:rPr lang="en-US" dirty="0" smtClean="0"/>
              <a:t>  All the Four bells  ring together at  t = 0 second  for the first time.</a:t>
            </a:r>
          </a:p>
          <a:p>
            <a:pPr>
              <a:lnSpc>
                <a:spcPct val="150000"/>
              </a:lnSpc>
              <a:buFont typeface="Arial" pitchFamily="34" charset="0"/>
              <a:buChar char="•"/>
            </a:pPr>
            <a:r>
              <a:rPr lang="en-US" dirty="0" smtClean="0">
                <a:solidFill>
                  <a:srgbClr val="FF0000"/>
                </a:solidFill>
              </a:rPr>
              <a:t> Bell-1</a:t>
            </a:r>
            <a:r>
              <a:rPr lang="en-US" dirty="0" smtClean="0"/>
              <a:t>  rings at intervals of 3 seconds it means Bell-1 rings at</a:t>
            </a:r>
          </a:p>
          <a:p>
            <a:pPr>
              <a:lnSpc>
                <a:spcPct val="150000"/>
              </a:lnSpc>
            </a:pPr>
            <a:r>
              <a:rPr lang="en-US" dirty="0" smtClean="0"/>
              <a:t>          </a:t>
            </a:r>
            <a:r>
              <a:rPr lang="en-US" b="1" dirty="0" smtClean="0">
                <a:solidFill>
                  <a:srgbClr val="FF0000"/>
                </a:solidFill>
              </a:rPr>
              <a:t>0</a:t>
            </a:r>
            <a:r>
              <a:rPr lang="en-US" dirty="0" smtClean="0"/>
              <a:t> ,3, 6, 9, 12, 15, 18,……</a:t>
            </a:r>
            <a:r>
              <a:rPr lang="en-US" b="1" dirty="0" smtClean="0">
                <a:solidFill>
                  <a:srgbClr val="FF0000"/>
                </a:solidFill>
              </a:rPr>
              <a:t>60</a:t>
            </a:r>
            <a:r>
              <a:rPr lang="en-US" dirty="0" smtClean="0"/>
              <a:t>,……</a:t>
            </a:r>
            <a:r>
              <a:rPr lang="en-US" b="1" dirty="0" smtClean="0">
                <a:solidFill>
                  <a:srgbClr val="FF0000"/>
                </a:solidFill>
              </a:rPr>
              <a:t>120</a:t>
            </a:r>
            <a:r>
              <a:rPr lang="en-US" dirty="0" smtClean="0"/>
              <a:t>,……171, 174, 177, </a:t>
            </a:r>
            <a:r>
              <a:rPr lang="en-US" b="1" dirty="0" smtClean="0">
                <a:solidFill>
                  <a:srgbClr val="FF0000"/>
                </a:solidFill>
              </a:rPr>
              <a:t>180</a:t>
            </a:r>
            <a:r>
              <a:rPr lang="en-US" dirty="0" smtClean="0"/>
              <a:t>, 183, 186 ...(sec)</a:t>
            </a:r>
          </a:p>
          <a:p>
            <a:pPr>
              <a:lnSpc>
                <a:spcPct val="150000"/>
              </a:lnSpc>
              <a:buFont typeface="Arial" pitchFamily="34" charset="0"/>
              <a:buChar char="•"/>
            </a:pPr>
            <a:r>
              <a:rPr lang="en-US" dirty="0" smtClean="0">
                <a:solidFill>
                  <a:srgbClr val="FF0000"/>
                </a:solidFill>
              </a:rPr>
              <a:t> Bell-2 </a:t>
            </a:r>
            <a:r>
              <a:rPr lang="en-US" dirty="0" smtClean="0"/>
              <a:t> rings at  </a:t>
            </a:r>
            <a:r>
              <a:rPr lang="en-US" b="1" dirty="0" smtClean="0">
                <a:solidFill>
                  <a:srgbClr val="FF0000"/>
                </a:solidFill>
              </a:rPr>
              <a:t>0</a:t>
            </a:r>
            <a:r>
              <a:rPr lang="en-US" dirty="0" smtClean="0"/>
              <a:t>, 9,18, 27, 36, 45, 54,63,72,81</a:t>
            </a:r>
            <a:r>
              <a:rPr lang="en-US" b="1" dirty="0" smtClean="0"/>
              <a:t>,</a:t>
            </a:r>
            <a:r>
              <a:rPr lang="en-US" b="1" dirty="0" smtClean="0">
                <a:solidFill>
                  <a:srgbClr val="FF0000"/>
                </a:solidFill>
              </a:rPr>
              <a:t>90</a:t>
            </a:r>
            <a:r>
              <a:rPr lang="en-US" dirty="0" smtClean="0"/>
              <a:t>,99,108,…171, </a:t>
            </a:r>
            <a:r>
              <a:rPr lang="en-US" b="1" dirty="0" smtClean="0">
                <a:solidFill>
                  <a:srgbClr val="FF0000"/>
                </a:solidFill>
              </a:rPr>
              <a:t>180</a:t>
            </a:r>
            <a:r>
              <a:rPr lang="en-US" dirty="0" smtClean="0"/>
              <a:t>, 189,…(sec)</a:t>
            </a:r>
          </a:p>
          <a:p>
            <a:pPr>
              <a:lnSpc>
                <a:spcPct val="150000"/>
              </a:lnSpc>
              <a:buFont typeface="Arial" pitchFamily="34" charset="0"/>
              <a:buChar char="•"/>
            </a:pPr>
            <a:r>
              <a:rPr lang="en-US" dirty="0" smtClean="0">
                <a:solidFill>
                  <a:srgbClr val="FF0000"/>
                </a:solidFill>
              </a:rPr>
              <a:t> Bell-3</a:t>
            </a:r>
            <a:r>
              <a:rPr lang="en-US" dirty="0" smtClean="0"/>
              <a:t>  rings at  </a:t>
            </a:r>
            <a:r>
              <a:rPr lang="en-US" b="1" dirty="0" smtClean="0">
                <a:solidFill>
                  <a:srgbClr val="FF0000"/>
                </a:solidFill>
              </a:rPr>
              <a:t>0</a:t>
            </a:r>
            <a:r>
              <a:rPr lang="en-US" dirty="0" smtClean="0"/>
              <a:t> ,12, 24, 36, 48, </a:t>
            </a:r>
            <a:r>
              <a:rPr lang="en-US" b="1" dirty="0" smtClean="0">
                <a:solidFill>
                  <a:srgbClr val="FF0000"/>
                </a:solidFill>
              </a:rPr>
              <a:t>60</a:t>
            </a:r>
            <a:r>
              <a:rPr lang="en-US" dirty="0" smtClean="0"/>
              <a:t>, 72,84,96,108,</a:t>
            </a:r>
            <a:r>
              <a:rPr lang="en-US" b="1" dirty="0" smtClean="0">
                <a:solidFill>
                  <a:srgbClr val="FF0000"/>
                </a:solidFill>
              </a:rPr>
              <a:t>120</a:t>
            </a:r>
            <a:r>
              <a:rPr lang="en-US" dirty="0" smtClean="0"/>
              <a:t>,132,144,…</a:t>
            </a:r>
            <a:r>
              <a:rPr lang="en-US" b="1" dirty="0" smtClean="0">
                <a:solidFill>
                  <a:srgbClr val="FF0000"/>
                </a:solidFill>
              </a:rPr>
              <a:t>180</a:t>
            </a:r>
            <a:r>
              <a:rPr lang="en-US" dirty="0" smtClean="0"/>
              <a:t>,172,…(sec)</a:t>
            </a:r>
          </a:p>
          <a:p>
            <a:pPr>
              <a:lnSpc>
                <a:spcPct val="150000"/>
              </a:lnSpc>
              <a:buFont typeface="Arial" pitchFamily="34" charset="0"/>
              <a:buChar char="•"/>
            </a:pPr>
            <a:r>
              <a:rPr lang="en-US" dirty="0" smtClean="0">
                <a:solidFill>
                  <a:srgbClr val="FF0000"/>
                </a:solidFill>
              </a:rPr>
              <a:t> Bell-4</a:t>
            </a:r>
            <a:r>
              <a:rPr lang="en-US" dirty="0" smtClean="0"/>
              <a:t>  rings at  </a:t>
            </a:r>
            <a:r>
              <a:rPr lang="en-US" b="1" dirty="0" smtClean="0">
                <a:solidFill>
                  <a:srgbClr val="FF0000"/>
                </a:solidFill>
              </a:rPr>
              <a:t>0</a:t>
            </a:r>
            <a:r>
              <a:rPr lang="en-US" dirty="0" smtClean="0"/>
              <a:t>, 15,  30, 45, </a:t>
            </a:r>
            <a:r>
              <a:rPr lang="en-US" b="1" dirty="0" smtClean="0">
                <a:solidFill>
                  <a:srgbClr val="FF0000"/>
                </a:solidFill>
              </a:rPr>
              <a:t>60</a:t>
            </a:r>
            <a:r>
              <a:rPr lang="en-US" dirty="0" smtClean="0"/>
              <a:t>, 75, </a:t>
            </a:r>
            <a:r>
              <a:rPr lang="en-US" b="1" dirty="0" smtClean="0">
                <a:solidFill>
                  <a:srgbClr val="FF0000"/>
                </a:solidFill>
              </a:rPr>
              <a:t>90</a:t>
            </a:r>
            <a:r>
              <a:rPr lang="en-US" dirty="0" smtClean="0"/>
              <a:t>,105,</a:t>
            </a:r>
            <a:r>
              <a:rPr lang="en-US" b="1" dirty="0" smtClean="0">
                <a:solidFill>
                  <a:srgbClr val="FF0000"/>
                </a:solidFill>
              </a:rPr>
              <a:t>120</a:t>
            </a:r>
            <a:r>
              <a:rPr lang="en-US" dirty="0" smtClean="0"/>
              <a:t>,135150,165,</a:t>
            </a:r>
            <a:r>
              <a:rPr lang="en-US" b="1" dirty="0" smtClean="0">
                <a:solidFill>
                  <a:srgbClr val="FF0000"/>
                </a:solidFill>
              </a:rPr>
              <a:t>180</a:t>
            </a:r>
            <a:r>
              <a:rPr lang="en-US" dirty="0" smtClean="0"/>
              <a:t>,195,210….(sec)</a:t>
            </a:r>
          </a:p>
          <a:p>
            <a:endParaRPr lang="en-US" dirty="0" smtClean="0"/>
          </a:p>
          <a:p>
            <a:pPr>
              <a:buFont typeface="Arial" pitchFamily="34" charset="0"/>
              <a:buChar char="•"/>
            </a:pPr>
            <a:r>
              <a:rPr lang="en-US" dirty="0" smtClean="0">
                <a:solidFill>
                  <a:srgbClr val="002060"/>
                </a:solidFill>
              </a:rPr>
              <a:t> That means we have to find the time at which all the four bells Ring at a time , that is  nothing but LCM of  ringing intervals of all the  four bells.  </a:t>
            </a:r>
          </a:p>
          <a:p>
            <a:pPr>
              <a:buFont typeface="Arial" pitchFamily="34" charset="0"/>
              <a:buChar char="•"/>
            </a:pPr>
            <a:r>
              <a:rPr lang="en-US" dirty="0" smtClean="0"/>
              <a:t> LCM of 3, 9, 12, 15 = 180 </a:t>
            </a:r>
            <a:r>
              <a:rPr lang="en-US" dirty="0" err="1" smtClean="0"/>
              <a:t>th</a:t>
            </a:r>
            <a:r>
              <a:rPr lang="en-US" dirty="0" smtClean="0"/>
              <a:t> second = 3 minutes. </a:t>
            </a:r>
          </a:p>
          <a:p>
            <a:r>
              <a:rPr lang="en-US" dirty="0" smtClean="0"/>
              <a:t>( that means for every 3 minutes , all the four bells ring together)</a:t>
            </a:r>
          </a:p>
          <a:p>
            <a:endParaRPr lang="en-US" dirty="0" smtClean="0"/>
          </a:p>
          <a:p>
            <a:pPr>
              <a:buFont typeface="Arial" pitchFamily="34" charset="0"/>
              <a:buChar char="•"/>
            </a:pPr>
            <a:r>
              <a:rPr lang="en-US" dirty="0" smtClean="0">
                <a:solidFill>
                  <a:srgbClr val="FF0000"/>
                </a:solidFill>
              </a:rPr>
              <a:t>In 60 min</a:t>
            </a:r>
            <a:r>
              <a:rPr lang="en-US" dirty="0" smtClean="0"/>
              <a:t>  = 60/3 = 20 times =&gt;  20 + 1 = </a:t>
            </a:r>
            <a:r>
              <a:rPr lang="en-US" b="1" dirty="0" smtClean="0">
                <a:solidFill>
                  <a:srgbClr val="FF0000"/>
                </a:solidFill>
              </a:rPr>
              <a:t>21 </a:t>
            </a:r>
            <a:r>
              <a:rPr lang="en-US" dirty="0" smtClean="0"/>
              <a:t>times all the  four bells ring together.</a:t>
            </a:r>
          </a:p>
          <a:p>
            <a:endParaRPr lang="en-US" dirty="0"/>
          </a:p>
        </p:txBody>
      </p:sp>
      <p:sp>
        <p:nvSpPr>
          <p:cNvPr id="6" name="Slide Number Placeholder 5"/>
          <p:cNvSpPr>
            <a:spLocks noGrp="1"/>
          </p:cNvSpPr>
          <p:nvPr>
            <p:ph type="sldNum" sz="quarter" idx="15"/>
          </p:nvPr>
        </p:nvSpPr>
        <p:spPr/>
        <p:txBody>
          <a:bodyPr/>
          <a:lstStyle/>
          <a:p>
            <a:fld id="{FFC4F42C-3DB1-4ADC-9AA2-6801A1CCCF86}"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28600" y="46038"/>
            <a:ext cx="8534400" cy="334962"/>
          </a:xfrm>
        </p:spPr>
        <p:txBody>
          <a:bodyPr>
            <a:noAutofit/>
          </a:bodyPr>
          <a:lstStyle/>
          <a:p>
            <a:r>
              <a:rPr lang="en-US" dirty="0" smtClean="0"/>
              <a:t> </a:t>
            </a:r>
            <a:endParaRPr lang="en-US" dirty="0"/>
          </a:p>
        </p:txBody>
      </p:sp>
      <p:sp>
        <p:nvSpPr>
          <p:cNvPr id="5" name="Content Placeholder 4"/>
          <p:cNvSpPr>
            <a:spLocks noGrp="1"/>
          </p:cNvSpPr>
          <p:nvPr>
            <p:ph sz="quarter" idx="1"/>
          </p:nvPr>
        </p:nvSpPr>
        <p:spPr>
          <a:xfrm>
            <a:off x="0" y="0"/>
            <a:ext cx="9144000" cy="2438400"/>
          </a:xfrm>
          <a:blipFill>
            <a:blip r:embed="rId2"/>
            <a:tile tx="0" ty="0" sx="100000" sy="100000" flip="none" algn="tl"/>
          </a:blipFill>
          <a:ln>
            <a:solidFill>
              <a:schemeClr val="accent3">
                <a:lumMod val="60000"/>
                <a:lumOff val="40000"/>
              </a:schemeClr>
            </a:solidFill>
          </a:ln>
        </p:spPr>
        <p:txBody>
          <a:bodyPr>
            <a:noAutofit/>
          </a:bodyPr>
          <a:lstStyle/>
          <a:p>
            <a:pPr>
              <a:buNone/>
            </a:pPr>
            <a:r>
              <a:rPr lang="en-US" sz="2200" dirty="0" smtClean="0">
                <a:solidFill>
                  <a:srgbClr val="002060"/>
                </a:solidFill>
                <a:cs typeface="Arial" pitchFamily="34" charset="0"/>
              </a:rPr>
              <a:t>	Q.3</a:t>
            </a:r>
          </a:p>
          <a:p>
            <a:pPr>
              <a:buNone/>
            </a:pPr>
            <a:r>
              <a:rPr lang="en-US" sz="2000" dirty="0" smtClean="0"/>
              <a:t>    In a seminar the number of participants in Technology, Economics and Science are 150, 90 and 180 respectively. Find the minimum number of rooms required, where in each room the same number of participants are to be seated and all of them being in the same subject.</a:t>
            </a:r>
          </a:p>
          <a:p>
            <a:pPr>
              <a:buNone/>
            </a:pPr>
            <a:r>
              <a:rPr lang="en-US" sz="2000" dirty="0" smtClean="0"/>
              <a:t>	A) 27	 rooms	   B) 32 rooms	  C) 14 rooms	D) 25 rooms</a:t>
            </a:r>
          </a:p>
          <a:p>
            <a:pPr>
              <a:buNone/>
            </a:pPr>
            <a:r>
              <a:rPr lang="en-US" sz="2000" dirty="0" smtClean="0"/>
              <a:t>    Answer : C</a:t>
            </a:r>
          </a:p>
          <a:p>
            <a:pPr>
              <a:buNone/>
            </a:pPr>
            <a:r>
              <a:rPr lang="en-US" sz="2000" u="sng" dirty="0" smtClean="0">
                <a:solidFill>
                  <a:srgbClr val="002060"/>
                </a:solidFill>
              </a:rPr>
              <a:t>Explanation</a:t>
            </a:r>
            <a:r>
              <a:rPr lang="en-US" u="sng" dirty="0" smtClean="0">
                <a:solidFill>
                  <a:srgbClr val="002060"/>
                </a:solidFill>
              </a:rPr>
              <a:t>:-</a:t>
            </a:r>
            <a:endParaRPr lang="en-US" u="sng" dirty="0">
              <a:solidFill>
                <a:srgbClr val="002060"/>
              </a:solidFill>
            </a:endParaRPr>
          </a:p>
        </p:txBody>
      </p:sp>
      <p:sp>
        <p:nvSpPr>
          <p:cNvPr id="4" name="TextBox 3"/>
          <p:cNvSpPr txBox="1"/>
          <p:nvPr/>
        </p:nvSpPr>
        <p:spPr>
          <a:xfrm>
            <a:off x="228600" y="2895600"/>
            <a:ext cx="8686800" cy="3970318"/>
          </a:xfrm>
          <a:prstGeom prst="rect">
            <a:avLst/>
          </a:prstGeom>
          <a:noFill/>
        </p:spPr>
        <p:txBody>
          <a:bodyPr wrap="square" rtlCol="0">
            <a:spAutoFit/>
          </a:bodyPr>
          <a:lstStyle/>
          <a:p>
            <a:pPr>
              <a:buFont typeface="Arial" pitchFamily="34" charset="0"/>
              <a:buChar char="•"/>
            </a:pPr>
            <a:r>
              <a:rPr lang="en-US" dirty="0" smtClean="0"/>
              <a:t> Finding minimum no of rooms  implies finding maximum number of students        from same subject.</a:t>
            </a:r>
          </a:p>
          <a:p>
            <a:endParaRPr lang="en-US" dirty="0" smtClean="0"/>
          </a:p>
          <a:p>
            <a:pPr>
              <a:buFont typeface="Arial" pitchFamily="34" charset="0"/>
              <a:buChar char="•"/>
            </a:pPr>
            <a:r>
              <a:rPr lang="en-US" dirty="0" smtClean="0"/>
              <a:t> Maximum(Highest) no of  common no of students from same subject means  finding HCF  of (150 Technology students), (90 Economics students), (180 Science students )</a:t>
            </a:r>
          </a:p>
          <a:p>
            <a:r>
              <a:rPr lang="en-US" dirty="0" smtClean="0"/>
              <a:t> </a:t>
            </a:r>
          </a:p>
          <a:p>
            <a:pPr>
              <a:buFont typeface="Arial" pitchFamily="34" charset="0"/>
              <a:buChar char="•"/>
            </a:pPr>
            <a:r>
              <a:rPr lang="en-US" b="1" dirty="0" smtClean="0">
                <a:solidFill>
                  <a:srgbClr val="FF0000"/>
                </a:solidFill>
              </a:rPr>
              <a:t> HCF of 150, 90 and 180 = 30 students, </a:t>
            </a:r>
          </a:p>
          <a:p>
            <a:r>
              <a:rPr lang="en-US" b="1" dirty="0" smtClean="0">
                <a:solidFill>
                  <a:srgbClr val="FF0000"/>
                </a:solidFill>
              </a:rPr>
              <a:t>(each room = 30 no of same subject students )</a:t>
            </a:r>
            <a:r>
              <a:rPr lang="en-US" dirty="0" smtClean="0"/>
              <a:t/>
            </a:r>
            <a:br>
              <a:rPr lang="en-US" dirty="0" smtClean="0"/>
            </a:br>
            <a:r>
              <a:rPr lang="en-US" dirty="0" smtClean="0"/>
              <a:t>     No of rooms for 150 Technology students = 150/30 =  5 rooms	 </a:t>
            </a:r>
          </a:p>
          <a:p>
            <a:r>
              <a:rPr lang="en-US" dirty="0" smtClean="0"/>
              <a:t>     No of rooms for  90 Economics students   =  90/30  =  3 rooms</a:t>
            </a:r>
          </a:p>
          <a:p>
            <a:r>
              <a:rPr lang="en-US" dirty="0" smtClean="0"/>
              <a:t>     No of rooms for  180 Science students      = 180/30 =  6 rooms</a:t>
            </a:r>
          </a:p>
          <a:p>
            <a:pPr>
              <a:buFont typeface="Arial" pitchFamily="34" charset="0"/>
              <a:buChar char="•"/>
            </a:pPr>
            <a:r>
              <a:rPr lang="en-US" b="1" dirty="0" smtClean="0">
                <a:solidFill>
                  <a:srgbClr val="FF0000"/>
                </a:solidFill>
              </a:rPr>
              <a:t> Minimum no of rooms (30 students/room)= 5+3+6 = 14 rooms</a:t>
            </a:r>
          </a:p>
          <a:p>
            <a:pPr lvl="8"/>
            <a:r>
              <a:rPr lang="en-US" b="1" dirty="0" smtClean="0">
                <a:solidFill>
                  <a:srgbClr val="002060"/>
                </a:solidFill>
              </a:rPr>
              <a:t> 			(Option-C)</a:t>
            </a:r>
            <a:r>
              <a:rPr lang="en-US" dirty="0" smtClean="0"/>
              <a:t>                 </a:t>
            </a:r>
          </a:p>
        </p:txBody>
      </p:sp>
      <p:sp>
        <p:nvSpPr>
          <p:cNvPr id="6" name="Slide Number Placeholder 5"/>
          <p:cNvSpPr>
            <a:spLocks noGrp="1"/>
          </p:cNvSpPr>
          <p:nvPr>
            <p:ph type="sldNum" sz="quarter" idx="15"/>
          </p:nvPr>
        </p:nvSpPr>
        <p:spPr/>
        <p:txBody>
          <a:bodyPr/>
          <a:lstStyle/>
          <a:p>
            <a:fld id="{FFC4F42C-3DB1-4ADC-9AA2-6801A1CCCF86}"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28600" y="46038"/>
            <a:ext cx="8534400" cy="334962"/>
          </a:xfrm>
        </p:spPr>
        <p:txBody>
          <a:bodyPr>
            <a:noAutofit/>
          </a:bodyPr>
          <a:lstStyle/>
          <a:p>
            <a:r>
              <a:rPr lang="en-US" dirty="0" smtClean="0"/>
              <a:t> </a:t>
            </a:r>
            <a:endParaRPr lang="en-US" dirty="0"/>
          </a:p>
        </p:txBody>
      </p:sp>
      <p:sp>
        <p:nvSpPr>
          <p:cNvPr id="5" name="Content Placeholder 4"/>
          <p:cNvSpPr>
            <a:spLocks noGrp="1"/>
          </p:cNvSpPr>
          <p:nvPr>
            <p:ph sz="quarter" idx="1"/>
          </p:nvPr>
        </p:nvSpPr>
        <p:spPr>
          <a:xfrm>
            <a:off x="0" y="0"/>
            <a:ext cx="9144000" cy="2286000"/>
          </a:xfrm>
          <a:blipFill>
            <a:blip r:embed="rId2"/>
            <a:tile tx="0" ty="0" sx="100000" sy="100000" flip="none" algn="tl"/>
          </a:blipFill>
          <a:ln>
            <a:solidFill>
              <a:schemeClr val="accent3">
                <a:lumMod val="60000"/>
                <a:lumOff val="40000"/>
              </a:schemeClr>
            </a:solidFill>
          </a:ln>
        </p:spPr>
        <p:txBody>
          <a:bodyPr>
            <a:noAutofit/>
          </a:bodyPr>
          <a:lstStyle/>
          <a:p>
            <a:pPr>
              <a:buNone/>
            </a:pPr>
            <a:r>
              <a:rPr lang="en-US" sz="2000" dirty="0" smtClean="0"/>
              <a:t>Q 4.</a:t>
            </a:r>
          </a:p>
          <a:p>
            <a:pPr>
              <a:buNone/>
            </a:pPr>
            <a:r>
              <a:rPr lang="en-US" sz="2000" dirty="0" smtClean="0"/>
              <a:t>A gardener had a number of shrubs to plant in rows. At first he tried to </a:t>
            </a:r>
          </a:p>
          <a:p>
            <a:pPr>
              <a:buNone/>
            </a:pPr>
            <a:r>
              <a:rPr lang="en-US" sz="2000" dirty="0" smtClean="0"/>
              <a:t>plant 8,then 12 and then 16 in a row but he had always 3 shrubs left with </a:t>
            </a:r>
          </a:p>
          <a:p>
            <a:pPr>
              <a:buNone/>
            </a:pPr>
            <a:r>
              <a:rPr lang="en-US" sz="2000" dirty="0" smtClean="0"/>
              <a:t>him. On trying 7 he had none left. Find the total number of shrubs.</a:t>
            </a:r>
          </a:p>
          <a:p>
            <a:pPr>
              <a:buNone/>
            </a:pPr>
            <a:r>
              <a:rPr lang="en-US" sz="2000" dirty="0" smtClean="0"/>
              <a:t>A) 154 		B) 147		 C) 137 		D) 150</a:t>
            </a:r>
          </a:p>
          <a:p>
            <a:pPr>
              <a:buNone/>
            </a:pPr>
            <a:r>
              <a:rPr lang="en-US" sz="2000" dirty="0" smtClean="0"/>
              <a:t>Answer : B </a:t>
            </a:r>
          </a:p>
          <a:p>
            <a:pPr>
              <a:buNone/>
            </a:pPr>
            <a:r>
              <a:rPr lang="en-US" u="sng" dirty="0" smtClean="0">
                <a:solidFill>
                  <a:srgbClr val="002060"/>
                </a:solidFill>
              </a:rPr>
              <a:t>Explanation:-</a:t>
            </a:r>
            <a:endParaRPr lang="en-US" u="sng" dirty="0">
              <a:solidFill>
                <a:srgbClr val="002060"/>
              </a:solidFill>
            </a:endParaRPr>
          </a:p>
        </p:txBody>
      </p:sp>
      <p:sp>
        <p:nvSpPr>
          <p:cNvPr id="6" name="TextBox 5"/>
          <p:cNvSpPr txBox="1"/>
          <p:nvPr/>
        </p:nvSpPr>
        <p:spPr>
          <a:xfrm>
            <a:off x="381000" y="2819401"/>
            <a:ext cx="8382000" cy="3693319"/>
          </a:xfrm>
          <a:prstGeom prst="rect">
            <a:avLst/>
          </a:prstGeom>
          <a:noFill/>
        </p:spPr>
        <p:txBody>
          <a:bodyPr wrap="square" rtlCol="0">
            <a:spAutoFit/>
          </a:bodyPr>
          <a:lstStyle/>
          <a:p>
            <a:pPr>
              <a:buFont typeface="Arial" pitchFamily="34" charset="0"/>
              <a:buChar char="•"/>
            </a:pPr>
            <a:r>
              <a:rPr lang="en-US" dirty="0" smtClean="0">
                <a:solidFill>
                  <a:srgbClr val="002060"/>
                </a:solidFill>
              </a:rPr>
              <a:t> Total no of  plants can be  8x+3 = 12y+3 = 16z+3 = 7k = N plants.</a:t>
            </a:r>
          </a:p>
          <a:p>
            <a:endParaRPr lang="en-US" dirty="0" smtClean="0">
              <a:solidFill>
                <a:srgbClr val="002060"/>
              </a:solidFill>
            </a:endParaRPr>
          </a:p>
          <a:p>
            <a:r>
              <a:rPr lang="en-US" dirty="0" smtClean="0"/>
              <a:t>     So total no of plants N is a  multiple of 7  </a:t>
            </a:r>
          </a:p>
          <a:p>
            <a:r>
              <a:rPr lang="en-US" dirty="0" smtClean="0"/>
              <a:t>     </a:t>
            </a:r>
            <a:r>
              <a:rPr lang="en-US" dirty="0" smtClean="0">
                <a:solidFill>
                  <a:srgbClr val="FF0000"/>
                </a:solidFill>
              </a:rPr>
              <a:t>Options-C (137) and Option-D (150) are ruled out.</a:t>
            </a:r>
          </a:p>
          <a:p>
            <a:endParaRPr lang="en-US" dirty="0" smtClean="0"/>
          </a:p>
          <a:p>
            <a:pPr>
              <a:buFont typeface="Arial" pitchFamily="34" charset="0"/>
              <a:buChar char="•"/>
            </a:pPr>
            <a:r>
              <a:rPr lang="en-US" dirty="0" smtClean="0">
                <a:solidFill>
                  <a:srgbClr val="FF0000"/>
                </a:solidFill>
              </a:rPr>
              <a:t>   Option-A(154) </a:t>
            </a:r>
          </a:p>
          <a:p>
            <a:r>
              <a:rPr lang="en-US" dirty="0" smtClean="0"/>
              <a:t>      From 8x+3= N,         8x= 154 – 3 = 151  </a:t>
            </a:r>
            <a:r>
              <a:rPr lang="en-US" dirty="0" smtClean="0">
                <a:sym typeface="Wingdings" pitchFamily="2" charset="2"/>
              </a:rPr>
              <a:t></a:t>
            </a:r>
            <a:r>
              <a:rPr lang="en-US" dirty="0" smtClean="0"/>
              <a:t>  x is 151/8 (a fraction of plant)</a:t>
            </a:r>
          </a:p>
          <a:p>
            <a:r>
              <a:rPr lang="en-US" dirty="0" smtClean="0"/>
              <a:t>      So Option-A (154) ruled out.</a:t>
            </a:r>
          </a:p>
          <a:p>
            <a:endParaRPr lang="en-US" dirty="0" smtClean="0"/>
          </a:p>
          <a:p>
            <a:pPr>
              <a:buFont typeface="Arial" pitchFamily="34" charset="0"/>
              <a:buChar char="•"/>
            </a:pPr>
            <a:r>
              <a:rPr lang="en-US" dirty="0" smtClean="0">
                <a:solidFill>
                  <a:srgbClr val="FF0000"/>
                </a:solidFill>
              </a:rPr>
              <a:t>   Option-B (147 plants)  </a:t>
            </a:r>
            <a:r>
              <a:rPr lang="en-US" dirty="0" smtClean="0"/>
              <a:t>8x+3 = 147 ( a multiple of 7)</a:t>
            </a:r>
          </a:p>
          <a:p>
            <a:r>
              <a:rPr lang="en-US" dirty="0" smtClean="0"/>
              <a:t>                                          8x = 147 - 3 = 144 </a:t>
            </a:r>
          </a:p>
          <a:p>
            <a:r>
              <a:rPr lang="en-US" dirty="0" smtClean="0"/>
              <a:t>                                         (x = 144/8 = 18 rows) </a:t>
            </a:r>
          </a:p>
          <a:p>
            <a:r>
              <a:rPr lang="en-US" b="1" dirty="0" smtClean="0">
                <a:solidFill>
                  <a:srgbClr val="FF0000"/>
                </a:solidFill>
              </a:rPr>
              <a:t>				Hence Option-B is the answer.</a:t>
            </a:r>
          </a:p>
        </p:txBody>
      </p:sp>
      <p:sp>
        <p:nvSpPr>
          <p:cNvPr id="8" name="Slide Number Placeholder 7"/>
          <p:cNvSpPr>
            <a:spLocks noGrp="1"/>
          </p:cNvSpPr>
          <p:nvPr>
            <p:ph type="sldNum" sz="quarter" idx="15"/>
          </p:nvPr>
        </p:nvSpPr>
        <p:spPr/>
        <p:txBody>
          <a:bodyPr/>
          <a:lstStyle/>
          <a:p>
            <a:fld id="{FFC4F42C-3DB1-4ADC-9AA2-6801A1CCCF86}"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28600" y="46038"/>
            <a:ext cx="8534400" cy="334962"/>
          </a:xfrm>
        </p:spPr>
        <p:txBody>
          <a:bodyPr>
            <a:noAutofit/>
          </a:bodyPr>
          <a:lstStyle/>
          <a:p>
            <a:r>
              <a:rPr lang="en-US" dirty="0" smtClean="0"/>
              <a:t> </a:t>
            </a:r>
            <a:endParaRPr lang="en-US" dirty="0"/>
          </a:p>
        </p:txBody>
      </p:sp>
      <p:sp>
        <p:nvSpPr>
          <p:cNvPr id="5" name="Content Placeholder 4"/>
          <p:cNvSpPr>
            <a:spLocks noGrp="1"/>
          </p:cNvSpPr>
          <p:nvPr>
            <p:ph sz="quarter" idx="1"/>
          </p:nvPr>
        </p:nvSpPr>
        <p:spPr>
          <a:xfrm>
            <a:off x="0" y="0"/>
            <a:ext cx="9144000" cy="1905000"/>
          </a:xfrm>
          <a:blipFill>
            <a:blip r:embed="rId2"/>
            <a:tile tx="0" ty="0" sx="100000" sy="100000" flip="none" algn="tl"/>
          </a:blipFill>
          <a:ln>
            <a:solidFill>
              <a:schemeClr val="accent3">
                <a:lumMod val="60000"/>
                <a:lumOff val="40000"/>
              </a:schemeClr>
            </a:solidFill>
          </a:ln>
        </p:spPr>
        <p:txBody>
          <a:bodyPr>
            <a:noAutofit/>
          </a:bodyPr>
          <a:lstStyle/>
          <a:p>
            <a:pPr>
              <a:buNone/>
            </a:pPr>
            <a:r>
              <a:rPr lang="en-US" sz="2200" dirty="0" smtClean="0">
                <a:solidFill>
                  <a:srgbClr val="002060"/>
                </a:solidFill>
                <a:cs typeface="Arial" pitchFamily="34" charset="0"/>
              </a:rPr>
              <a:t>	Q5.</a:t>
            </a:r>
          </a:p>
          <a:p>
            <a:pPr>
              <a:buNone/>
            </a:pPr>
            <a:r>
              <a:rPr lang="en-US" sz="2000" dirty="0" smtClean="0"/>
              <a:t>	Sum of 2 numbers is 128 and their HCF is 8. How many numbers of pairs of numbers will satisfy this condition?</a:t>
            </a:r>
          </a:p>
          <a:p>
            <a:pPr>
              <a:buNone/>
            </a:pPr>
            <a:r>
              <a:rPr lang="en-US" sz="2000" dirty="0" smtClean="0"/>
              <a:t>	A) 2	 	B) 5		C) 3		D) 4</a:t>
            </a:r>
          </a:p>
          <a:p>
            <a:pPr>
              <a:buNone/>
            </a:pPr>
            <a:r>
              <a:rPr lang="en-US" sz="2200" dirty="0" smtClean="0">
                <a:solidFill>
                  <a:srgbClr val="002060"/>
                </a:solidFill>
              </a:rPr>
              <a:t>	Answer : D</a:t>
            </a:r>
          </a:p>
          <a:p>
            <a:r>
              <a:rPr lang="en-US" u="sng" dirty="0" smtClean="0">
                <a:solidFill>
                  <a:srgbClr val="002060"/>
                </a:solidFill>
              </a:rPr>
              <a:t>Explanation:-</a:t>
            </a:r>
            <a:endParaRPr lang="en-US" u="sng" dirty="0">
              <a:solidFill>
                <a:srgbClr val="002060"/>
              </a:solidFill>
            </a:endParaRPr>
          </a:p>
        </p:txBody>
      </p:sp>
      <p:sp>
        <p:nvSpPr>
          <p:cNvPr id="4" name="TextBox 3"/>
          <p:cNvSpPr txBox="1"/>
          <p:nvPr/>
        </p:nvSpPr>
        <p:spPr>
          <a:xfrm>
            <a:off x="304800" y="2362200"/>
            <a:ext cx="8305800" cy="4524315"/>
          </a:xfrm>
          <a:prstGeom prst="rect">
            <a:avLst/>
          </a:prstGeom>
          <a:noFill/>
        </p:spPr>
        <p:txBody>
          <a:bodyPr wrap="square" rtlCol="0">
            <a:spAutoFit/>
          </a:bodyPr>
          <a:lstStyle/>
          <a:p>
            <a:pPr>
              <a:buFont typeface="Arial" pitchFamily="34" charset="0"/>
              <a:buChar char="•"/>
            </a:pPr>
            <a:r>
              <a:rPr lang="en-US" dirty="0" smtClean="0"/>
              <a:t> Since HCF = 8 is highest common factor among those numbers</a:t>
            </a:r>
            <a:br>
              <a:rPr lang="en-US" dirty="0" smtClean="0"/>
            </a:br>
            <a:r>
              <a:rPr lang="en-US" dirty="0" smtClean="0"/>
              <a:t>    So,  first no = 8x, 2nd number = 8y  </a:t>
            </a:r>
            <a:r>
              <a:rPr lang="en-US" dirty="0" smtClean="0">
                <a:sym typeface="Wingdings" pitchFamily="2" charset="2"/>
              </a:rPr>
              <a:t> </a:t>
            </a:r>
            <a:r>
              <a:rPr lang="en-US" dirty="0" smtClean="0"/>
              <a:t> 8x + 8y = 128 </a:t>
            </a:r>
            <a:r>
              <a:rPr lang="en-US" dirty="0" smtClean="0">
                <a:sym typeface="Wingdings" pitchFamily="2" charset="2"/>
              </a:rPr>
              <a:t> </a:t>
            </a:r>
            <a:r>
              <a:rPr lang="en-US" dirty="0" smtClean="0"/>
              <a:t>x + y = 16</a:t>
            </a:r>
          </a:p>
          <a:p>
            <a:pPr>
              <a:buFont typeface="Wingdings" pitchFamily="2" charset="2"/>
              <a:buChar char="Ø"/>
            </a:pPr>
            <a:endParaRPr lang="en-US" dirty="0" smtClean="0"/>
          </a:p>
          <a:p>
            <a:pPr>
              <a:buFont typeface="Arial" pitchFamily="34" charset="0"/>
              <a:buChar char="•"/>
            </a:pPr>
            <a:r>
              <a:rPr lang="en-US" dirty="0" smtClean="0"/>
              <a:t> The co-prime numbers “x” &amp; “y”  which sum up to 16 are </a:t>
            </a:r>
            <a:r>
              <a:rPr lang="en-US" dirty="0" smtClean="0">
                <a:solidFill>
                  <a:srgbClr val="FF0000"/>
                </a:solidFill>
              </a:rPr>
              <a:t>(1,15), (3,13), (5,11), and (7,9)</a:t>
            </a:r>
          </a:p>
          <a:p>
            <a:r>
              <a:rPr lang="en-US" dirty="0" smtClean="0"/>
              <a:t>(co-prime numbers are those which do no have any factor in common) </a:t>
            </a:r>
          </a:p>
          <a:p>
            <a:endParaRPr lang="en-US" dirty="0" smtClean="0"/>
          </a:p>
          <a:p>
            <a:pPr>
              <a:buFont typeface="Arial" pitchFamily="34" charset="0"/>
              <a:buChar char="•"/>
            </a:pPr>
            <a:r>
              <a:rPr lang="en-US" dirty="0" smtClean="0"/>
              <a:t> Here these four pairs are taken, because in HCF highest common factor is taken, so the remaining pairs of  x and y must have no common factors.</a:t>
            </a:r>
          </a:p>
          <a:p>
            <a:pPr>
              <a:buFont typeface="Wingdings" pitchFamily="2" charset="2"/>
              <a:buChar char="Ø"/>
            </a:pPr>
            <a:endParaRPr lang="en-US" dirty="0" smtClean="0"/>
          </a:p>
          <a:p>
            <a:pPr>
              <a:buFont typeface="Arial" pitchFamily="34" charset="0"/>
              <a:buChar char="•"/>
            </a:pPr>
            <a:r>
              <a:rPr lang="en-US" dirty="0" smtClean="0"/>
              <a:t> Since here are 4 pairs of co-prime numbers,</a:t>
            </a:r>
          </a:p>
          <a:p>
            <a:r>
              <a:rPr lang="en-US" dirty="0" smtClean="0"/>
              <a:t> there will be 4 pairs of numbers satisfying given condition.</a:t>
            </a:r>
          </a:p>
          <a:p>
            <a:endParaRPr lang="en-US" dirty="0" smtClean="0"/>
          </a:p>
          <a:p>
            <a:pPr>
              <a:buFont typeface="Arial" pitchFamily="34" charset="0"/>
              <a:buChar char="•"/>
            </a:pPr>
            <a:r>
              <a:rPr lang="en-US" b="1" dirty="0" smtClean="0">
                <a:solidFill>
                  <a:srgbClr val="FF0000"/>
                </a:solidFill>
              </a:rPr>
              <a:t> These are four pairs  (8*1, 8*15), (8*3, 8*13) , (8*5, 8*11) , (8*7, 8*9)</a:t>
            </a:r>
          </a:p>
          <a:p>
            <a:r>
              <a:rPr lang="en-US" b="1" dirty="0" smtClean="0">
                <a:solidFill>
                  <a:srgbClr val="FF0000"/>
                </a:solidFill>
              </a:rPr>
              <a:t>   					 </a:t>
            </a:r>
            <a:r>
              <a:rPr lang="en-US" dirty="0" smtClean="0">
                <a:solidFill>
                  <a:srgbClr val="002060"/>
                </a:solidFill>
              </a:rPr>
              <a:t>Answer : 4 pairs (Option-D).</a:t>
            </a:r>
          </a:p>
          <a:p>
            <a:r>
              <a:rPr lang="en-US" b="1" dirty="0" smtClean="0">
                <a:solidFill>
                  <a:srgbClr val="FF0000"/>
                </a:solidFill>
              </a:rPr>
              <a:t> </a:t>
            </a:r>
            <a:endParaRPr lang="en-US" b="1" dirty="0">
              <a:solidFill>
                <a:srgbClr val="FF0000"/>
              </a:solidFill>
            </a:endParaRPr>
          </a:p>
        </p:txBody>
      </p:sp>
      <p:sp>
        <p:nvSpPr>
          <p:cNvPr id="6" name="Slide Number Placeholder 5"/>
          <p:cNvSpPr>
            <a:spLocks noGrp="1"/>
          </p:cNvSpPr>
          <p:nvPr>
            <p:ph type="sldNum" sz="quarter" idx="15"/>
          </p:nvPr>
        </p:nvSpPr>
        <p:spPr/>
        <p:txBody>
          <a:bodyPr/>
          <a:lstStyle/>
          <a:p>
            <a:fld id="{FFC4F42C-3DB1-4ADC-9AA2-6801A1CCCF86}"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1" descr="C:\Users\sree\Desktop\LCM&amp;HNC.png\q.6.PNG"/>
          <p:cNvPicPr>
            <a:picLocks noChangeAspect="1" noChangeArrowheads="1"/>
          </p:cNvPicPr>
          <p:nvPr/>
        </p:nvPicPr>
        <p:blipFill>
          <a:blip r:embed="rId2"/>
          <a:srcRect/>
          <a:stretch>
            <a:fillRect/>
          </a:stretch>
        </p:blipFill>
        <p:spPr bwMode="auto">
          <a:xfrm>
            <a:off x="5562600" y="3200400"/>
            <a:ext cx="3355191" cy="3004850"/>
          </a:xfrm>
          <a:prstGeom prst="rect">
            <a:avLst/>
          </a:prstGeom>
          <a:noFill/>
        </p:spPr>
      </p:pic>
      <p:sp>
        <p:nvSpPr>
          <p:cNvPr id="7" name="Title 6"/>
          <p:cNvSpPr>
            <a:spLocks noGrp="1"/>
          </p:cNvSpPr>
          <p:nvPr>
            <p:ph type="title"/>
          </p:nvPr>
        </p:nvSpPr>
        <p:spPr>
          <a:xfrm>
            <a:off x="228600" y="46038"/>
            <a:ext cx="8534400" cy="334962"/>
          </a:xfrm>
        </p:spPr>
        <p:txBody>
          <a:bodyPr>
            <a:noAutofit/>
          </a:bodyPr>
          <a:lstStyle/>
          <a:p>
            <a:r>
              <a:rPr lang="en-US" dirty="0" smtClean="0"/>
              <a:t> </a:t>
            </a:r>
            <a:endParaRPr lang="en-US" dirty="0"/>
          </a:p>
        </p:txBody>
      </p:sp>
      <p:sp>
        <p:nvSpPr>
          <p:cNvPr id="5" name="Content Placeholder 4"/>
          <p:cNvSpPr>
            <a:spLocks noGrp="1"/>
          </p:cNvSpPr>
          <p:nvPr>
            <p:ph sz="quarter" idx="1"/>
          </p:nvPr>
        </p:nvSpPr>
        <p:spPr>
          <a:xfrm>
            <a:off x="0" y="0"/>
            <a:ext cx="9144000" cy="2819400"/>
          </a:xfrm>
          <a:blipFill>
            <a:blip r:embed="rId3"/>
            <a:tile tx="0" ty="0" sx="100000" sy="100000" flip="none" algn="tl"/>
          </a:blipFill>
          <a:ln>
            <a:solidFill>
              <a:schemeClr val="accent3">
                <a:lumMod val="60000"/>
                <a:lumOff val="40000"/>
              </a:schemeClr>
            </a:solidFill>
          </a:ln>
        </p:spPr>
        <p:txBody>
          <a:bodyPr>
            <a:noAutofit/>
          </a:bodyPr>
          <a:lstStyle/>
          <a:p>
            <a:pPr>
              <a:buNone/>
            </a:pPr>
            <a:r>
              <a:rPr lang="en-US" sz="2200" dirty="0" smtClean="0">
                <a:solidFill>
                  <a:srgbClr val="002060"/>
                </a:solidFill>
                <a:cs typeface="Arial" pitchFamily="34" charset="0"/>
              </a:rPr>
              <a:t>	Q 6.</a:t>
            </a:r>
          </a:p>
          <a:p>
            <a:pPr>
              <a:buNone/>
            </a:pPr>
            <a:r>
              <a:rPr lang="en-US" sz="2000" dirty="0" smtClean="0"/>
              <a:t>	A farmer has 945 cows and 2475 sheep. He farms them into flocks, keeping cows and sheep separate and having the same number of animals in each flock. If these flocks are as large as possible, then the maximum number of animals in each flock and total number of flocks required for the purpose  respectively are?</a:t>
            </a:r>
          </a:p>
          <a:p>
            <a:pPr>
              <a:buNone/>
            </a:pPr>
            <a:r>
              <a:rPr lang="en-US" sz="2000" dirty="0" smtClean="0"/>
              <a:t> 	A) 15 and 228 	B) 9 and 380	 C) 45 and 76 	D) 46 and 75</a:t>
            </a:r>
          </a:p>
          <a:p>
            <a:pPr>
              <a:buNone/>
            </a:pPr>
            <a:r>
              <a:rPr lang="en-US" sz="2200" dirty="0" smtClean="0">
                <a:solidFill>
                  <a:srgbClr val="002060"/>
                </a:solidFill>
              </a:rPr>
              <a:t>	Answer : C</a:t>
            </a:r>
          </a:p>
          <a:p>
            <a:r>
              <a:rPr lang="en-US" u="sng" dirty="0" smtClean="0">
                <a:solidFill>
                  <a:srgbClr val="002060"/>
                </a:solidFill>
              </a:rPr>
              <a:t>Explanation:-</a:t>
            </a:r>
            <a:endParaRPr lang="en-US" u="sng" dirty="0">
              <a:solidFill>
                <a:srgbClr val="002060"/>
              </a:solidFill>
            </a:endParaRPr>
          </a:p>
        </p:txBody>
      </p:sp>
      <p:sp>
        <p:nvSpPr>
          <p:cNvPr id="4" name="TextBox 3"/>
          <p:cNvSpPr txBox="1"/>
          <p:nvPr/>
        </p:nvSpPr>
        <p:spPr>
          <a:xfrm>
            <a:off x="228600" y="3276600"/>
            <a:ext cx="5715000" cy="3139321"/>
          </a:xfrm>
          <a:prstGeom prst="rect">
            <a:avLst/>
          </a:prstGeom>
          <a:noFill/>
        </p:spPr>
        <p:txBody>
          <a:bodyPr wrap="square" rtlCol="0">
            <a:spAutoFit/>
          </a:bodyPr>
          <a:lstStyle/>
          <a:p>
            <a:pPr>
              <a:buFont typeface="Arial" pitchFamily="34" charset="0"/>
              <a:buChar char="•"/>
            </a:pPr>
            <a:r>
              <a:rPr lang="en-US" dirty="0" smtClean="0"/>
              <a:t>  Maximum no of animals in each flock means we    have to find HCF.</a:t>
            </a:r>
          </a:p>
          <a:p>
            <a:pPr>
              <a:buFont typeface="Arial" pitchFamily="34" charset="0"/>
              <a:buChar char="•"/>
            </a:pPr>
            <a:r>
              <a:rPr lang="en-US" dirty="0" smtClean="0"/>
              <a:t> HCF of  945 cows and 2475 sheep  is  </a:t>
            </a:r>
            <a:r>
              <a:rPr lang="en-US" b="1" dirty="0" smtClean="0">
                <a:solidFill>
                  <a:srgbClr val="FF0000"/>
                </a:solidFill>
              </a:rPr>
              <a:t>45 animals</a:t>
            </a:r>
            <a:r>
              <a:rPr lang="en-US" dirty="0" smtClean="0"/>
              <a:t>.</a:t>
            </a:r>
          </a:p>
          <a:p>
            <a:r>
              <a:rPr lang="en-US" dirty="0" smtClean="0"/>
              <a:t> </a:t>
            </a:r>
          </a:p>
          <a:p>
            <a:endParaRPr lang="en-US" dirty="0" smtClean="0"/>
          </a:p>
          <a:p>
            <a:pPr>
              <a:buFont typeface="Arial" pitchFamily="34" charset="0"/>
              <a:buChar char="•"/>
            </a:pPr>
            <a:r>
              <a:rPr lang="en-US" dirty="0" smtClean="0"/>
              <a:t> Maximum number of animals in each flock = 45 </a:t>
            </a:r>
          </a:p>
          <a:p>
            <a:r>
              <a:rPr lang="en-US" dirty="0" smtClean="0"/>
              <a:t>   Total number of flocks required are =</a:t>
            </a:r>
          </a:p>
          <a:p>
            <a:r>
              <a:rPr lang="en-US" dirty="0" smtClean="0"/>
              <a:t>    (945 / 45) + (2475 / 45) = 21 + 55 = </a:t>
            </a:r>
            <a:r>
              <a:rPr lang="en-US" b="1" dirty="0" smtClean="0">
                <a:solidFill>
                  <a:srgbClr val="FF0000"/>
                </a:solidFill>
              </a:rPr>
              <a:t>76 flocks</a:t>
            </a:r>
          </a:p>
          <a:p>
            <a:endParaRPr lang="en-US" b="1" dirty="0" smtClean="0">
              <a:solidFill>
                <a:srgbClr val="FF0000"/>
              </a:solidFill>
            </a:endParaRPr>
          </a:p>
          <a:p>
            <a:r>
              <a:rPr lang="en-US" dirty="0" smtClean="0">
                <a:solidFill>
                  <a:srgbClr val="002060"/>
                </a:solidFill>
              </a:rPr>
              <a:t>		Hence Answer is (Option- C).</a:t>
            </a:r>
          </a:p>
          <a:p>
            <a:endParaRPr lang="en-US" dirty="0"/>
          </a:p>
        </p:txBody>
      </p:sp>
      <p:sp>
        <p:nvSpPr>
          <p:cNvPr id="6" name="Slide Number Placeholder 5"/>
          <p:cNvSpPr>
            <a:spLocks noGrp="1"/>
          </p:cNvSpPr>
          <p:nvPr>
            <p:ph type="sldNum" sz="quarter" idx="15"/>
          </p:nvPr>
        </p:nvSpPr>
        <p:spPr/>
        <p:txBody>
          <a:bodyPr/>
          <a:lstStyle/>
          <a:p>
            <a:fld id="{FFC4F42C-3DB1-4ADC-9AA2-6801A1CCCF86}"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ree\Desktop\LCM&amp;HNC.png\7.PNG"/>
          <p:cNvPicPr>
            <a:picLocks noChangeAspect="1" noChangeArrowheads="1"/>
          </p:cNvPicPr>
          <p:nvPr/>
        </p:nvPicPr>
        <p:blipFill>
          <a:blip r:embed="rId2"/>
          <a:srcRect/>
          <a:stretch>
            <a:fillRect/>
          </a:stretch>
        </p:blipFill>
        <p:spPr bwMode="auto">
          <a:xfrm>
            <a:off x="5791200" y="2438400"/>
            <a:ext cx="2438400" cy="3200400"/>
          </a:xfrm>
          <a:prstGeom prst="rect">
            <a:avLst/>
          </a:prstGeom>
          <a:noFill/>
        </p:spPr>
      </p:pic>
      <p:sp>
        <p:nvSpPr>
          <p:cNvPr id="7" name="Title 6"/>
          <p:cNvSpPr>
            <a:spLocks noGrp="1"/>
          </p:cNvSpPr>
          <p:nvPr>
            <p:ph type="title"/>
          </p:nvPr>
        </p:nvSpPr>
        <p:spPr>
          <a:xfrm>
            <a:off x="228600" y="46038"/>
            <a:ext cx="8534400" cy="334962"/>
          </a:xfrm>
        </p:spPr>
        <p:txBody>
          <a:bodyPr>
            <a:noAutofit/>
          </a:bodyPr>
          <a:lstStyle/>
          <a:p>
            <a:r>
              <a:rPr lang="en-US" dirty="0" smtClean="0"/>
              <a:t> </a:t>
            </a:r>
            <a:endParaRPr lang="en-US" dirty="0"/>
          </a:p>
        </p:txBody>
      </p:sp>
      <p:sp>
        <p:nvSpPr>
          <p:cNvPr id="5" name="Content Placeholder 4"/>
          <p:cNvSpPr>
            <a:spLocks noGrp="1"/>
          </p:cNvSpPr>
          <p:nvPr>
            <p:ph sz="quarter" idx="1"/>
          </p:nvPr>
        </p:nvSpPr>
        <p:spPr>
          <a:xfrm>
            <a:off x="0" y="0"/>
            <a:ext cx="9144000" cy="2209800"/>
          </a:xfrm>
          <a:blipFill>
            <a:blip r:embed="rId3"/>
            <a:tile tx="0" ty="0" sx="100000" sy="100000" flip="none" algn="tl"/>
          </a:blipFill>
          <a:ln>
            <a:solidFill>
              <a:schemeClr val="accent3">
                <a:lumMod val="60000"/>
                <a:lumOff val="40000"/>
              </a:schemeClr>
            </a:solidFill>
          </a:ln>
        </p:spPr>
        <p:txBody>
          <a:bodyPr>
            <a:noAutofit/>
          </a:bodyPr>
          <a:lstStyle/>
          <a:p>
            <a:pPr>
              <a:buNone/>
            </a:pPr>
            <a:r>
              <a:rPr lang="en-US" sz="2200" dirty="0" smtClean="0">
                <a:solidFill>
                  <a:srgbClr val="002060"/>
                </a:solidFill>
                <a:cs typeface="Arial" pitchFamily="34" charset="0"/>
              </a:rPr>
              <a:t>	Q 7.</a:t>
            </a:r>
          </a:p>
          <a:p>
            <a:pPr>
              <a:buNone/>
            </a:pPr>
            <a:r>
              <a:rPr lang="en-US" sz="2000" dirty="0" smtClean="0"/>
              <a:t>	Three tankers contain 403 </a:t>
            </a:r>
            <a:r>
              <a:rPr lang="en-US" sz="2000" dirty="0" err="1" smtClean="0"/>
              <a:t>litres</a:t>
            </a:r>
            <a:r>
              <a:rPr lang="en-US" sz="2000" dirty="0" smtClean="0"/>
              <a:t>, 434 </a:t>
            </a:r>
            <a:r>
              <a:rPr lang="en-US" sz="2000" dirty="0" err="1" smtClean="0"/>
              <a:t>litres</a:t>
            </a:r>
            <a:r>
              <a:rPr lang="en-US" sz="2000" dirty="0" smtClean="0"/>
              <a:t>, 465 </a:t>
            </a:r>
            <a:r>
              <a:rPr lang="en-US" sz="2000" dirty="0" err="1" smtClean="0"/>
              <a:t>litres</a:t>
            </a:r>
            <a:r>
              <a:rPr lang="en-US" sz="2000" dirty="0" smtClean="0"/>
              <a:t> of diesel respectively. Then the maximum capacity of a container that can measure the diesel of the three containers exact number of times is </a:t>
            </a:r>
          </a:p>
          <a:p>
            <a:pPr>
              <a:buNone/>
            </a:pPr>
            <a:r>
              <a:rPr lang="en-US" sz="2000" dirty="0" smtClean="0"/>
              <a:t>	A)31 </a:t>
            </a:r>
            <a:r>
              <a:rPr lang="en-US" sz="2000" dirty="0" err="1" smtClean="0"/>
              <a:t>litres</a:t>
            </a:r>
            <a:r>
              <a:rPr lang="en-US" sz="2000" dirty="0" smtClean="0"/>
              <a:t> 	B)62 </a:t>
            </a:r>
            <a:r>
              <a:rPr lang="en-US" sz="2000" dirty="0" err="1" smtClean="0"/>
              <a:t>litres</a:t>
            </a:r>
            <a:r>
              <a:rPr lang="en-US" sz="2000" dirty="0" smtClean="0"/>
              <a:t> 	C)41 </a:t>
            </a:r>
            <a:r>
              <a:rPr lang="en-US" sz="2000" dirty="0" err="1" smtClean="0"/>
              <a:t>litres</a:t>
            </a:r>
            <a:r>
              <a:rPr lang="en-US" sz="2000" dirty="0" smtClean="0"/>
              <a:t> 	D)84 </a:t>
            </a:r>
            <a:r>
              <a:rPr lang="en-US" sz="2000" dirty="0" err="1" smtClean="0"/>
              <a:t>litres</a:t>
            </a:r>
            <a:r>
              <a:rPr lang="en-US" sz="2000" dirty="0" smtClean="0"/>
              <a:t> </a:t>
            </a:r>
          </a:p>
          <a:p>
            <a:pPr>
              <a:buNone/>
            </a:pPr>
            <a:r>
              <a:rPr lang="en-US" sz="2200" dirty="0" smtClean="0">
                <a:solidFill>
                  <a:srgbClr val="002060"/>
                </a:solidFill>
              </a:rPr>
              <a:t>	Answer : A</a:t>
            </a:r>
          </a:p>
          <a:p>
            <a:r>
              <a:rPr lang="en-US" u="sng" dirty="0" smtClean="0">
                <a:solidFill>
                  <a:srgbClr val="002060"/>
                </a:solidFill>
              </a:rPr>
              <a:t>Explanation:-</a:t>
            </a:r>
            <a:endParaRPr lang="en-US" u="sng" dirty="0">
              <a:solidFill>
                <a:srgbClr val="002060"/>
              </a:solidFill>
            </a:endParaRPr>
          </a:p>
        </p:txBody>
      </p:sp>
      <p:sp>
        <p:nvSpPr>
          <p:cNvPr id="4" name="TextBox 3"/>
          <p:cNvSpPr txBox="1"/>
          <p:nvPr/>
        </p:nvSpPr>
        <p:spPr>
          <a:xfrm>
            <a:off x="228600" y="2667000"/>
            <a:ext cx="6324600" cy="4247317"/>
          </a:xfrm>
          <a:prstGeom prst="rect">
            <a:avLst/>
          </a:prstGeom>
          <a:noFill/>
        </p:spPr>
        <p:txBody>
          <a:bodyPr wrap="square" rtlCol="0">
            <a:spAutoFit/>
          </a:bodyPr>
          <a:lstStyle/>
          <a:p>
            <a:pPr>
              <a:buFont typeface="Arial" pitchFamily="34" charset="0"/>
              <a:buChar char="•"/>
            </a:pPr>
            <a:r>
              <a:rPr lang="en-US" dirty="0" smtClean="0"/>
              <a:t>  Maximum capacity means highest capacity </a:t>
            </a:r>
          </a:p>
          <a:p>
            <a:r>
              <a:rPr lang="en-US" dirty="0" smtClean="0"/>
              <a:t>of measuring vessel </a:t>
            </a:r>
            <a:r>
              <a:rPr lang="en-US" dirty="0" smtClean="0">
                <a:sym typeface="Wingdings" pitchFamily="2" charset="2"/>
              </a:rPr>
              <a:t></a:t>
            </a:r>
            <a:r>
              <a:rPr lang="en-US" dirty="0" smtClean="0"/>
              <a:t> we have to find HCF </a:t>
            </a:r>
          </a:p>
          <a:p>
            <a:endParaRPr lang="en-US" dirty="0" smtClean="0"/>
          </a:p>
          <a:p>
            <a:r>
              <a:rPr lang="en-US" dirty="0" smtClean="0"/>
              <a:t>    So </a:t>
            </a:r>
          </a:p>
          <a:p>
            <a:pPr>
              <a:buFont typeface="Arial" pitchFamily="34" charset="0"/>
              <a:buChar char="•"/>
            </a:pPr>
            <a:r>
              <a:rPr lang="en-US" dirty="0" smtClean="0"/>
              <a:t>  HCF of  403 </a:t>
            </a:r>
            <a:r>
              <a:rPr lang="en-US" dirty="0" err="1" smtClean="0"/>
              <a:t>litres</a:t>
            </a:r>
            <a:r>
              <a:rPr lang="en-US" dirty="0" smtClean="0"/>
              <a:t>, 434 </a:t>
            </a:r>
            <a:r>
              <a:rPr lang="en-US" dirty="0" err="1" smtClean="0"/>
              <a:t>litres</a:t>
            </a:r>
            <a:r>
              <a:rPr lang="en-US" dirty="0" smtClean="0"/>
              <a:t> and 465 </a:t>
            </a:r>
            <a:r>
              <a:rPr lang="en-US" dirty="0" err="1" smtClean="0"/>
              <a:t>litres</a:t>
            </a:r>
            <a:endParaRPr lang="en-US" dirty="0" smtClean="0"/>
          </a:p>
          <a:p>
            <a:endParaRPr lang="en-US" dirty="0" smtClean="0"/>
          </a:p>
          <a:p>
            <a:endParaRPr lang="en-US" dirty="0" smtClean="0"/>
          </a:p>
          <a:p>
            <a:pPr>
              <a:buFont typeface="Arial" pitchFamily="34" charset="0"/>
              <a:buChar char="•"/>
            </a:pPr>
            <a:r>
              <a:rPr lang="en-US" dirty="0" smtClean="0"/>
              <a:t> HCF = 31 </a:t>
            </a:r>
            <a:r>
              <a:rPr lang="en-US" dirty="0" err="1" smtClean="0"/>
              <a:t>litres</a:t>
            </a:r>
            <a:r>
              <a:rPr lang="en-US" dirty="0" smtClean="0"/>
              <a:t> </a:t>
            </a:r>
          </a:p>
          <a:p>
            <a:endParaRPr lang="en-US" dirty="0" smtClean="0"/>
          </a:p>
          <a:p>
            <a:pPr>
              <a:buFont typeface="Arial" pitchFamily="34" charset="0"/>
              <a:buChar char="•"/>
            </a:pPr>
            <a:r>
              <a:rPr lang="en-US" dirty="0" smtClean="0"/>
              <a:t> So </a:t>
            </a:r>
            <a:r>
              <a:rPr lang="en-US" b="1" dirty="0" smtClean="0">
                <a:solidFill>
                  <a:srgbClr val="FF0000"/>
                </a:solidFill>
              </a:rPr>
              <a:t>31 </a:t>
            </a:r>
            <a:r>
              <a:rPr lang="en-US" b="1" dirty="0" err="1" smtClean="0">
                <a:solidFill>
                  <a:srgbClr val="FF0000"/>
                </a:solidFill>
              </a:rPr>
              <a:t>litres</a:t>
            </a:r>
            <a:r>
              <a:rPr lang="en-US" b="1" dirty="0" smtClean="0">
                <a:solidFill>
                  <a:srgbClr val="FF0000"/>
                </a:solidFill>
              </a:rPr>
              <a:t> of container </a:t>
            </a:r>
            <a:r>
              <a:rPr lang="en-US" dirty="0" smtClean="0"/>
              <a:t>can measure the diesel</a:t>
            </a:r>
          </a:p>
          <a:p>
            <a:r>
              <a:rPr lang="en-US" dirty="0" smtClean="0"/>
              <a:t>of three containers in exact number of times.</a:t>
            </a:r>
          </a:p>
          <a:p>
            <a:endParaRPr lang="en-US" dirty="0" smtClean="0"/>
          </a:p>
          <a:p>
            <a:pPr>
              <a:buFont typeface="Arial" pitchFamily="34" charset="0"/>
              <a:buChar char="•"/>
            </a:pPr>
            <a:r>
              <a:rPr lang="en-US" dirty="0" smtClean="0"/>
              <a:t>  Hence answer is </a:t>
            </a:r>
            <a:r>
              <a:rPr lang="en-US" dirty="0" smtClean="0">
                <a:solidFill>
                  <a:srgbClr val="002060"/>
                </a:solidFill>
              </a:rPr>
              <a:t>( Option- A).</a:t>
            </a:r>
          </a:p>
          <a:p>
            <a:r>
              <a:rPr lang="en-US" dirty="0" smtClean="0"/>
              <a:t> </a:t>
            </a:r>
          </a:p>
          <a:p>
            <a:endParaRPr lang="en-US" dirty="0"/>
          </a:p>
        </p:txBody>
      </p:sp>
      <p:sp>
        <p:nvSpPr>
          <p:cNvPr id="6" name="Slide Number Placeholder 5"/>
          <p:cNvSpPr>
            <a:spLocks noGrp="1"/>
          </p:cNvSpPr>
          <p:nvPr>
            <p:ph type="sldNum" sz="quarter" idx="15"/>
          </p:nvPr>
        </p:nvSpPr>
        <p:spPr/>
        <p:txBody>
          <a:bodyPr/>
          <a:lstStyle/>
          <a:p>
            <a:fld id="{FFC4F42C-3DB1-4ADC-9AA2-6801A1CCCF86}"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28600" y="46038"/>
            <a:ext cx="8534400" cy="334962"/>
          </a:xfrm>
        </p:spPr>
        <p:txBody>
          <a:bodyPr>
            <a:noAutofit/>
          </a:bodyPr>
          <a:lstStyle/>
          <a:p>
            <a:r>
              <a:rPr lang="en-US" dirty="0" smtClean="0"/>
              <a:t> </a:t>
            </a:r>
            <a:endParaRPr lang="en-US" dirty="0"/>
          </a:p>
        </p:txBody>
      </p:sp>
      <p:sp>
        <p:nvSpPr>
          <p:cNvPr id="5" name="Content Placeholder 4"/>
          <p:cNvSpPr>
            <a:spLocks noGrp="1"/>
          </p:cNvSpPr>
          <p:nvPr>
            <p:ph sz="quarter" idx="1"/>
          </p:nvPr>
        </p:nvSpPr>
        <p:spPr>
          <a:xfrm>
            <a:off x="0" y="0"/>
            <a:ext cx="9144000" cy="2514600"/>
          </a:xfrm>
          <a:blipFill>
            <a:blip r:embed="rId2"/>
            <a:tile tx="0" ty="0" sx="100000" sy="100000" flip="none" algn="tl"/>
          </a:blipFill>
          <a:ln>
            <a:solidFill>
              <a:schemeClr val="accent3">
                <a:lumMod val="60000"/>
                <a:lumOff val="40000"/>
              </a:schemeClr>
            </a:solidFill>
          </a:ln>
        </p:spPr>
        <p:txBody>
          <a:bodyPr>
            <a:noAutofit/>
          </a:bodyPr>
          <a:lstStyle/>
          <a:p>
            <a:pPr>
              <a:buNone/>
            </a:pPr>
            <a:r>
              <a:rPr lang="en-US" sz="2200" dirty="0" smtClean="0">
                <a:solidFill>
                  <a:srgbClr val="002060"/>
                </a:solidFill>
                <a:cs typeface="Arial" pitchFamily="34" charset="0"/>
              </a:rPr>
              <a:t>	Q 8.</a:t>
            </a:r>
          </a:p>
          <a:p>
            <a:pPr>
              <a:buNone/>
            </a:pPr>
            <a:r>
              <a:rPr lang="en-US" sz="2000" dirty="0" smtClean="0"/>
              <a:t>	There are 24 peaches, 36 apricots and 60 bananas and they have to be arranged in several rows in such a way that every row contains the same number of fruits of only one type. What is the minimum number of rows required for this to happen ? </a:t>
            </a:r>
          </a:p>
          <a:p>
            <a:pPr>
              <a:buNone/>
            </a:pPr>
            <a:r>
              <a:rPr lang="en-US" sz="2000" dirty="0" smtClean="0"/>
              <a:t> 	A)12 		B)9 		C)10 		D)6 </a:t>
            </a:r>
          </a:p>
          <a:p>
            <a:pPr>
              <a:buNone/>
            </a:pPr>
            <a:r>
              <a:rPr lang="en-US" sz="2200" dirty="0" smtClean="0">
                <a:solidFill>
                  <a:srgbClr val="002060"/>
                </a:solidFill>
              </a:rPr>
              <a:t>	Answer : C</a:t>
            </a:r>
          </a:p>
          <a:p>
            <a:r>
              <a:rPr lang="en-US" u="sng" dirty="0" smtClean="0">
                <a:solidFill>
                  <a:srgbClr val="002060"/>
                </a:solidFill>
              </a:rPr>
              <a:t>Explanation:-</a:t>
            </a:r>
            <a:endParaRPr lang="en-US" u="sng" dirty="0">
              <a:solidFill>
                <a:srgbClr val="002060"/>
              </a:solidFill>
            </a:endParaRPr>
          </a:p>
        </p:txBody>
      </p:sp>
      <p:sp>
        <p:nvSpPr>
          <p:cNvPr id="4" name="TextBox 3"/>
          <p:cNvSpPr txBox="1"/>
          <p:nvPr/>
        </p:nvSpPr>
        <p:spPr>
          <a:xfrm>
            <a:off x="152400" y="2887682"/>
            <a:ext cx="8610600" cy="3970318"/>
          </a:xfrm>
          <a:prstGeom prst="rect">
            <a:avLst/>
          </a:prstGeom>
          <a:noFill/>
        </p:spPr>
        <p:txBody>
          <a:bodyPr wrap="square" rtlCol="0">
            <a:spAutoFit/>
          </a:bodyPr>
          <a:lstStyle/>
          <a:p>
            <a:pPr>
              <a:buFont typeface="Arial" pitchFamily="34" charset="0"/>
              <a:buChar char="•"/>
            </a:pPr>
            <a:r>
              <a:rPr lang="en-US" dirty="0" smtClean="0"/>
              <a:t> We have to arrange   24 peaches, 36 apricots and 60 bananas into Minimum  number of Rows , it means each row should contain Maximum no of fruits. </a:t>
            </a:r>
          </a:p>
          <a:p>
            <a:endParaRPr lang="en-US" dirty="0" smtClean="0"/>
          </a:p>
          <a:p>
            <a:pPr>
              <a:buFont typeface="Arial" pitchFamily="34" charset="0"/>
              <a:buChar char="•"/>
            </a:pPr>
            <a:r>
              <a:rPr lang="en-US" dirty="0" smtClean="0"/>
              <a:t> Maximum number of fruits in each row means we have to find Highest number , it means finding HCF of 24 peaches, 36 apricots and 60 bananas.</a:t>
            </a:r>
          </a:p>
          <a:p>
            <a:endParaRPr lang="en-US" dirty="0" smtClean="0"/>
          </a:p>
          <a:p>
            <a:pPr>
              <a:buFont typeface="Arial" pitchFamily="34" charset="0"/>
              <a:buChar char="•"/>
            </a:pPr>
            <a:r>
              <a:rPr lang="en-US" dirty="0" smtClean="0">
                <a:solidFill>
                  <a:srgbClr val="002060"/>
                </a:solidFill>
              </a:rPr>
              <a:t> HCF of  24, 36 and 60 = 12 fruits.</a:t>
            </a:r>
          </a:p>
          <a:p>
            <a:r>
              <a:rPr lang="en-US" dirty="0" smtClean="0">
                <a:solidFill>
                  <a:srgbClr val="FF0000"/>
                </a:solidFill>
              </a:rPr>
              <a:t>( That means in each row ,12 fruits of  only one type either Peaches or Apricots or Bananas  are arranged )</a:t>
            </a:r>
          </a:p>
          <a:p>
            <a:endParaRPr lang="en-US" dirty="0" smtClean="0">
              <a:solidFill>
                <a:srgbClr val="FF0000"/>
              </a:solidFill>
            </a:endParaRPr>
          </a:p>
          <a:p>
            <a:pPr>
              <a:buFont typeface="Arial" pitchFamily="34" charset="0"/>
              <a:buChar char="•"/>
            </a:pPr>
            <a:r>
              <a:rPr lang="en-US" dirty="0" smtClean="0"/>
              <a:t> Number of rows     =         (24 /12)  =  2  rows of Peaches </a:t>
            </a:r>
          </a:p>
          <a:p>
            <a:r>
              <a:rPr lang="en-US" dirty="0" smtClean="0"/>
              <a:t>	                               (36 /12)  = 3  rows of Apricots </a:t>
            </a:r>
          </a:p>
          <a:p>
            <a:r>
              <a:rPr lang="en-US" dirty="0" smtClean="0"/>
              <a:t>	                               (60 /12)  = 5 rows of Bananas </a:t>
            </a:r>
          </a:p>
          <a:p>
            <a:pPr>
              <a:buFont typeface="Arial" pitchFamily="34" charset="0"/>
              <a:buChar char="•"/>
            </a:pPr>
            <a:r>
              <a:rPr lang="en-US" dirty="0" smtClean="0"/>
              <a:t>  So obtained minimum no of rows  = </a:t>
            </a:r>
            <a:r>
              <a:rPr lang="en-US" b="1" dirty="0" smtClean="0">
                <a:solidFill>
                  <a:srgbClr val="FF0000"/>
                </a:solidFill>
              </a:rPr>
              <a:t>10 Rows. </a:t>
            </a:r>
            <a:r>
              <a:rPr lang="en-US" b="1" dirty="0" smtClean="0">
                <a:solidFill>
                  <a:srgbClr val="002060"/>
                </a:solidFill>
              </a:rPr>
              <a:t>(Option-C).</a:t>
            </a:r>
          </a:p>
        </p:txBody>
      </p:sp>
      <p:sp>
        <p:nvSpPr>
          <p:cNvPr id="6" name="Slide Number Placeholder 5"/>
          <p:cNvSpPr>
            <a:spLocks noGrp="1"/>
          </p:cNvSpPr>
          <p:nvPr>
            <p:ph type="sldNum" sz="quarter" idx="15"/>
          </p:nvPr>
        </p:nvSpPr>
        <p:spPr/>
        <p:txBody>
          <a:bodyPr/>
          <a:lstStyle/>
          <a:p>
            <a:fld id="{FFC4F42C-3DB1-4ADC-9AA2-6801A1CCCF86}"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1159</TotalTime>
  <Words>1405</Words>
  <Application>Microsoft Office PowerPoint</Application>
  <PresentationFormat>On-screen Show (4:3)</PresentationFormat>
  <Paragraphs>282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Oriel</vt:lpstr>
      <vt:lpstr>                 LCM &amp; HCF</vt:lpstr>
      <vt:lpstr> </vt:lpstr>
      <vt:lpstr> </vt:lpstr>
      <vt:lpstr> </vt:lpstr>
      <vt:lpstr> </vt:lpstr>
      <vt:lpstr> </vt:lpstr>
      <vt:lpstr> </vt:lpstr>
      <vt:lpstr> </vt:lpstr>
      <vt:lpstr> </vt:lpstr>
      <vt:lpstr> </vt:lpstr>
      <vt:lpstr> </vt:lpstr>
      <vt:lpstr> </vt:lpstr>
      <vt:lpstr> </vt:lpstr>
      <vt:lpstr> </vt:lpstr>
      <vt:lpstr> </vt:lpstr>
      <vt:lpstr> </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siva</dc:creator>
  <cp:lastModifiedBy>sree</cp:lastModifiedBy>
  <cp:revision>190</cp:revision>
  <dcterms:created xsi:type="dcterms:W3CDTF">2020-04-04T15:45:59Z</dcterms:created>
  <dcterms:modified xsi:type="dcterms:W3CDTF">2020-04-15T10:50:29Z</dcterms:modified>
</cp:coreProperties>
</file>