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1"/>
  </p:notesMasterIdLst>
  <p:sldIdLst>
    <p:sldId id="256" r:id="rId2"/>
    <p:sldId id="257" r:id="rId3"/>
    <p:sldId id="258" r:id="rId4"/>
    <p:sldId id="259" r:id="rId5"/>
    <p:sldId id="260" r:id="rId6"/>
    <p:sldId id="262" r:id="rId7"/>
    <p:sldId id="263" r:id="rId8"/>
    <p:sldId id="265" r:id="rId9"/>
    <p:sldId id="266" r:id="rId10"/>
    <p:sldId id="267" r:id="rId11"/>
    <p:sldId id="268" r:id="rId12"/>
    <p:sldId id="269" r:id="rId13"/>
    <p:sldId id="270" r:id="rId14"/>
    <p:sldId id="271" r:id="rId15"/>
    <p:sldId id="272" r:id="rId16"/>
    <p:sldId id="276"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82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C93612-7CFC-4F95-BD99-B0C08FD52864}" type="datetimeFigureOut">
              <a:rPr lang="en-US" smtClean="0"/>
              <a:pPr/>
              <a:t>5/1/2016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D47E74-AE57-4453-864E-7FB441D4766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D47E74-AE57-4453-864E-7FB441D47664}" type="slidenum">
              <a:rPr lang="en-US" smtClean="0"/>
              <a:pPr/>
              <a:t>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02CC3C5-D4A5-4CDC-9B73-56E67DDB9227}" type="datetimeFigureOut">
              <a:rPr lang="en-US" smtClean="0"/>
              <a:pPr/>
              <a:t>5/1/2016</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10E6781-3E14-4597-90E2-36BAE47B346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2CC3C5-D4A5-4CDC-9B73-56E67DDB9227}" type="datetimeFigureOut">
              <a:rPr lang="en-US" smtClean="0"/>
              <a:pPr/>
              <a:t>5/1/2016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0E6781-3E14-4597-90E2-36BAE47B346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A02CC3C5-D4A5-4CDC-9B73-56E67DDB9227}" type="datetimeFigureOut">
              <a:rPr lang="en-US" smtClean="0"/>
              <a:pPr/>
              <a:t>5/1/2016</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C10E6781-3E14-4597-90E2-36BAE47B346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02CC3C5-D4A5-4CDC-9B73-56E67DDB9227}" type="datetimeFigureOut">
              <a:rPr lang="en-US" smtClean="0"/>
              <a:pPr/>
              <a:t>5/1/2016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0E6781-3E14-4597-90E2-36BAE47B346E}"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02CC3C5-D4A5-4CDC-9B73-56E67DDB9227}" type="datetimeFigureOut">
              <a:rPr lang="en-US" smtClean="0"/>
              <a:pPr/>
              <a:t>5/1/2016</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10E6781-3E14-4597-90E2-36BAE47B346E}"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A02CC3C5-D4A5-4CDC-9B73-56E67DDB9227}" type="datetimeFigureOut">
              <a:rPr lang="en-US" smtClean="0"/>
              <a:pPr/>
              <a:t>5/1/2016</a:t>
            </a:fld>
            <a:endParaRPr lang="en-US" dirty="0"/>
          </a:p>
        </p:txBody>
      </p:sp>
      <p:sp>
        <p:nvSpPr>
          <p:cNvPr id="10" name="Slide Number Placeholder 9"/>
          <p:cNvSpPr>
            <a:spLocks noGrp="1"/>
          </p:cNvSpPr>
          <p:nvPr>
            <p:ph type="sldNum" sz="quarter" idx="16"/>
          </p:nvPr>
        </p:nvSpPr>
        <p:spPr/>
        <p:txBody>
          <a:bodyPr rtlCol="0"/>
          <a:lstStyle/>
          <a:p>
            <a:fld id="{C10E6781-3E14-4597-90E2-36BAE47B346E}"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A02CC3C5-D4A5-4CDC-9B73-56E67DDB9227}" type="datetimeFigureOut">
              <a:rPr lang="en-US" smtClean="0"/>
              <a:pPr/>
              <a:t>5/1/2016</a:t>
            </a:fld>
            <a:endParaRPr lang="en-US" dirty="0"/>
          </a:p>
        </p:txBody>
      </p:sp>
      <p:sp>
        <p:nvSpPr>
          <p:cNvPr id="12" name="Slide Number Placeholder 11"/>
          <p:cNvSpPr>
            <a:spLocks noGrp="1"/>
          </p:cNvSpPr>
          <p:nvPr>
            <p:ph type="sldNum" sz="quarter" idx="16"/>
          </p:nvPr>
        </p:nvSpPr>
        <p:spPr/>
        <p:txBody>
          <a:bodyPr rtlCol="0"/>
          <a:lstStyle/>
          <a:p>
            <a:fld id="{C10E6781-3E14-4597-90E2-36BAE47B346E}"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02CC3C5-D4A5-4CDC-9B73-56E67DDB9227}" type="datetimeFigureOut">
              <a:rPr lang="en-US" smtClean="0"/>
              <a:pPr/>
              <a:t>5/1/2016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10E6781-3E14-4597-90E2-36BAE47B346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2CC3C5-D4A5-4CDC-9B73-56E67DDB9227}" type="datetimeFigureOut">
              <a:rPr lang="en-US" smtClean="0"/>
              <a:pPr/>
              <a:t>5/1/2016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10E6781-3E14-4597-90E2-36BAE47B346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02CC3C5-D4A5-4CDC-9B73-56E67DDB9227}" type="datetimeFigureOut">
              <a:rPr lang="en-US" smtClean="0"/>
              <a:pPr/>
              <a:t>5/1/2016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10E6781-3E14-4597-90E2-36BAE47B346E}"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A02CC3C5-D4A5-4CDC-9B73-56E67DDB9227}" type="datetimeFigureOut">
              <a:rPr lang="en-US" smtClean="0"/>
              <a:pPr/>
              <a:t>5/1/2016</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C10E6781-3E14-4597-90E2-36BAE47B346E}"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02CC3C5-D4A5-4CDC-9B73-56E67DDB9227}" type="datetimeFigureOut">
              <a:rPr lang="en-US" smtClean="0"/>
              <a:pPr/>
              <a:t>5/1/2016</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10E6781-3E14-4597-90E2-36BAE47B346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image" Target="../media/image7.png"/><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0843186">
            <a:off x="350121" y="837537"/>
            <a:ext cx="6477000" cy="1828800"/>
          </a:xfrm>
        </p:spPr>
        <p:txBody>
          <a:bodyPr/>
          <a:lstStyle/>
          <a:p>
            <a:r>
              <a:rPr lang="en-US" dirty="0" smtClean="0">
                <a:solidFill>
                  <a:srgbClr val="00B0F0"/>
                </a:solidFill>
              </a:rPr>
              <a:t>Organizing User Search History</a:t>
            </a:r>
            <a:endParaRPr lang="en-US" dirty="0">
              <a:solidFill>
                <a:srgbClr val="00B0F0"/>
              </a:solidFill>
            </a:endParaRPr>
          </a:p>
        </p:txBody>
      </p:sp>
      <p:sp>
        <p:nvSpPr>
          <p:cNvPr id="3" name="Subtitle 2"/>
          <p:cNvSpPr>
            <a:spLocks noGrp="1"/>
          </p:cNvSpPr>
          <p:nvPr>
            <p:ph type="subTitle" idx="1"/>
          </p:nvPr>
        </p:nvSpPr>
        <p:spPr>
          <a:xfrm rot="20923642">
            <a:off x="2362200" y="2996726"/>
            <a:ext cx="6705600" cy="2163837"/>
          </a:xfrm>
        </p:spPr>
        <p:txBody>
          <a:bodyPr>
            <a:normAutofit fontScale="85000" lnSpcReduction="20000"/>
          </a:bodyPr>
          <a:lstStyle/>
          <a:p>
            <a:r>
              <a:rPr lang="en-US" dirty="0" smtClean="0">
                <a:solidFill>
                  <a:srgbClr val="FFC000"/>
                </a:solidFill>
              </a:rPr>
              <a:t>Submitted to : Keith Maull ((proffesor)</a:t>
            </a:r>
          </a:p>
          <a:p>
            <a:r>
              <a:rPr lang="en-US" dirty="0" smtClean="0">
                <a:solidFill>
                  <a:srgbClr val="FFC000"/>
                </a:solidFill>
              </a:rPr>
              <a:t>	</a:t>
            </a:r>
            <a:r>
              <a:rPr lang="en-US" dirty="0" smtClean="0">
                <a:solidFill>
                  <a:srgbClr val="FFC000"/>
                </a:solidFill>
              </a:rPr>
              <a:t>By :</a:t>
            </a:r>
          </a:p>
          <a:p>
            <a:r>
              <a:rPr lang="en-US" dirty="0" smtClean="0">
                <a:solidFill>
                  <a:srgbClr val="FFC000"/>
                </a:solidFill>
              </a:rPr>
              <a:t>Group #13 from </a:t>
            </a:r>
            <a:r>
              <a:rPr lang="en-US" dirty="0" smtClean="0">
                <a:solidFill>
                  <a:srgbClr val="FFC000"/>
                </a:solidFill>
              </a:rPr>
              <a:t>Section #2 </a:t>
            </a:r>
            <a:endParaRPr lang="en-US" dirty="0" smtClean="0">
              <a:solidFill>
                <a:srgbClr val="FFC000"/>
              </a:solidFill>
            </a:endParaRPr>
          </a:p>
          <a:p>
            <a:r>
              <a:rPr lang="en-US" dirty="0" smtClean="0">
                <a:solidFill>
                  <a:srgbClr val="FFC000"/>
                </a:solidFill>
              </a:rPr>
              <a:t>Anitha Rani Suram (999990999)</a:t>
            </a:r>
          </a:p>
          <a:p>
            <a:r>
              <a:rPr lang="en-US" dirty="0" smtClean="0">
                <a:solidFill>
                  <a:srgbClr val="FFC000"/>
                </a:solidFill>
              </a:rPr>
              <a:t>Praveen Chowdary Kommalapati (999991582)</a:t>
            </a:r>
          </a:p>
          <a:p>
            <a:r>
              <a:rPr lang="en-US" dirty="0" smtClean="0">
                <a:solidFill>
                  <a:srgbClr val="FFC000"/>
                </a:solidFill>
              </a:rPr>
              <a:t>Sudhir Kumar Pallikonda (999990561)</a:t>
            </a:r>
            <a:endParaRPr lang="en-US" dirty="0">
              <a:solidFill>
                <a:srgbClr val="FFC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Diagrams</a:t>
            </a:r>
            <a:endParaRPr lang="en-US" dirty="0"/>
          </a:p>
        </p:txBody>
      </p:sp>
      <p:sp>
        <p:nvSpPr>
          <p:cNvPr id="3" name="Content Placeholder 2"/>
          <p:cNvSpPr>
            <a:spLocks noGrp="1"/>
          </p:cNvSpPr>
          <p:nvPr>
            <p:ph sz="quarter" idx="1"/>
          </p:nvPr>
        </p:nvSpPr>
        <p:spPr/>
        <p:txBody>
          <a:bodyPr>
            <a:normAutofit/>
          </a:bodyPr>
          <a:lstStyle/>
          <a:p>
            <a:r>
              <a:rPr lang="en-US" dirty="0" smtClean="0"/>
              <a:t>Use case diagram</a:t>
            </a:r>
          </a:p>
          <a:p>
            <a:r>
              <a:rPr lang="en-US" dirty="0" smtClean="0"/>
              <a:t>Class diagram</a:t>
            </a:r>
          </a:p>
          <a:p>
            <a:r>
              <a:rPr lang="en-US" dirty="0" smtClean="0"/>
              <a:t>Sequence diagram</a:t>
            </a:r>
          </a:p>
          <a:p>
            <a:r>
              <a:rPr lang="en-US" dirty="0" smtClean="0"/>
              <a:t>Activity diagram</a:t>
            </a:r>
          </a:p>
          <a:p>
            <a:r>
              <a:rPr lang="en-US" dirty="0" smtClean="0"/>
              <a:t>Component diagram</a:t>
            </a:r>
          </a:p>
          <a:p>
            <a:r>
              <a:rPr lang="en-US" dirty="0" smtClean="0"/>
              <a:t>State chart diagram</a:t>
            </a:r>
          </a:p>
          <a:p>
            <a:r>
              <a:rPr lang="en-US" dirty="0" smtClean="0"/>
              <a:t>Object diagram</a:t>
            </a:r>
          </a:p>
          <a:p>
            <a:r>
              <a:rPr lang="en-US" dirty="0" smtClean="0"/>
              <a:t>Deployment diagram</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a:t>
            </a:r>
            <a:r>
              <a:rPr lang="en-US" dirty="0" smtClean="0"/>
              <a:t>case, Class</a:t>
            </a:r>
            <a:r>
              <a:rPr lang="en-US" dirty="0" smtClean="0"/>
              <a:t>, </a:t>
            </a:r>
            <a:r>
              <a:rPr lang="en-US" dirty="0" smtClean="0"/>
              <a:t>Sequence and Activity Diagrams</a:t>
            </a:r>
            <a:endParaRPr lang="en-US" dirty="0"/>
          </a:p>
        </p:txBody>
      </p:sp>
      <p:graphicFrame>
        <p:nvGraphicFramePr>
          <p:cNvPr id="2050" name="Object 2"/>
          <p:cNvGraphicFramePr>
            <a:graphicFrameLocks noChangeAspect="1"/>
          </p:cNvGraphicFramePr>
          <p:nvPr>
            <p:ph sz="quarter" idx="1"/>
          </p:nvPr>
        </p:nvGraphicFramePr>
        <p:xfrm>
          <a:off x="152400" y="1676400"/>
          <a:ext cx="3121025" cy="2613128"/>
        </p:xfrm>
        <a:graphic>
          <a:graphicData uri="http://schemas.openxmlformats.org/presentationml/2006/ole">
            <p:oleObj spid="_x0000_s2050" name="Visio" r:id="rId3" imgW="6000750" imgH="7359015" progId="">
              <p:embed/>
            </p:oleObj>
          </a:graphicData>
        </a:graphic>
      </p:graphicFrame>
      <p:graphicFrame>
        <p:nvGraphicFramePr>
          <p:cNvPr id="2051" name="Object 3"/>
          <p:cNvGraphicFramePr>
            <a:graphicFrameLocks noChangeAspect="1"/>
          </p:cNvGraphicFramePr>
          <p:nvPr>
            <p:ph sz="quarter" idx="2"/>
          </p:nvPr>
        </p:nvGraphicFramePr>
        <p:xfrm>
          <a:off x="228600" y="4267200"/>
          <a:ext cx="2895600" cy="2410604"/>
        </p:xfrm>
        <a:graphic>
          <a:graphicData uri="http://schemas.openxmlformats.org/presentationml/2006/ole">
            <p:oleObj spid="_x0000_s2051" name="Visio" r:id="rId4" imgW="5524195" imgH="5462321" progId="">
              <p:embed/>
            </p:oleObj>
          </a:graphicData>
        </a:graphic>
      </p:graphicFrame>
      <p:pic>
        <p:nvPicPr>
          <p:cNvPr id="7" name="Content Placeholder 3"/>
          <p:cNvPicPr>
            <a:picLocks/>
          </p:cNvPicPr>
          <p:nvPr/>
        </p:nvPicPr>
        <p:blipFill>
          <a:blip r:embed="rId5"/>
          <a:stretch>
            <a:fillRect/>
          </a:stretch>
        </p:blipFill>
        <p:spPr bwMode="auto">
          <a:xfrm>
            <a:off x="4343400" y="1981200"/>
            <a:ext cx="3886200" cy="2235391"/>
          </a:xfrm>
          <a:prstGeom prst="rect">
            <a:avLst/>
          </a:prstGeom>
          <a:noFill/>
          <a:ln w="9525">
            <a:noFill/>
            <a:miter lim="800000"/>
            <a:headEnd/>
            <a:tailEnd/>
          </a:ln>
        </p:spPr>
      </p:pic>
      <p:graphicFrame>
        <p:nvGraphicFramePr>
          <p:cNvPr id="8" name="Object 3"/>
          <p:cNvGraphicFramePr>
            <a:graphicFrameLocks noChangeAspect="1"/>
          </p:cNvGraphicFramePr>
          <p:nvPr/>
        </p:nvGraphicFramePr>
        <p:xfrm>
          <a:off x="4419600" y="4343400"/>
          <a:ext cx="3735387" cy="2286001"/>
        </p:xfrm>
        <a:graphic>
          <a:graphicData uri="http://schemas.openxmlformats.org/presentationml/2006/ole">
            <p:oleObj spid="_x0000_s2052" name="Visio" r:id="rId6" imgW="6782714" imgH="8301838" progId="">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 , State Chart,</a:t>
            </a:r>
            <a:r>
              <a:rPr lang="en-US" dirty="0" smtClean="0"/>
              <a:t> Object and Deployment Diagrams</a:t>
            </a:r>
            <a:endParaRPr lang="en-US" dirty="0"/>
          </a:p>
        </p:txBody>
      </p:sp>
      <p:graphicFrame>
        <p:nvGraphicFramePr>
          <p:cNvPr id="3078" name="Object 6"/>
          <p:cNvGraphicFramePr>
            <a:graphicFrameLocks noChangeAspect="1"/>
          </p:cNvGraphicFramePr>
          <p:nvPr>
            <p:ph sz="quarter" idx="1"/>
          </p:nvPr>
        </p:nvGraphicFramePr>
        <p:xfrm>
          <a:off x="1066800" y="3810000"/>
          <a:ext cx="2716213" cy="2743200"/>
        </p:xfrm>
        <a:graphic>
          <a:graphicData uri="http://schemas.openxmlformats.org/presentationml/2006/ole">
            <p:oleObj spid="_x0000_s3078" name="Visio" r:id="rId3" imgW="4440936" imgH="7485278" progId="">
              <p:embed/>
            </p:oleObj>
          </a:graphicData>
        </a:graphic>
      </p:graphicFrame>
      <p:sp>
        <p:nvSpPr>
          <p:cNvPr id="12" name="Content Placeholder 11"/>
          <p:cNvSpPr>
            <a:spLocks noGrp="1"/>
          </p:cNvSpPr>
          <p:nvPr>
            <p:ph sz="quarter" idx="2"/>
          </p:nvPr>
        </p:nvSpPr>
        <p:spPr/>
        <p:txBody>
          <a:bodyPr/>
          <a:lstStyle/>
          <a:p>
            <a:pPr>
              <a:buNone/>
            </a:pPr>
            <a:r>
              <a:rPr lang="en-US" dirty="0" smtClean="0"/>
              <a:t>    </a:t>
            </a:r>
            <a:endParaRPr lang="en-US" dirty="0"/>
          </a:p>
        </p:txBody>
      </p:sp>
      <p:graphicFrame>
        <p:nvGraphicFramePr>
          <p:cNvPr id="3076" name="Object 4"/>
          <p:cNvGraphicFramePr>
            <a:graphicFrameLocks noChangeAspect="1"/>
          </p:cNvGraphicFramePr>
          <p:nvPr/>
        </p:nvGraphicFramePr>
        <p:xfrm>
          <a:off x="304800" y="1589088"/>
          <a:ext cx="4190999" cy="1992312"/>
        </p:xfrm>
        <a:graphic>
          <a:graphicData uri="http://schemas.openxmlformats.org/presentationml/2006/ole">
            <p:oleObj spid="_x0000_s3076" name="Visio" r:id="rId4" imgW="5559247" imgH="6859219" progId="">
              <p:embed/>
            </p:oleObj>
          </a:graphicData>
        </a:graphic>
      </p:graphicFrame>
      <p:pic>
        <p:nvPicPr>
          <p:cNvPr id="10" name="Content Placeholder 6"/>
          <p:cNvPicPr>
            <a:picLocks/>
          </p:cNvPicPr>
          <p:nvPr/>
        </p:nvPicPr>
        <p:blipFill>
          <a:blip r:embed="rId5"/>
          <a:srcRect/>
          <a:stretch>
            <a:fillRect/>
          </a:stretch>
        </p:blipFill>
        <p:spPr bwMode="auto">
          <a:xfrm>
            <a:off x="4953000" y="1905000"/>
            <a:ext cx="3810000" cy="2286000"/>
          </a:xfrm>
          <a:prstGeom prst="rect">
            <a:avLst/>
          </a:prstGeom>
          <a:noFill/>
          <a:ln w="9525">
            <a:noFill/>
            <a:miter lim="800000"/>
            <a:headEnd/>
            <a:tailEnd/>
          </a:ln>
        </p:spPr>
      </p:pic>
      <p:pic>
        <p:nvPicPr>
          <p:cNvPr id="11" name="Content Placeholder 7"/>
          <p:cNvPicPr>
            <a:picLocks/>
          </p:cNvPicPr>
          <p:nvPr/>
        </p:nvPicPr>
        <p:blipFill>
          <a:blip r:embed="rId6"/>
          <a:stretch>
            <a:fillRect/>
          </a:stretch>
        </p:blipFill>
        <p:spPr bwMode="auto">
          <a:xfrm>
            <a:off x="4800600" y="4419600"/>
            <a:ext cx="4283639" cy="2057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 Diagram</a:t>
            </a:r>
            <a:endParaRPr lang="en-US" dirty="0"/>
          </a:p>
        </p:txBody>
      </p:sp>
      <p:graphicFrame>
        <p:nvGraphicFramePr>
          <p:cNvPr id="6148" name="Object 4"/>
          <p:cNvGraphicFramePr>
            <a:graphicFrameLocks noChangeAspect="1"/>
          </p:cNvGraphicFramePr>
          <p:nvPr/>
        </p:nvGraphicFramePr>
        <p:xfrm>
          <a:off x="1143000" y="1600200"/>
          <a:ext cx="7010400" cy="4419600"/>
        </p:xfrm>
        <a:graphic>
          <a:graphicData uri="http://schemas.openxmlformats.org/presentationml/2006/ole">
            <p:oleObj spid="_x0000_s6148" name="Visio" r:id="rId3" imgW="5561686" imgH="5178552" progId="">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Screen shots for output</a:t>
            </a:r>
            <a:endParaRPr lang="en-US" dirty="0"/>
          </a:p>
        </p:txBody>
      </p:sp>
      <p:pic>
        <p:nvPicPr>
          <p:cNvPr id="11" name="Content Placeholder 10"/>
          <p:cNvPicPr>
            <a:picLocks noGrp="1"/>
          </p:cNvPicPr>
          <p:nvPr>
            <p:ph sz="quarter" idx="2"/>
          </p:nvPr>
        </p:nvPicPr>
        <p:blipFill>
          <a:blip r:embed="rId2" cstate="print"/>
          <a:stretch>
            <a:fillRect/>
          </a:stretch>
        </p:blipFill>
        <p:spPr bwMode="auto">
          <a:xfrm>
            <a:off x="609600" y="3136639"/>
            <a:ext cx="3886200" cy="2184921"/>
          </a:xfrm>
          <a:prstGeom prst="rect">
            <a:avLst/>
          </a:prstGeom>
          <a:noFill/>
          <a:ln w="9525">
            <a:noFill/>
            <a:miter lim="800000"/>
            <a:headEnd/>
            <a:tailEnd/>
          </a:ln>
        </p:spPr>
      </p:pic>
      <p:pic>
        <p:nvPicPr>
          <p:cNvPr id="12" name="Content Placeholder 11"/>
          <p:cNvPicPr>
            <a:picLocks noGrp="1"/>
          </p:cNvPicPr>
          <p:nvPr>
            <p:ph sz="quarter" idx="4"/>
          </p:nvPr>
        </p:nvPicPr>
        <p:blipFill>
          <a:blip r:embed="rId3"/>
          <a:stretch>
            <a:fillRect/>
          </a:stretch>
        </p:blipFill>
        <p:spPr bwMode="auto">
          <a:xfrm>
            <a:off x="4800600" y="3136639"/>
            <a:ext cx="3886200" cy="2184921"/>
          </a:xfrm>
          <a:prstGeom prst="rect">
            <a:avLst/>
          </a:prstGeom>
          <a:noFill/>
          <a:ln w="9525">
            <a:noFill/>
            <a:miter lim="800000"/>
            <a:headEnd/>
            <a:tailEnd/>
          </a:ln>
        </p:spPr>
      </p:pic>
      <p:sp>
        <p:nvSpPr>
          <p:cNvPr id="13" name="Text Placeholder 12"/>
          <p:cNvSpPr>
            <a:spLocks noGrp="1"/>
          </p:cNvSpPr>
          <p:nvPr>
            <p:ph type="body" sz="quarter" idx="1"/>
          </p:nvPr>
        </p:nvSpPr>
        <p:spPr/>
        <p:txBody>
          <a:bodyPr/>
          <a:lstStyle/>
          <a:p>
            <a:r>
              <a:rPr lang="en-US" dirty="0" smtClean="0"/>
              <a:t>Welcome page</a:t>
            </a:r>
            <a:endParaRPr lang="en-US" dirty="0"/>
          </a:p>
        </p:txBody>
      </p:sp>
      <p:sp>
        <p:nvSpPr>
          <p:cNvPr id="14" name="Text Placeholder 13"/>
          <p:cNvSpPr>
            <a:spLocks noGrp="1"/>
          </p:cNvSpPr>
          <p:nvPr>
            <p:ph type="body" sz="quarter" idx="3"/>
          </p:nvPr>
        </p:nvSpPr>
        <p:spPr/>
        <p:txBody>
          <a:bodyPr/>
          <a:lstStyle/>
          <a:p>
            <a:r>
              <a:rPr lang="en-US" dirty="0" smtClean="0"/>
              <a:t>User registration page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recognization</a:t>
            </a:r>
            <a:endParaRPr lang="en-US" dirty="0"/>
          </a:p>
        </p:txBody>
      </p:sp>
      <p:sp>
        <p:nvSpPr>
          <p:cNvPr id="4" name="Text Placeholder 3"/>
          <p:cNvSpPr>
            <a:spLocks noGrp="1"/>
          </p:cNvSpPr>
          <p:nvPr>
            <p:ph type="body" sz="quarter" idx="1"/>
          </p:nvPr>
        </p:nvSpPr>
        <p:spPr/>
        <p:txBody>
          <a:bodyPr/>
          <a:lstStyle/>
          <a:p>
            <a:r>
              <a:rPr lang="en-US" dirty="0" smtClean="0"/>
              <a:t>User details</a:t>
            </a:r>
            <a:endParaRPr lang="en-US" dirty="0"/>
          </a:p>
        </p:txBody>
      </p:sp>
      <p:sp>
        <p:nvSpPr>
          <p:cNvPr id="6" name="Text Placeholder 5"/>
          <p:cNvSpPr>
            <a:spLocks noGrp="1"/>
          </p:cNvSpPr>
          <p:nvPr>
            <p:ph type="body" sz="quarter" idx="3"/>
          </p:nvPr>
        </p:nvSpPr>
        <p:spPr/>
        <p:txBody>
          <a:bodyPr/>
          <a:lstStyle/>
          <a:p>
            <a:r>
              <a:rPr lang="en-US" dirty="0" smtClean="0"/>
              <a:t>Search history by date</a:t>
            </a:r>
            <a:endParaRPr lang="en-US" dirty="0"/>
          </a:p>
        </p:txBody>
      </p:sp>
      <p:pic>
        <p:nvPicPr>
          <p:cNvPr id="8" name="Content Placeholder 7"/>
          <p:cNvPicPr>
            <a:picLocks noGrp="1"/>
          </p:cNvPicPr>
          <p:nvPr>
            <p:ph sz="quarter" idx="2"/>
          </p:nvPr>
        </p:nvPicPr>
        <p:blipFill>
          <a:blip r:embed="rId2"/>
          <a:srcRect/>
          <a:stretch>
            <a:fillRect/>
          </a:stretch>
        </p:blipFill>
        <p:spPr bwMode="auto">
          <a:xfrm>
            <a:off x="609600" y="3136639"/>
            <a:ext cx="3886200" cy="2184921"/>
          </a:xfrm>
          <a:prstGeom prst="rect">
            <a:avLst/>
          </a:prstGeom>
          <a:noFill/>
          <a:ln w="9525">
            <a:noFill/>
            <a:miter lim="800000"/>
            <a:headEnd/>
            <a:tailEnd/>
          </a:ln>
        </p:spPr>
      </p:pic>
      <p:pic>
        <p:nvPicPr>
          <p:cNvPr id="9" name="Content Placeholder 8"/>
          <p:cNvPicPr>
            <a:picLocks noGrp="1"/>
          </p:cNvPicPr>
          <p:nvPr>
            <p:ph sz="quarter" idx="4"/>
          </p:nvPr>
        </p:nvPicPr>
        <p:blipFill>
          <a:blip r:embed="rId2"/>
          <a:srcRect/>
          <a:stretch>
            <a:fillRect/>
          </a:stretch>
        </p:blipFill>
        <p:spPr bwMode="auto">
          <a:xfrm>
            <a:off x="4800600" y="3136639"/>
            <a:ext cx="3886200" cy="2184921"/>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Text Placeholder 4"/>
          <p:cNvSpPr>
            <a:spLocks noGrp="1"/>
          </p:cNvSpPr>
          <p:nvPr>
            <p:ph type="body" sz="quarter" idx="1"/>
          </p:nvPr>
        </p:nvSpPr>
        <p:spPr/>
        <p:txBody>
          <a:bodyPr>
            <a:normAutofit lnSpcReduction="10000"/>
          </a:bodyPr>
          <a:lstStyle/>
          <a:p>
            <a:r>
              <a:rPr lang="en-US" dirty="0" smtClean="0"/>
              <a:t>Guest Search Query about Financial:</a:t>
            </a:r>
            <a:endParaRPr lang="en-US" dirty="0"/>
          </a:p>
        </p:txBody>
      </p:sp>
      <p:sp>
        <p:nvSpPr>
          <p:cNvPr id="6" name="Text Placeholder 5"/>
          <p:cNvSpPr>
            <a:spLocks noGrp="1"/>
          </p:cNvSpPr>
          <p:nvPr>
            <p:ph type="body" sz="quarter" idx="3"/>
          </p:nvPr>
        </p:nvSpPr>
        <p:spPr/>
        <p:txBody>
          <a:bodyPr/>
          <a:lstStyle/>
          <a:p>
            <a:r>
              <a:rPr lang="en-US" dirty="0" smtClean="0"/>
              <a:t>Related result</a:t>
            </a:r>
            <a:endParaRPr lang="en-US" dirty="0"/>
          </a:p>
        </p:txBody>
      </p:sp>
      <p:pic>
        <p:nvPicPr>
          <p:cNvPr id="7" name="Content Placeholder 6"/>
          <p:cNvPicPr>
            <a:picLocks noGrp="1"/>
          </p:cNvPicPr>
          <p:nvPr>
            <p:ph sz="quarter" idx="2"/>
          </p:nvPr>
        </p:nvPicPr>
        <p:blipFill>
          <a:blip r:embed="rId2" cstate="print"/>
          <a:srcRect/>
          <a:stretch>
            <a:fillRect/>
          </a:stretch>
        </p:blipFill>
        <p:spPr bwMode="auto">
          <a:xfrm>
            <a:off x="609600" y="3136639"/>
            <a:ext cx="3886200" cy="2184921"/>
          </a:xfrm>
          <a:prstGeom prst="rect">
            <a:avLst/>
          </a:prstGeom>
          <a:noFill/>
          <a:ln w="9525">
            <a:noFill/>
            <a:miter lim="800000"/>
            <a:headEnd/>
            <a:tailEnd/>
          </a:ln>
        </p:spPr>
      </p:pic>
      <p:pic>
        <p:nvPicPr>
          <p:cNvPr id="8" name="Content Placeholder 7"/>
          <p:cNvPicPr>
            <a:picLocks noGrp="1"/>
          </p:cNvPicPr>
          <p:nvPr>
            <p:ph sz="quarter" idx="4"/>
          </p:nvPr>
        </p:nvPicPr>
        <p:blipFill>
          <a:blip r:embed="rId3"/>
          <a:srcRect/>
          <a:stretch>
            <a:fillRect/>
          </a:stretch>
        </p:blipFill>
        <p:spPr bwMode="auto">
          <a:xfrm>
            <a:off x="4800600" y="3136639"/>
            <a:ext cx="3886200" cy="2184921"/>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configuration</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b="1" dirty="0" smtClean="0">
                <a:latin typeface="Times New Roman" pitchFamily="18" charset="0"/>
                <a:cs typeface="Times New Roman" pitchFamily="18" charset="0"/>
              </a:rPr>
              <a:t>H/W System Configuration:-</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Processor 		- 	Pentium –IV</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RAM 		                - 	512 MB</a:t>
            </a:r>
          </a:p>
          <a:p>
            <a:r>
              <a:rPr lang="en-US" dirty="0" smtClean="0">
                <a:latin typeface="Times New Roman" pitchFamily="18" charset="0"/>
                <a:cs typeface="Times New Roman" pitchFamily="18" charset="0"/>
              </a:rPr>
              <a:t>Hard Disk 		-   	80 GB</a:t>
            </a:r>
          </a:p>
          <a:p>
            <a:pPr>
              <a:buNone/>
            </a:pP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S/W System Configuration:-</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Operating System           :   Windows 2000/XP</a:t>
            </a:r>
          </a:p>
          <a:p>
            <a:r>
              <a:rPr lang="en-US" dirty="0" smtClean="0">
                <a:latin typeface="Times New Roman" pitchFamily="18" charset="0"/>
                <a:cs typeface="Times New Roman" pitchFamily="18" charset="0"/>
              </a:rPr>
              <a:t>   Application  Server         :   Tomcat5.0/6.X                                                           </a:t>
            </a:r>
          </a:p>
          <a:p>
            <a:r>
              <a:rPr lang="en-US" dirty="0" smtClean="0">
                <a:latin typeface="Times New Roman" pitchFamily="18" charset="0"/>
                <a:cs typeface="Times New Roman" pitchFamily="18" charset="0"/>
              </a:rPr>
              <a:t>   Front End                        :   HTML, Java, JSP,AJAX</a:t>
            </a:r>
          </a:p>
          <a:p>
            <a:r>
              <a:rPr lang="en-US" dirty="0" smtClean="0">
                <a:latin typeface="Times New Roman" pitchFamily="18" charset="0"/>
                <a:cs typeface="Times New Roman" pitchFamily="18" charset="0"/>
              </a:rPr>
              <a:t>   Scripts       		 :   JavaScript.</a:t>
            </a:r>
          </a:p>
          <a:p>
            <a:r>
              <a:rPr lang="en-US" dirty="0" smtClean="0">
                <a:latin typeface="Times New Roman" pitchFamily="18" charset="0"/>
                <a:cs typeface="Times New Roman" pitchFamily="18" charset="0"/>
              </a:rPr>
              <a:t>   Server side Script            :   Java Server Pages.</a:t>
            </a:r>
          </a:p>
          <a:p>
            <a:r>
              <a:rPr lang="en-US" dirty="0" smtClean="0">
                <a:latin typeface="Times New Roman" pitchFamily="18" charset="0"/>
                <a:cs typeface="Times New Roman" pitchFamily="18" charset="0"/>
              </a:rPr>
              <a:t>   Database Connectivity    :   MYSQL.</a:t>
            </a:r>
          </a:p>
          <a:p>
            <a:pPr>
              <a:buNone/>
            </a:pPr>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US" dirty="0" smtClean="0"/>
              <a:t> </a:t>
            </a:r>
            <a:r>
              <a:rPr lang="en-US" dirty="0" smtClean="0">
                <a:latin typeface="Times New Roman" pitchFamily="18" charset="0"/>
                <a:cs typeface="Times New Roman" pitchFamily="18" charset="0"/>
              </a:rPr>
              <a:t>J. Tee van, E. Adar, R. Jones, and M. A. S. Potts, “Information  retrieval:</a:t>
            </a:r>
          </a:p>
          <a:p>
            <a:endParaRPr lang="en-US" dirty="0" smtClean="0">
              <a:latin typeface="Times New Roman" pitchFamily="18" charset="0"/>
              <a:cs typeface="Times New Roman" pitchFamily="18" charset="0"/>
            </a:endParaRPr>
          </a:p>
          <a:p>
            <a:r>
              <a:rPr lang="en-US" dirty="0" smtClean="0"/>
              <a:t>A. Spink, M. Park, B. J. Jansen, and J. Pedersen, “Multitasking during Web search sessions 	</a:t>
            </a:r>
          </a:p>
          <a:p>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5" name="Content Placeholder 4"/>
          <p:cNvSpPr>
            <a:spLocks noGrp="1"/>
          </p:cNvSpPr>
          <p:nvPr>
            <p:ph sz="quarter" idx="1"/>
          </p:nvPr>
        </p:nvSpPr>
        <p:spPr/>
        <p:txBody>
          <a:bodyPr>
            <a:normAutofit/>
          </a:bodyPr>
          <a:lstStyle/>
          <a:p>
            <a:pPr>
              <a:buNone/>
            </a:pPr>
            <a:r>
              <a:rPr lang="en-US" sz="9600" dirty="0" smtClean="0">
                <a:solidFill>
                  <a:schemeClr val="accent2">
                    <a:lumMod val="75000"/>
                  </a:schemeClr>
                </a:solidFill>
                <a:latin typeface="Blackadder ITC" pitchFamily="82" charset="0"/>
              </a:rPr>
              <a:t>Thank you…!</a:t>
            </a:r>
            <a:endParaRPr lang="en-US" sz="9600" dirty="0">
              <a:solidFill>
                <a:schemeClr val="accent2">
                  <a:lumMod val="75000"/>
                </a:schemeClr>
              </a:solidFill>
              <a:latin typeface="Blackadder ITC"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sz="quarter" idx="1"/>
          </p:nvPr>
        </p:nvSpPr>
        <p:spPr/>
        <p:txBody>
          <a:bodyPr>
            <a:normAutofit fontScale="92500" lnSpcReduction="20000"/>
          </a:bodyPr>
          <a:lstStyle/>
          <a:p>
            <a:pPr>
              <a:buFont typeface="Wingdings" pitchFamily="2" charset="2"/>
              <a:buChar char="Ø"/>
            </a:pPr>
            <a:r>
              <a:rPr lang="en-US" dirty="0" smtClean="0"/>
              <a:t> Introduction</a:t>
            </a:r>
          </a:p>
          <a:p>
            <a:pPr>
              <a:buFont typeface="Wingdings" pitchFamily="2" charset="2"/>
              <a:buChar char="Ø"/>
            </a:pPr>
            <a:r>
              <a:rPr lang="en-US" dirty="0"/>
              <a:t> </a:t>
            </a:r>
            <a:r>
              <a:rPr lang="en-US" dirty="0" smtClean="0"/>
              <a:t>Abstract</a:t>
            </a:r>
          </a:p>
          <a:p>
            <a:pPr>
              <a:buFont typeface="Wingdings" pitchFamily="2" charset="2"/>
              <a:buChar char="Ø"/>
            </a:pPr>
            <a:r>
              <a:rPr lang="en-US" dirty="0"/>
              <a:t> </a:t>
            </a:r>
            <a:r>
              <a:rPr lang="en-US" dirty="0" smtClean="0"/>
              <a:t>Existing System</a:t>
            </a:r>
          </a:p>
          <a:p>
            <a:pPr>
              <a:buFont typeface="Wingdings" pitchFamily="2" charset="2"/>
              <a:buChar char="Ø"/>
            </a:pPr>
            <a:r>
              <a:rPr lang="en-US" dirty="0"/>
              <a:t> </a:t>
            </a:r>
            <a:r>
              <a:rPr lang="en-US" dirty="0" smtClean="0"/>
              <a:t>Proposed System</a:t>
            </a:r>
          </a:p>
          <a:p>
            <a:pPr>
              <a:buFont typeface="Wingdings" pitchFamily="2" charset="2"/>
              <a:buChar char="Ø"/>
            </a:pPr>
            <a:r>
              <a:rPr lang="en-US" dirty="0"/>
              <a:t> </a:t>
            </a:r>
            <a:r>
              <a:rPr lang="en-US" dirty="0" smtClean="0"/>
              <a:t>Algorithms</a:t>
            </a:r>
            <a:endParaRPr lang="en-US" dirty="0" smtClean="0"/>
          </a:p>
          <a:p>
            <a:pPr>
              <a:buFont typeface="Wingdings" pitchFamily="2" charset="2"/>
              <a:buChar char="Ø"/>
            </a:pPr>
            <a:r>
              <a:rPr lang="en-US" dirty="0"/>
              <a:t> </a:t>
            </a:r>
            <a:r>
              <a:rPr lang="en-US" dirty="0" smtClean="0"/>
              <a:t>Modules</a:t>
            </a:r>
          </a:p>
          <a:p>
            <a:pPr>
              <a:buFont typeface="Wingdings" pitchFamily="2" charset="2"/>
              <a:buChar char="Ø"/>
            </a:pPr>
            <a:r>
              <a:rPr lang="en-US" dirty="0"/>
              <a:t> </a:t>
            </a:r>
            <a:r>
              <a:rPr lang="en-US" dirty="0" smtClean="0"/>
              <a:t>UML </a:t>
            </a:r>
            <a:r>
              <a:rPr lang="en-US" dirty="0" smtClean="0"/>
              <a:t>Diagrams</a:t>
            </a:r>
          </a:p>
          <a:p>
            <a:pPr>
              <a:buFont typeface="Wingdings" pitchFamily="2" charset="2"/>
              <a:buChar char="Ø"/>
            </a:pPr>
            <a:r>
              <a:rPr lang="en-US" dirty="0" smtClean="0"/>
              <a:t>Output screen shots</a:t>
            </a:r>
            <a:endParaRPr lang="en-US" dirty="0" smtClean="0"/>
          </a:p>
          <a:p>
            <a:pPr>
              <a:buFont typeface="Wingdings" pitchFamily="2" charset="2"/>
              <a:buChar char="Ø"/>
            </a:pPr>
            <a:r>
              <a:rPr lang="en-US" dirty="0"/>
              <a:t> </a:t>
            </a:r>
            <a:r>
              <a:rPr lang="en-US" dirty="0" smtClean="0"/>
              <a:t>System configuration</a:t>
            </a:r>
          </a:p>
          <a:p>
            <a:pPr>
              <a:buFont typeface="Wingdings" pitchFamily="2" charset="2"/>
              <a:buChar char="Ø"/>
            </a:pPr>
            <a:r>
              <a:rPr lang="en-US" dirty="0"/>
              <a:t> </a:t>
            </a:r>
            <a:r>
              <a:rPr lang="en-US" dirty="0" smtClean="0"/>
              <a:t>References</a:t>
            </a:r>
          </a:p>
          <a:p>
            <a:pPr>
              <a:buFont typeface="Wingdings" pitchFamily="2" charset="2"/>
              <a:buChar char="Ø"/>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Data Mining is the process of extracting information from the data and therefore we call it as </a:t>
            </a:r>
            <a:r>
              <a:rPr lang="en-US" b="1" dirty="0" smtClean="0"/>
              <a:t>Knowledge Discovery </a:t>
            </a:r>
            <a:r>
              <a:rPr lang="en-US" b="1" dirty="0"/>
              <a:t>I</a:t>
            </a:r>
            <a:r>
              <a:rPr lang="en-US" b="1" dirty="0" smtClean="0"/>
              <a:t>n Data.</a:t>
            </a:r>
          </a:p>
          <a:p>
            <a:r>
              <a:rPr lang="en-US" dirty="0" smtClean="0"/>
              <a:t>Data Mining is also a practice of automatically searching large stores of data to discover patterns and trends that go beyond simple analysis.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lstStyle/>
          <a:p>
            <a:pPr>
              <a:buNone/>
            </a:pPr>
            <a:r>
              <a:rPr lang="en-US" dirty="0" smtClean="0"/>
              <a:t>As the advantages with Web goes on increasing day by day, the users gets increased and their dependency gets increased too. Moreover user always pay attention to the Web when they get perfect results with less time span.</a:t>
            </a:r>
          </a:p>
          <a:p>
            <a:pPr>
              <a:buNone/>
            </a:pPr>
            <a:r>
              <a:rPr lang="en-US" dirty="0"/>
              <a:t>	</a:t>
            </a:r>
            <a:r>
              <a:rPr lang="en-US" dirty="0" smtClean="0"/>
              <a:t>		Here our aim in this project is to provide best and quick results for the users based on their search history.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normAutofit fontScale="92500"/>
          </a:bodyPr>
          <a:lstStyle/>
          <a:p>
            <a:r>
              <a:rPr lang="en-US" dirty="0" smtClean="0"/>
              <a:t> It may have undesirable effects of changing a user’s existing query group, potentially undoing the user’s manual efforts in organizing their history.</a:t>
            </a:r>
          </a:p>
          <a:p>
            <a:r>
              <a:rPr lang="en-US" dirty="0"/>
              <a:t> </a:t>
            </a:r>
            <a:r>
              <a:rPr lang="en-US" dirty="0" smtClean="0"/>
              <a:t>Requires repetition of large number of query group similarity computations for each and every command.</a:t>
            </a:r>
          </a:p>
          <a:p>
            <a:pPr>
              <a:buNone/>
            </a:pPr>
            <a:r>
              <a:rPr lang="en-US" dirty="0" smtClean="0"/>
              <a:t>Disadvantages :</a:t>
            </a:r>
          </a:p>
          <a:p>
            <a:r>
              <a:rPr lang="en-US" dirty="0" smtClean="0"/>
              <a:t> More expensive</a:t>
            </a:r>
          </a:p>
          <a:p>
            <a:r>
              <a:rPr lang="en-US" dirty="0" smtClean="0"/>
              <a:t> Time consuming</a:t>
            </a:r>
          </a:p>
          <a:p>
            <a:r>
              <a:rPr lang="en-US" dirty="0" smtClean="0"/>
              <a:t> Not a good user friendly</a:t>
            </a:r>
          </a:p>
          <a:p>
            <a:pPr>
              <a:buNone/>
            </a:pPr>
            <a:endParaRPr lang="en-US" dirty="0" smtClean="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lstStyle/>
          <a:p>
            <a:r>
              <a:rPr lang="en-US" dirty="0" smtClean="0"/>
              <a:t>It finds how signals generated from search logs such as query reformulations and clicks can be used together to determine the relevance among the query groups.</a:t>
            </a:r>
          </a:p>
          <a:p>
            <a:r>
              <a:rPr lang="en-US" dirty="0"/>
              <a:t> </a:t>
            </a:r>
            <a:r>
              <a:rPr lang="en-US" dirty="0" smtClean="0"/>
              <a:t>Our goal is to ensure good performance by avoiding the disruption of existing user defined query groups.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sz="quarter" idx="1"/>
          </p:nvPr>
        </p:nvSpPr>
        <p:spPr/>
        <p:txBody>
          <a:bodyPr>
            <a:normAutofit fontScale="85000" lnSpcReduction="20000"/>
          </a:bodyPr>
          <a:lstStyle/>
          <a:p>
            <a:pPr marL="514350" indent="-514350">
              <a:buNone/>
            </a:pPr>
            <a:r>
              <a:rPr lang="en-US" dirty="0" smtClean="0"/>
              <a:t>1. Page Rank Algorithm :</a:t>
            </a:r>
          </a:p>
          <a:p>
            <a:pPr marL="514350" indent="-514350">
              <a:buNone/>
            </a:pPr>
            <a:r>
              <a:rPr lang="en-US" dirty="0"/>
              <a:t>	</a:t>
            </a:r>
            <a:r>
              <a:rPr lang="en-US" dirty="0" smtClean="0"/>
              <a:t>	It is used to determine how likely a person is clicking on some links to reach a particular page he want.</a:t>
            </a:r>
          </a:p>
          <a:p>
            <a:pPr marL="514350" indent="-514350">
              <a:buNone/>
            </a:pPr>
            <a:r>
              <a:rPr lang="en-US" dirty="0" smtClean="0"/>
              <a:t>2. EM Algorithm :</a:t>
            </a:r>
          </a:p>
          <a:p>
            <a:pPr marL="514350" indent="-514350">
              <a:buNone/>
            </a:pPr>
            <a:r>
              <a:rPr lang="en-US" dirty="0"/>
              <a:t>	</a:t>
            </a:r>
            <a:r>
              <a:rPr lang="en-US" dirty="0" smtClean="0"/>
              <a:t>	It is used for Query Group creation by finding the  maximum likelihood estimates of parameters and it will be done in two steps as below.</a:t>
            </a:r>
          </a:p>
          <a:p>
            <a:pPr marL="514350" indent="-514350">
              <a:buNone/>
            </a:pPr>
            <a:r>
              <a:rPr lang="en-US" dirty="0"/>
              <a:t>	</a:t>
            </a:r>
            <a:r>
              <a:rPr lang="en-US" dirty="0" smtClean="0"/>
              <a:t>	E-step : Creates functions for exceptions for current estimates.</a:t>
            </a:r>
          </a:p>
          <a:p>
            <a:pPr marL="514350" indent="-514350">
              <a:buNone/>
            </a:pPr>
            <a:r>
              <a:rPr lang="en-US" dirty="0"/>
              <a:t>	</a:t>
            </a:r>
            <a:r>
              <a:rPr lang="en-US" dirty="0" smtClean="0"/>
              <a:t>	M-step : Computes the parameters maximizing  the excepted log likelihood found on the E-step.</a:t>
            </a:r>
          </a:p>
          <a:p>
            <a:pPr marL="514350" indent="-514350">
              <a:buNone/>
            </a:pPr>
            <a:r>
              <a:rPr lang="en-US" dirty="0"/>
              <a:t>	</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Modules</a:t>
            </a:r>
            <a:endParaRPr lang="en-US" dirty="0"/>
          </a:p>
        </p:txBody>
      </p:sp>
      <p:sp>
        <p:nvSpPr>
          <p:cNvPr id="5" name="Content Placeholder 4"/>
          <p:cNvSpPr>
            <a:spLocks noGrp="1"/>
          </p:cNvSpPr>
          <p:nvPr>
            <p:ph sz="quarter" idx="1"/>
          </p:nvPr>
        </p:nvSpPr>
        <p:spPr/>
        <p:txBody>
          <a:bodyPr>
            <a:normAutofit fontScale="92500" lnSpcReduction="20000"/>
          </a:bodyPr>
          <a:lstStyle/>
          <a:p>
            <a:pPr>
              <a:buFont typeface="Wingdings" pitchFamily="2" charset="2"/>
              <a:buChar char="ü"/>
            </a:pPr>
            <a:r>
              <a:rPr lang="en-US" b="1" dirty="0" smtClean="0"/>
              <a:t>Query group</a:t>
            </a:r>
            <a:r>
              <a:rPr lang="en-US" dirty="0" smtClean="0"/>
              <a:t> is a relevance measure that captures the user search parameters like textual content of the query and time interval between them.</a:t>
            </a:r>
          </a:p>
          <a:p>
            <a:pPr>
              <a:buFont typeface="Wingdings" pitchFamily="2" charset="2"/>
              <a:buChar char="ü"/>
            </a:pPr>
            <a:r>
              <a:rPr lang="en-US" b="1" dirty="0" smtClean="0"/>
              <a:t>Search history</a:t>
            </a:r>
            <a:r>
              <a:rPr lang="en-US" dirty="0" smtClean="0"/>
              <a:t> is a collection of queries by the users which are relevant to each other with some common informational need.</a:t>
            </a:r>
          </a:p>
          <a:p>
            <a:pPr>
              <a:buFont typeface="Wingdings" pitchFamily="2" charset="2"/>
              <a:buChar char="ü"/>
            </a:pPr>
            <a:r>
              <a:rPr lang="en-US" b="1" dirty="0" smtClean="0"/>
              <a:t>Query relevance and Search logs</a:t>
            </a:r>
            <a:r>
              <a:rPr lang="en-US" dirty="0" smtClean="0"/>
              <a:t> provides an environment of giving the information before you complete your query based on your search data</a:t>
            </a:r>
          </a:p>
          <a:p>
            <a:pPr>
              <a:buFont typeface="Wingdings" pitchFamily="2" charset="2"/>
              <a:buChar char="ü"/>
            </a:pPr>
            <a:r>
              <a:rPr lang="en-US" b="1" dirty="0" smtClean="0"/>
              <a:t>Dynamic query grouping</a:t>
            </a:r>
            <a:r>
              <a:rPr lang="en-US" dirty="0" smtClean="0"/>
              <a:t> treats every query as a singleton query and finally merges all the singleton queries as an alternative fashion.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Diagram</a:t>
            </a:r>
            <a:endParaRPr lang="en-US" dirty="0"/>
          </a:p>
        </p:txBody>
      </p:sp>
      <p:pic>
        <p:nvPicPr>
          <p:cNvPr id="4" name="Picture 2" descr="C:\mtech project\sandeep\third review\SANDEEP ARCHITECTURE.png"/>
          <p:cNvPicPr>
            <a:picLocks noGrp="1" noChangeAspect="1" noChangeArrowheads="1"/>
          </p:cNvPicPr>
          <p:nvPr>
            <p:ph sz="quarter" idx="1"/>
          </p:nvPr>
        </p:nvPicPr>
        <p:blipFill>
          <a:blip r:embed="rId2"/>
          <a:stretch>
            <a:fillRect/>
          </a:stretch>
        </p:blipFill>
        <p:spPr bwMode="auto">
          <a:xfrm>
            <a:off x="2269153" y="2034383"/>
            <a:ext cx="4840644" cy="3627434"/>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765</TotalTime>
  <Words>466</Words>
  <Application>Microsoft Office PowerPoint</Application>
  <PresentationFormat>On-screen Show (4:3)</PresentationFormat>
  <Paragraphs>91</Paragraphs>
  <Slides>19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Median</vt:lpstr>
      <vt:lpstr>Visio</vt:lpstr>
      <vt:lpstr>Organizing User Search History</vt:lpstr>
      <vt:lpstr>Contents</vt:lpstr>
      <vt:lpstr>Introduction</vt:lpstr>
      <vt:lpstr>ABSTRACT</vt:lpstr>
      <vt:lpstr>Existing  System</vt:lpstr>
      <vt:lpstr>Proposed System</vt:lpstr>
      <vt:lpstr>ALGORITHMS</vt:lpstr>
      <vt:lpstr> Modules</vt:lpstr>
      <vt:lpstr>Architecture Diagram</vt:lpstr>
      <vt:lpstr>UML Diagrams</vt:lpstr>
      <vt:lpstr>Use case, Class, Sequence and Activity Diagrams</vt:lpstr>
      <vt:lpstr>Component , State Chart, Object and Deployment Diagrams</vt:lpstr>
      <vt:lpstr>Collaboration Diagram</vt:lpstr>
      <vt:lpstr>Screen shots for output</vt:lpstr>
      <vt:lpstr>Pattern recognization</vt:lpstr>
      <vt:lpstr>Example</vt:lpstr>
      <vt:lpstr>System configuration</vt:lpstr>
      <vt:lpstr>References</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Organizing User Search History</dc:title>
  <dc:creator>admin</dc:creator>
  <cp:lastModifiedBy>vamsi kommalapati</cp:lastModifiedBy>
  <cp:revision>22</cp:revision>
  <dcterms:created xsi:type="dcterms:W3CDTF">2016-04-27T17:46:41Z</dcterms:created>
  <dcterms:modified xsi:type="dcterms:W3CDTF">2016-05-01T06:41:34Z</dcterms:modified>
</cp:coreProperties>
</file>