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1"/>
  </p:notesMasterIdLst>
  <p:sldIdLst>
    <p:sldId id="256" r:id="rId2"/>
    <p:sldId id="257" r:id="rId3"/>
    <p:sldId id="258" r:id="rId4"/>
    <p:sldId id="259" r:id="rId5"/>
    <p:sldId id="260" r:id="rId6"/>
    <p:sldId id="261" r:id="rId7"/>
    <p:sldId id="262" r:id="rId8"/>
    <p:sldId id="265" r:id="rId9"/>
    <p:sldId id="269" r:id="rId10"/>
  </p:sldIdLst>
  <p:sldSz cx="12192000" cy="6858000"/>
  <p:notesSz cx="6858000" cy="9144000"/>
  <p:embeddedFontLst>
    <p:embeddedFont>
      <p:font typeface="Algerian" panose="04020705040A02060702" pitchFamily="82" charset="0"/>
      <p:regular r:id="rId12"/>
    </p:embeddedFont>
    <p:embeddedFont>
      <p:font typeface="Arial Black" panose="020B0A04020102020204" pitchFamily="34" charset="0"/>
      <p:regular r:id="rId13"/>
      <p:bold r:id="rId14"/>
    </p:embeddedFont>
    <p:embeddedFont>
      <p:font typeface="Century Gothic" panose="020B0502020202020204" pitchFamily="34" charset="0"/>
      <p:regular r:id="rId15"/>
      <p:bold r:id="rId16"/>
      <p:italic r:id="rId17"/>
      <p:boldItalic r:id="rId18"/>
    </p:embeddedFont>
    <p:embeddedFont>
      <p:font typeface="Gill Sans MT" panose="020B0502020104020203"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jNpaH+OQW1PwqegNu63/wFG5Mj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10/3/2025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
              </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623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10/3/2025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7217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10/3/2025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3912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10/3/2025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098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10/3/2025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286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10/3/2025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9973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10/3/2025</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4283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10/3/2025</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6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10/3/2025</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568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10/3/2025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554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16C4C9A-3960-41CF-A4E9-2A8FB932454B}" type="datetimeFigureOut">
              <a:rPr lang="en-US" smtClean="0"/>
              <a:t>10/3/2025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1123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0" lvl="0" indent="0" algn="r" rtl="0">
              <a:spcBef>
                <a:spcPts val="0"/>
              </a:spcBef>
              <a:spcAft>
                <a:spcPts val="0"/>
              </a:spcAft>
              <a:buNone/>
            </a:pPr>
            <a:fld id="{00000000-1234-1234-1234-12341234123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3411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interviewprep@learnbay.co"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498816" y="990324"/>
            <a:ext cx="11368561" cy="33547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0" b="0" i="0" u="none" strike="noStrike" cap="none" dirty="0">
                <a:solidFill>
                  <a:schemeClr val="accent1"/>
                </a:solidFill>
                <a:latin typeface="Arial Black"/>
                <a:ea typeface="Arial Black"/>
                <a:cs typeface="Arial Black"/>
                <a:sym typeface="Arial Black"/>
              </a:rPr>
              <a:t> </a:t>
            </a:r>
            <a:endParaRPr sz="6000" b="0" i="0" u="none" strike="noStrike" cap="none" dirty="0">
              <a:solidFill>
                <a:schemeClr val="accent1"/>
              </a:solidFill>
              <a:latin typeface="Arial Black"/>
              <a:ea typeface="Arial Black"/>
              <a:cs typeface="Arial Black"/>
              <a:sym typeface="Arial Black"/>
            </a:endParaRPr>
          </a:p>
          <a:p>
            <a:pPr marL="0" marR="0" lvl="0" indent="0" algn="ctr" rtl="0">
              <a:spcBef>
                <a:spcPts val="0"/>
              </a:spcBef>
              <a:spcAft>
                <a:spcPts val="0"/>
              </a:spcAft>
              <a:buNone/>
            </a:pPr>
            <a:r>
              <a:rPr lang="en-IN" sz="6000" b="0" i="0" u="none" strike="noStrike" cap="none" dirty="0">
                <a:solidFill>
                  <a:schemeClr val="accent1"/>
                </a:solidFill>
                <a:latin typeface="Arial Black"/>
                <a:ea typeface="Arial Black"/>
                <a:cs typeface="Arial Black"/>
                <a:sym typeface="Arial Black"/>
              </a:rPr>
              <a:t>Coupon Recommendation</a:t>
            </a:r>
            <a:endParaRPr dirty="0"/>
          </a:p>
          <a:p>
            <a:pPr marL="0" marR="0" lvl="0" indent="0" algn="ctr" rtl="0">
              <a:spcBef>
                <a:spcPts val="0"/>
              </a:spcBef>
              <a:spcAft>
                <a:spcPts val="0"/>
              </a:spcAft>
              <a:buNone/>
            </a:pPr>
            <a:r>
              <a:rPr lang="en-US" sz="6000" b="0" i="0" u="none" strike="noStrike" cap="none" dirty="0">
                <a:solidFill>
                  <a:schemeClr val="accent1"/>
                </a:solidFill>
                <a:latin typeface="Arial Black"/>
                <a:ea typeface="Arial Black"/>
                <a:cs typeface="Arial Black"/>
                <a:sym typeface="Arial Black"/>
              </a:rPr>
              <a:t> </a:t>
            </a:r>
            <a:endParaRPr dirty="0"/>
          </a:p>
          <a:p>
            <a:pPr marL="0" marR="0" lvl="0" indent="0" algn="ctr" rtl="0">
              <a:spcBef>
                <a:spcPts val="0"/>
              </a:spcBef>
              <a:spcAft>
                <a:spcPts val="0"/>
              </a:spcAft>
              <a:buNone/>
            </a:pPr>
            <a:endParaRPr sz="1600" b="0" i="0" u="none" strike="noStrike" cap="none" dirty="0">
              <a:solidFill>
                <a:srgbClr val="FF0000"/>
              </a:solidFill>
              <a:latin typeface="Arial Black"/>
              <a:ea typeface="Arial Black"/>
              <a:cs typeface="Arial Black"/>
              <a:sym typeface="Arial Black"/>
            </a:endParaRPr>
          </a:p>
          <a:p>
            <a:pPr marL="0" marR="0" lvl="0" indent="0" algn="ctr" rtl="0">
              <a:spcBef>
                <a:spcPts val="0"/>
              </a:spcBef>
              <a:spcAft>
                <a:spcPts val="0"/>
              </a:spcAft>
              <a:buNone/>
            </a:pPr>
            <a:r>
              <a:rPr lang="en-IN" sz="1600" b="0" i="0" u="none" strike="noStrike" cap="none" dirty="0">
                <a:solidFill>
                  <a:srgbClr val="FF0000"/>
                </a:solidFill>
                <a:latin typeface="Arial Black"/>
                <a:ea typeface="Arial Black"/>
                <a:cs typeface="Arial Black"/>
                <a:sym typeface="Arial Black"/>
              </a:rPr>
              <a:t>Date:</a:t>
            </a:r>
            <a:r>
              <a:rPr lang="en-IN" sz="1600" dirty="0">
                <a:solidFill>
                  <a:srgbClr val="FF0000"/>
                </a:solidFill>
                <a:latin typeface="Arial Black"/>
                <a:ea typeface="Arial Black"/>
                <a:cs typeface="Arial Black"/>
                <a:sym typeface="Arial Black"/>
              </a:rPr>
              <a:t>3</a:t>
            </a:r>
            <a:r>
              <a:rPr lang="en-IN" sz="1600" b="0" i="0" u="none" strike="noStrike" cap="none" dirty="0">
                <a:solidFill>
                  <a:srgbClr val="FF0000"/>
                </a:solidFill>
                <a:latin typeface="Arial Black"/>
                <a:ea typeface="Arial Black"/>
                <a:cs typeface="Arial Black"/>
                <a:sym typeface="Arial Black"/>
              </a:rPr>
              <a:t>-10-2025</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This data was collected via a survey on the Ecom website Mechanical Turk. The survey describes different driving scenarios including the user’s destination, current time, weather, passenger, coupon attributes, user attributes, and contextual attributes, and then asks the user whether he/she will accept the coupon or not.</a:t>
            </a:r>
            <a:endParaRPr/>
          </a:p>
        </p:txBody>
      </p:sp>
      <p:sp>
        <p:nvSpPr>
          <p:cNvPr id="90" name="Google Shape;90;p2"/>
          <p:cNvSpPr/>
          <p:nvPr/>
        </p:nvSpPr>
        <p:spPr>
          <a:xfrm>
            <a:off x="2679117" y="224384"/>
            <a:ext cx="749365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b="0" i="0" u="none" strike="noStrike" cap="none">
                <a:solidFill>
                  <a:schemeClr val="accent1"/>
                </a:solidFill>
                <a:latin typeface="Arial Black"/>
                <a:ea typeface="Arial Black"/>
                <a:cs typeface="Arial Black"/>
                <a:sym typeface="Arial Black"/>
              </a:rPr>
              <a:t>Problem Statement</a:t>
            </a:r>
            <a:endParaRPr sz="5400" b="0" i="0" u="none" strike="noStrike" cap="none">
              <a:solidFill>
                <a:schemeClr val="accent1"/>
              </a:solidFill>
              <a:latin typeface="Arial Black"/>
              <a:ea typeface="Arial Black"/>
              <a:cs typeface="Arial Black"/>
              <a:sym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idx="1"/>
          </p:nvPr>
        </p:nvSpPr>
        <p:spPr>
          <a:xfrm>
            <a:off x="1376165" y="2068847"/>
            <a:ext cx="10162243" cy="54958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b="1" dirty="0"/>
              <a:t>1. Gender:</a:t>
            </a:r>
            <a:r>
              <a:rPr lang="en-IN" dirty="0"/>
              <a:t> Female, Male</a:t>
            </a:r>
            <a:br>
              <a:rPr lang="en-IN" dirty="0"/>
            </a:br>
            <a:r>
              <a:rPr lang="en-IN" b="1" dirty="0"/>
              <a:t>2. Age:</a:t>
            </a:r>
            <a:r>
              <a:rPr lang="en-IN" dirty="0"/>
              <a:t> 21, 46, 26, 31, 41, 50plus, 36, below21</a:t>
            </a:r>
            <a:br>
              <a:rPr lang="en-IN" dirty="0"/>
            </a:br>
            <a:r>
              <a:rPr lang="en-IN" b="1" dirty="0"/>
              <a:t>3. Marital Status:</a:t>
            </a:r>
            <a:r>
              <a:rPr lang="en-IN" dirty="0"/>
              <a:t> Unmarried partner, Single, Married partner, Divorced, Widowed</a:t>
            </a:r>
            <a:br>
              <a:rPr lang="en-IN" dirty="0"/>
            </a:br>
            <a:r>
              <a:rPr lang="en-IN" b="1" dirty="0"/>
              <a:t>4. </a:t>
            </a:r>
            <a:r>
              <a:rPr lang="en-IN" b="1" dirty="0" err="1"/>
              <a:t>has_Children</a:t>
            </a:r>
            <a:r>
              <a:rPr lang="en-IN" b="1" dirty="0"/>
              <a:t>:</a:t>
            </a:r>
            <a:r>
              <a:rPr lang="en-IN" dirty="0"/>
              <a:t> 1: has children, 0: No children</a:t>
            </a:r>
            <a:br>
              <a:rPr lang="en-IN" dirty="0"/>
            </a:br>
            <a:r>
              <a:rPr lang="en-IN" b="1" dirty="0"/>
              <a:t>5. Education:</a:t>
            </a:r>
            <a:r>
              <a:rPr lang="en-IN" dirty="0"/>
              <a:t> Some colleges — no degree, bachelor’s degree, Associates degree, High School Graduate, Graduate degree (Master or Doctorate), Some High School</a:t>
            </a:r>
            <a:br>
              <a:rPr lang="en-IN" dirty="0"/>
            </a:br>
            <a:r>
              <a:rPr lang="en-IN" b="1" dirty="0"/>
              <a:t>6. Occupation:</a:t>
            </a:r>
            <a:r>
              <a:rPr lang="en-IN" dirty="0"/>
              <a:t> Traveller’s occupation</a:t>
            </a:r>
            <a:r>
              <a:rPr lang="en-IN" b="1" dirty="0"/>
              <a:t> </a:t>
            </a:r>
            <a:endParaRPr dirty="0"/>
          </a:p>
          <a:p>
            <a:pPr marL="228600" lvl="0" indent="-228600" algn="l" rtl="0">
              <a:lnSpc>
                <a:spcPct val="90000"/>
              </a:lnSpc>
              <a:spcBef>
                <a:spcPts val="1000"/>
              </a:spcBef>
              <a:spcAft>
                <a:spcPts val="0"/>
              </a:spcAft>
              <a:buClr>
                <a:schemeClr val="dk1"/>
              </a:buClr>
              <a:buSzPts val="2800"/>
              <a:buChar char="•"/>
            </a:pPr>
            <a:r>
              <a:rPr lang="en-IN" b="1" dirty="0"/>
              <a:t>7. Income:</a:t>
            </a:r>
            <a:r>
              <a:rPr lang="en-IN" dirty="0"/>
              <a:t> income of the </a:t>
            </a:r>
            <a:r>
              <a:rPr lang="en-IN" dirty="0" err="1"/>
              <a:t>traveler</a:t>
            </a:r>
            <a:br>
              <a:rPr lang="en-IN" dirty="0"/>
            </a:br>
            <a:r>
              <a:rPr lang="en-IN" b="1" dirty="0"/>
              <a:t>8. Car:</a:t>
            </a:r>
            <a:r>
              <a:rPr lang="en-IN" dirty="0"/>
              <a:t> Description of vehicle driven by the traveller</a:t>
            </a: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96" name="Google Shape;96;p3"/>
          <p:cNvSpPr txBox="1"/>
          <p:nvPr/>
        </p:nvSpPr>
        <p:spPr>
          <a:xfrm>
            <a:off x="1027523" y="0"/>
            <a:ext cx="10510885"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i="0" u="none" strike="noStrike" cap="none">
                <a:solidFill>
                  <a:schemeClr val="dk1"/>
                </a:solidFill>
                <a:latin typeface="Calibri"/>
                <a:ea typeface="Calibri"/>
                <a:cs typeface="Calibri"/>
                <a:sym typeface="Calibri"/>
              </a:rPr>
              <a:t>Data Dictionary</a:t>
            </a:r>
            <a:endParaRPr sz="4000" b="1"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1429808" y="96947"/>
            <a:ext cx="9603275" cy="104923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b="1" dirty="0"/>
              <a:t>Data Dictionary</a:t>
            </a:r>
            <a:endParaRPr b="1" dirty="0"/>
          </a:p>
        </p:txBody>
      </p:sp>
      <p:sp>
        <p:nvSpPr>
          <p:cNvPr id="102" name="Google Shape;102;p4"/>
          <p:cNvSpPr txBox="1">
            <a:spLocks noGrp="1"/>
          </p:cNvSpPr>
          <p:nvPr>
            <p:ph idx="1"/>
          </p:nvPr>
        </p:nvSpPr>
        <p:spPr>
          <a:xfrm>
            <a:off x="838200" y="1901746"/>
            <a:ext cx="10515600" cy="528843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IN" b="1" dirty="0"/>
              <a:t>9. Bar:</a:t>
            </a:r>
            <a:r>
              <a:rPr lang="en-IN" dirty="0"/>
              <a:t> how many times does the </a:t>
            </a:r>
            <a:r>
              <a:rPr lang="en-IN" dirty="0" err="1"/>
              <a:t>traveler</a:t>
            </a:r>
            <a:r>
              <a:rPr lang="en-IN" dirty="0"/>
              <a:t> go to a bar every month? </a:t>
            </a:r>
            <a:r>
              <a:rPr lang="en-IN" b="1" dirty="0"/>
              <a:t>10. Coffee House:</a:t>
            </a:r>
            <a:r>
              <a:rPr lang="en-IN" dirty="0"/>
              <a:t> how many times does the user go to a coffeehouse every month? </a:t>
            </a:r>
            <a:br>
              <a:rPr lang="en-IN" dirty="0"/>
            </a:br>
            <a:r>
              <a:rPr lang="en-IN" b="1" dirty="0"/>
              <a:t>10. Carry Away:</a:t>
            </a:r>
            <a:r>
              <a:rPr lang="en-IN" dirty="0"/>
              <a:t> how many times does the user get takeaway food every month? </a:t>
            </a:r>
            <a:br>
              <a:rPr lang="en-IN" dirty="0"/>
            </a:br>
            <a:r>
              <a:rPr lang="en-IN" b="1" dirty="0"/>
              <a:t>11. RestaurantLessThan20:</a:t>
            </a:r>
            <a:r>
              <a:rPr lang="en-IN" dirty="0"/>
              <a:t> how many times does the user go to a restaurant with an average expense per person of less than $20 every month? </a:t>
            </a:r>
            <a:br>
              <a:rPr lang="en-IN" dirty="0"/>
            </a:br>
            <a:r>
              <a:rPr lang="en-IN" b="1" dirty="0"/>
              <a:t>12. Restaurant20To50:</a:t>
            </a:r>
            <a:r>
              <a:rPr lang="en-IN" dirty="0"/>
              <a:t> how many times does the user go to a restaurant with an average expense per person of $20 — $50 every month</a:t>
            </a:r>
            <a:endParaRPr dirty="0"/>
          </a:p>
          <a:p>
            <a:pPr marL="228600" lvl="0" indent="-228600" algn="l" rtl="0">
              <a:lnSpc>
                <a:spcPct val="90000"/>
              </a:lnSpc>
              <a:spcBef>
                <a:spcPts val="1000"/>
              </a:spcBef>
              <a:spcAft>
                <a:spcPts val="0"/>
              </a:spcAft>
              <a:buClr>
                <a:schemeClr val="dk1"/>
              </a:buClr>
              <a:buSzPct val="100000"/>
              <a:buChar char="•"/>
            </a:pPr>
            <a:r>
              <a:rPr lang="en-IN" b="1" dirty="0"/>
              <a:t>13. Destination:</a:t>
            </a:r>
            <a:r>
              <a:rPr lang="en-IN" dirty="0"/>
              <a:t> destination of </a:t>
            </a:r>
            <a:r>
              <a:rPr lang="en-IN" dirty="0" err="1"/>
              <a:t>traveler</a:t>
            </a:r>
            <a:br>
              <a:rPr lang="en-IN" dirty="0"/>
            </a:br>
            <a:r>
              <a:rPr lang="en-IN" b="1" dirty="0"/>
              <a:t>14. Passenger:</a:t>
            </a:r>
            <a:r>
              <a:rPr lang="en-IN" dirty="0"/>
              <a:t> who are the passengers in the car </a:t>
            </a:r>
            <a:endParaRPr dirty="0"/>
          </a:p>
          <a:p>
            <a:pPr marL="228600" lvl="0" indent="-228600" algn="l" rtl="0">
              <a:lnSpc>
                <a:spcPct val="90000"/>
              </a:lnSpc>
              <a:spcBef>
                <a:spcPts val="1000"/>
              </a:spcBef>
              <a:spcAft>
                <a:spcPts val="0"/>
              </a:spcAft>
              <a:buClr>
                <a:schemeClr val="dk1"/>
              </a:buClr>
              <a:buSzPct val="100000"/>
              <a:buChar char="•"/>
            </a:pPr>
            <a:r>
              <a:rPr lang="en-IN" b="1" dirty="0"/>
              <a:t>15. Weather:</a:t>
            </a:r>
            <a:r>
              <a:rPr lang="en-IN" dirty="0"/>
              <a:t> weather when the user is driving (Sunny, Rainy, Snowy)</a:t>
            </a:r>
            <a:br>
              <a:rPr lang="en-IN" dirty="0"/>
            </a:br>
            <a:r>
              <a:rPr lang="en-IN" b="1" dirty="0"/>
              <a:t>16. Temperature:</a:t>
            </a:r>
            <a:r>
              <a:rPr lang="en-IN" dirty="0"/>
              <a:t> temperature in Fahrenheit when the user is driving </a:t>
            </a:r>
            <a:endParaRPr dirty="0"/>
          </a:p>
          <a:p>
            <a:pPr marL="228600" lvl="0" indent="-228600" algn="l" rtl="0">
              <a:lnSpc>
                <a:spcPct val="90000"/>
              </a:lnSpc>
              <a:spcBef>
                <a:spcPts val="1000"/>
              </a:spcBef>
              <a:spcAft>
                <a:spcPts val="0"/>
              </a:spcAft>
              <a:buClr>
                <a:schemeClr val="dk1"/>
              </a:buClr>
              <a:buSzPct val="100000"/>
              <a:buChar char="•"/>
            </a:pPr>
            <a:r>
              <a:rPr lang="en-IN" b="1" dirty="0"/>
              <a:t>17. </a:t>
            </a:r>
            <a:r>
              <a:rPr lang="en-IN" b="1" dirty="0" err="1"/>
              <a:t>Cupon</a:t>
            </a:r>
            <a:r>
              <a:rPr lang="en-IN" b="1" dirty="0"/>
              <a:t>:</a:t>
            </a:r>
            <a:r>
              <a:rPr lang="en-IN" dirty="0"/>
              <a:t> Type of </a:t>
            </a:r>
            <a:r>
              <a:rPr lang="en-IN" dirty="0" err="1"/>
              <a:t>Cupon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title"/>
          </p:nvPr>
        </p:nvSpPr>
        <p:spPr>
          <a:xfrm>
            <a:off x="1294362" y="-77224"/>
            <a:ext cx="9603275" cy="104923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b="1" dirty="0"/>
              <a:t>Data Dictionary</a:t>
            </a:r>
            <a:endParaRPr b="1" dirty="0"/>
          </a:p>
        </p:txBody>
      </p:sp>
      <p:sp>
        <p:nvSpPr>
          <p:cNvPr id="108" name="Google Shape;108;p5"/>
          <p:cNvSpPr txBox="1">
            <a:spLocks noGrp="1"/>
          </p:cNvSpPr>
          <p:nvPr>
            <p:ph idx="1"/>
          </p:nvPr>
        </p:nvSpPr>
        <p:spPr>
          <a:xfrm>
            <a:off x="838199" y="1803775"/>
            <a:ext cx="10515600" cy="528843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IN" b="1" dirty="0"/>
              <a:t>18. Expiration: </a:t>
            </a:r>
            <a:r>
              <a:rPr lang="en-IN" dirty="0"/>
              <a:t>Validity of </a:t>
            </a:r>
            <a:r>
              <a:rPr lang="en-IN" dirty="0" err="1"/>
              <a:t>Cupon</a:t>
            </a:r>
            <a:endParaRPr dirty="0"/>
          </a:p>
          <a:p>
            <a:pPr marL="228600" lvl="0" indent="-228600" algn="l" rtl="0">
              <a:lnSpc>
                <a:spcPct val="90000"/>
              </a:lnSpc>
              <a:spcBef>
                <a:spcPts val="1000"/>
              </a:spcBef>
              <a:spcAft>
                <a:spcPts val="0"/>
              </a:spcAft>
              <a:buClr>
                <a:schemeClr val="dk1"/>
              </a:buClr>
              <a:buSzPct val="100000"/>
              <a:buChar char="•"/>
            </a:pPr>
            <a:r>
              <a:rPr lang="en-IN" b="1" dirty="0"/>
              <a:t>19. toCoupon_GEQ5min:</a:t>
            </a:r>
            <a:r>
              <a:rPr lang="en-IN" dirty="0"/>
              <a:t> driving distance to the restaurant/cafe/bar for using the coupon is greater than 5 minutes (0,1)</a:t>
            </a:r>
            <a:endParaRPr dirty="0"/>
          </a:p>
          <a:p>
            <a:pPr marL="228600" lvl="0" indent="-228600" algn="l" rtl="0">
              <a:lnSpc>
                <a:spcPct val="90000"/>
              </a:lnSpc>
              <a:spcBef>
                <a:spcPts val="1000"/>
              </a:spcBef>
              <a:spcAft>
                <a:spcPts val="0"/>
              </a:spcAft>
              <a:buClr>
                <a:schemeClr val="dk1"/>
              </a:buClr>
              <a:buSzPct val="100000"/>
              <a:buChar char="•"/>
            </a:pPr>
            <a:r>
              <a:rPr lang="en-IN" b="1" dirty="0"/>
              <a:t>20. toCoupon_GEQ15min:</a:t>
            </a:r>
            <a:r>
              <a:rPr lang="en-IN" dirty="0"/>
              <a:t> driving distance to the restaurant/cafe/bar for using the coupon is greater than 15 minutes (0,1)</a:t>
            </a:r>
            <a:endParaRPr dirty="0"/>
          </a:p>
          <a:p>
            <a:pPr marL="228600" lvl="0" indent="-228600" algn="l" rtl="0">
              <a:lnSpc>
                <a:spcPct val="90000"/>
              </a:lnSpc>
              <a:spcBef>
                <a:spcPts val="1000"/>
              </a:spcBef>
              <a:spcAft>
                <a:spcPts val="0"/>
              </a:spcAft>
              <a:buClr>
                <a:schemeClr val="dk1"/>
              </a:buClr>
              <a:buSzPct val="100000"/>
              <a:buChar char="•"/>
            </a:pPr>
            <a:r>
              <a:rPr lang="en-IN" b="1" dirty="0"/>
              <a:t>21. toCoupon_GEQ25min:</a:t>
            </a:r>
            <a:r>
              <a:rPr lang="en-IN" dirty="0"/>
              <a:t> driving distance to the restaurant/cafe/bar for using the coupon is greater than 25 minutes (0,1)</a:t>
            </a:r>
            <a:endParaRPr dirty="0"/>
          </a:p>
          <a:p>
            <a:pPr marL="228600" lvl="0" indent="-228600" algn="l" rtl="0">
              <a:lnSpc>
                <a:spcPct val="90000"/>
              </a:lnSpc>
              <a:spcBef>
                <a:spcPts val="1000"/>
              </a:spcBef>
              <a:spcAft>
                <a:spcPts val="0"/>
              </a:spcAft>
              <a:buClr>
                <a:schemeClr val="dk1"/>
              </a:buClr>
              <a:buSzPct val="100000"/>
              <a:buChar char="•"/>
            </a:pPr>
            <a:r>
              <a:rPr lang="en-IN" b="1" dirty="0"/>
              <a:t>22. </a:t>
            </a:r>
            <a:r>
              <a:rPr lang="en-IN" b="1" dirty="0" err="1"/>
              <a:t>direction_same</a:t>
            </a:r>
            <a:r>
              <a:rPr lang="en-IN" b="1" dirty="0"/>
              <a:t>:</a:t>
            </a:r>
            <a:r>
              <a:rPr lang="en-IN" dirty="0"/>
              <a:t> whether the restaurant/cafe/bar is in the same direction as the </a:t>
            </a:r>
            <a:r>
              <a:rPr lang="en-IN" dirty="0" err="1"/>
              <a:t>traveler’s</a:t>
            </a:r>
            <a:r>
              <a:rPr lang="en-IN" dirty="0"/>
              <a:t> current destination (0,1)</a:t>
            </a:r>
            <a:endParaRPr dirty="0"/>
          </a:p>
          <a:p>
            <a:pPr marL="228600" lvl="0" indent="-228600" algn="l" rtl="0">
              <a:lnSpc>
                <a:spcPct val="90000"/>
              </a:lnSpc>
              <a:spcBef>
                <a:spcPts val="1000"/>
              </a:spcBef>
              <a:spcAft>
                <a:spcPts val="0"/>
              </a:spcAft>
              <a:buClr>
                <a:schemeClr val="dk1"/>
              </a:buClr>
              <a:buSzPct val="100000"/>
              <a:buChar char="•"/>
            </a:pPr>
            <a:r>
              <a:rPr lang="en-IN" b="1" dirty="0"/>
              <a:t>23. </a:t>
            </a:r>
            <a:r>
              <a:rPr lang="en-IN" b="1" dirty="0" err="1"/>
              <a:t>direction_opp</a:t>
            </a:r>
            <a:r>
              <a:rPr lang="en-IN" b="1" dirty="0"/>
              <a:t>:</a:t>
            </a:r>
            <a:r>
              <a:rPr lang="en-IN" dirty="0"/>
              <a:t> whether the restaurant/cafe/bar is in the opposite direction as the user’s current destination (0,1)</a:t>
            </a:r>
            <a:endParaRPr dirty="0"/>
          </a:p>
          <a:p>
            <a:pPr marL="228600" lvl="0" indent="-228600" algn="l" rtl="0">
              <a:lnSpc>
                <a:spcPct val="90000"/>
              </a:lnSpc>
              <a:spcBef>
                <a:spcPts val="1000"/>
              </a:spcBef>
              <a:spcAft>
                <a:spcPts val="0"/>
              </a:spcAft>
              <a:buClr>
                <a:srgbClr val="FF0000"/>
              </a:buClr>
              <a:buSzPct val="100000"/>
              <a:buChar char="•"/>
            </a:pPr>
            <a:r>
              <a:rPr lang="en-IN" dirty="0">
                <a:solidFill>
                  <a:srgbClr val="FF0000"/>
                </a:solidFill>
              </a:rPr>
              <a:t>23. Accept(Y/N?)- Target column( whether user will accept the coupon or not?)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latin typeface="Arial Black"/>
                <a:ea typeface="Arial Black"/>
                <a:cs typeface="Arial Black"/>
                <a:sym typeface="Arial Black"/>
              </a:rPr>
              <a:t>No_of_columns – 24 Nos</a:t>
            </a:r>
            <a:endParaRPr/>
          </a:p>
          <a:p>
            <a:pPr marL="228600" lvl="0" indent="-50800" algn="l" rtl="0">
              <a:lnSpc>
                <a:spcPct val="90000"/>
              </a:lnSpc>
              <a:spcBef>
                <a:spcPts val="1000"/>
              </a:spcBef>
              <a:spcAft>
                <a:spcPts val="0"/>
              </a:spcAft>
              <a:buClr>
                <a:schemeClr val="dk1"/>
              </a:buClr>
              <a:buSzPts val="2800"/>
              <a:buNone/>
            </a:pPr>
            <a:endParaRPr>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800"/>
              <a:buChar char="•"/>
            </a:pPr>
            <a:r>
              <a:rPr lang="en-IN">
                <a:latin typeface="Arial Black"/>
                <a:ea typeface="Arial Black"/>
                <a:cs typeface="Arial Black"/>
                <a:sym typeface="Arial Black"/>
              </a:rPr>
              <a:t>No_of_Rows – 12684 Nos</a:t>
            </a:r>
            <a:endParaRPr>
              <a:latin typeface="Arial Black"/>
              <a:ea typeface="Arial Black"/>
              <a:cs typeface="Arial Black"/>
              <a:sym typeface="Arial Black"/>
            </a:endParaRPr>
          </a:p>
        </p:txBody>
      </p:sp>
      <p:sp>
        <p:nvSpPr>
          <p:cNvPr id="114" name="Google Shape;114;p6"/>
          <p:cNvSpPr/>
          <p:nvPr/>
        </p:nvSpPr>
        <p:spPr>
          <a:xfrm>
            <a:off x="3533226" y="224384"/>
            <a:ext cx="578543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b="0" i="0" u="none" strike="noStrike" cap="none">
                <a:solidFill>
                  <a:schemeClr val="accent1"/>
                </a:solidFill>
                <a:latin typeface="Arial Black"/>
                <a:ea typeface="Arial Black"/>
                <a:cs typeface="Arial Black"/>
                <a:sym typeface="Arial Black"/>
              </a:rPr>
              <a:t>Data Structure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txBox="1">
            <a:spLocks noGrp="1"/>
          </p:cNvSpPr>
          <p:nvPr>
            <p:ph type="title"/>
          </p:nvPr>
        </p:nvSpPr>
        <p:spPr>
          <a:xfrm>
            <a:off x="3860231" y="804863"/>
            <a:ext cx="4785862" cy="840230"/>
          </a:xfrm>
          <a:prstGeom prst="rect">
            <a:avLst/>
          </a:prstGeom>
          <a:noFill/>
          <a:ln>
            <a:noFill/>
          </a:ln>
        </p:spPr>
        <p:txBody>
          <a:bodyPr spcFirstLastPara="1" wrap="square" lIns="91425" tIns="45700" rIns="91425" bIns="45700" anchor="ctr" anchorCtr="0">
            <a:spAutoFit/>
          </a:bodyPr>
          <a:lstStyle/>
          <a:p>
            <a:pPr marL="0" lvl="0" indent="0" algn="ctr" rtl="0">
              <a:lnSpc>
                <a:spcPct val="90000"/>
              </a:lnSpc>
              <a:spcBef>
                <a:spcPts val="0"/>
              </a:spcBef>
              <a:spcAft>
                <a:spcPts val="0"/>
              </a:spcAft>
              <a:buClr>
                <a:schemeClr val="accent1"/>
              </a:buClr>
              <a:buSzPts val="5400"/>
              <a:buFont typeface="Arial Black"/>
              <a:buNone/>
            </a:pPr>
            <a:r>
              <a:rPr lang="en-IN" sz="5400" cap="none">
                <a:solidFill>
                  <a:schemeClr val="accent1"/>
                </a:solidFill>
                <a:latin typeface="Arial Black"/>
                <a:ea typeface="Arial Black"/>
                <a:cs typeface="Arial Black"/>
                <a:sym typeface="Arial Black"/>
              </a:rPr>
              <a:t>Instructions</a:t>
            </a:r>
            <a:endParaRPr sz="5400" b="0" cap="none">
              <a:solidFill>
                <a:schemeClr val="accent1"/>
              </a:solidFill>
              <a:latin typeface="Arial Black"/>
              <a:ea typeface="Arial Black"/>
              <a:cs typeface="Arial Black"/>
              <a:sym typeface="Arial Black"/>
            </a:endParaRPr>
          </a:p>
        </p:txBody>
      </p:sp>
      <p:sp>
        <p:nvSpPr>
          <p:cNvPr id="120" name="Google Shape;120;p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01930" algn="l" rtl="0">
              <a:lnSpc>
                <a:spcPct val="90000"/>
              </a:lnSpc>
              <a:spcBef>
                <a:spcPts val="0"/>
              </a:spcBef>
              <a:spcAft>
                <a:spcPts val="0"/>
              </a:spcAft>
              <a:buClr>
                <a:schemeClr val="dk1"/>
              </a:buClr>
              <a:buSzPct val="100000"/>
              <a:buChar char="•"/>
            </a:pPr>
            <a:r>
              <a:rPr lang="en-IN" dirty="0"/>
              <a:t>The dataset will be given through a drive link mentioned below</a:t>
            </a:r>
            <a:endParaRPr dirty="0"/>
          </a:p>
          <a:p>
            <a:pPr marL="228600" lvl="0" indent="-201930" algn="l" rtl="0">
              <a:lnSpc>
                <a:spcPct val="90000"/>
              </a:lnSpc>
              <a:spcBef>
                <a:spcPts val="1000"/>
              </a:spcBef>
              <a:spcAft>
                <a:spcPts val="0"/>
              </a:spcAft>
              <a:buClr>
                <a:schemeClr val="dk1"/>
              </a:buClr>
              <a:buSzPct val="100000"/>
              <a:buChar char="•"/>
            </a:pPr>
            <a:r>
              <a:rPr lang="en-US" u="sng" dirty="0">
                <a:solidFill>
                  <a:schemeClr val="hlink"/>
                </a:solidFill>
              </a:rPr>
              <a:t> </a:t>
            </a:r>
            <a:r>
              <a:rPr lang="en-IN" dirty="0"/>
              <a:t>You have to submit the project with a Ppt presentation </a:t>
            </a:r>
            <a:r>
              <a:rPr lang="en-IN"/>
              <a:t>by Monday 13th  </a:t>
            </a:r>
            <a:r>
              <a:rPr lang="en-IN" dirty="0"/>
              <a:t>October 2025 by EOD.</a:t>
            </a:r>
            <a:endParaRPr dirty="0"/>
          </a:p>
          <a:p>
            <a:pPr marL="228600" lvl="0" indent="-201930">
              <a:buSzPct val="100000"/>
            </a:pPr>
            <a:r>
              <a:rPr lang="en-IN" dirty="0"/>
              <a:t>Kindly submit your ‘</a:t>
            </a:r>
            <a:r>
              <a:rPr lang="en-IN" dirty="0" err="1"/>
              <a:t>XYZ.ipynb</a:t>
            </a:r>
            <a:r>
              <a:rPr lang="en-IN" dirty="0"/>
              <a:t>’ file and ‘XYZ.ppt’ to </a:t>
            </a:r>
            <a:r>
              <a:rPr lang="en-US" b="1" dirty="0">
                <a:solidFill>
                  <a:schemeClr val="tx1"/>
                </a:solidFill>
                <a:hlinkClick r:id="rId3">
                  <a:extLst>
                    <a:ext uri="{A12FA001-AC4F-418D-AE19-62706E023703}">
                      <ahyp:hlinkClr xmlns:ahyp="http://schemas.microsoft.com/office/drawing/2018/hyperlinkcolor" val="tx"/>
                    </a:ext>
                  </a:extLst>
                </a:hlinkClick>
              </a:rPr>
              <a:t>interviewprep@learnbay.co</a:t>
            </a:r>
            <a:r>
              <a:rPr lang="en-US" b="1" dirty="0">
                <a:solidFill>
                  <a:schemeClr val="tx1"/>
                </a:solidFill>
              </a:rPr>
              <a:t>  </a:t>
            </a:r>
            <a:r>
              <a:rPr lang="en-IN" dirty="0"/>
              <a:t>within the timeframe, submission of the project after the due date will be considered disqualified. Late submission will be considered with a valid reason.</a:t>
            </a:r>
            <a:endParaRPr dirty="0"/>
          </a:p>
          <a:p>
            <a:pPr marL="228600" lvl="0" indent="-201930" algn="l" rtl="0">
              <a:lnSpc>
                <a:spcPct val="90000"/>
              </a:lnSpc>
              <a:spcBef>
                <a:spcPts val="1000"/>
              </a:spcBef>
              <a:spcAft>
                <a:spcPts val="0"/>
              </a:spcAft>
              <a:buClr>
                <a:schemeClr val="dk1"/>
              </a:buClr>
              <a:buSzPct val="100000"/>
              <a:buChar char="•"/>
            </a:pPr>
            <a:r>
              <a:rPr lang="en-IN" dirty="0"/>
              <a:t>After submission of the project you’ll get a link to book a time for the project presentation.</a:t>
            </a:r>
            <a:endParaRPr dirty="0"/>
          </a:p>
          <a:p>
            <a:pPr marL="228600" lvl="0" indent="-201930" algn="l" rtl="0">
              <a:lnSpc>
                <a:spcPct val="90000"/>
              </a:lnSpc>
              <a:spcBef>
                <a:spcPts val="1000"/>
              </a:spcBef>
              <a:spcAft>
                <a:spcPts val="0"/>
              </a:spcAft>
              <a:buClr>
                <a:schemeClr val="dk1"/>
              </a:buClr>
              <a:buSzPct val="100000"/>
              <a:buChar char="•"/>
            </a:pPr>
            <a:endParaRPr dirty="0"/>
          </a:p>
          <a:p>
            <a:pPr marL="228600" lvl="0" indent="-64135" algn="l" rtl="0">
              <a:lnSpc>
                <a:spcPct val="90000"/>
              </a:lnSpc>
              <a:spcBef>
                <a:spcPts val="1000"/>
              </a:spcBef>
              <a:spcAft>
                <a:spcPts val="0"/>
              </a:spcAft>
              <a:buClr>
                <a:schemeClr val="dk1"/>
              </a:buClr>
              <a:buSzPct val="100000"/>
              <a:buNone/>
            </a:pPr>
            <a:endParaRPr dirty="0"/>
          </a:p>
          <a:p>
            <a:pPr marL="228600" lvl="0" indent="-64135"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24"/>
          <p:cNvSpPr/>
          <p:nvPr/>
        </p:nvSpPr>
        <p:spPr>
          <a:xfrm>
            <a:off x="1647600" y="448313"/>
            <a:ext cx="8896800" cy="871213"/>
          </a:xfrm>
          <a:prstGeom prst="rect">
            <a:avLst/>
          </a:prstGeom>
          <a:noFill/>
          <a:ln>
            <a:noFill/>
          </a:ln>
        </p:spPr>
        <p:txBody>
          <a:bodyPr spcFirstLastPara="1" wrap="square" lIns="91425" tIns="45700" rIns="91425" bIns="45700" anchor="t" anchorCtr="0">
            <a:noAutofit/>
          </a:bodyPr>
          <a:lstStyle/>
          <a:p>
            <a:pPr marL="0" marR="0" lvl="0" indent="0" algn="ctr" defTabSz="457200" rtl="0" eaLnBrk="1" fontAlgn="auto" latinLnBrk="0" hangingPunct="1">
              <a:lnSpc>
                <a:spcPct val="100000"/>
              </a:lnSpc>
              <a:spcBef>
                <a:spcPts val="0"/>
              </a:spcBef>
              <a:spcAft>
                <a:spcPts val="0"/>
              </a:spcAft>
              <a:buClr>
                <a:srgbClr val="000000"/>
              </a:buClr>
              <a:buSzPts val="5400"/>
              <a:buFont typeface="Arial"/>
              <a:buNone/>
              <a:tabLst/>
              <a:defRPr/>
            </a:pPr>
            <a:r>
              <a:rPr kumimoji="0" lang="en-US" sz="5400" b="0" i="0" u="none" strike="noStrike" kern="1200" cap="none" spc="0" normalizeH="0" baseline="0" noProof="0" dirty="0">
                <a:ln>
                  <a:noFill/>
                </a:ln>
                <a:solidFill>
                  <a:srgbClr val="B71E42"/>
                </a:solidFill>
                <a:effectLst/>
                <a:uLnTx/>
                <a:uFillTx/>
                <a:latin typeface="Arial"/>
                <a:ea typeface="Arial"/>
                <a:cs typeface="Arial"/>
                <a:sym typeface="Arial"/>
              </a:rPr>
              <a:t>Selection &amp; feedback</a:t>
            </a:r>
            <a:endParaRPr kumimoji="0" sz="5400" b="0" i="0" u="none" strike="noStrike" kern="1200" cap="none" spc="0" normalizeH="0" baseline="0" noProof="0" dirty="0">
              <a:ln>
                <a:noFill/>
              </a:ln>
              <a:solidFill>
                <a:srgbClr val="B71E42"/>
              </a:solidFill>
              <a:effectLst/>
              <a:uLnTx/>
              <a:uFillTx/>
              <a:latin typeface="Century Gothic"/>
              <a:ea typeface="Century Gothic"/>
              <a:cs typeface="Century Gothic"/>
              <a:sym typeface="Century Gothic"/>
            </a:endParaRPr>
          </a:p>
        </p:txBody>
      </p:sp>
      <p:sp>
        <p:nvSpPr>
          <p:cNvPr id="5" name="Content Placeholder 4">
            <a:extLst>
              <a:ext uri="{FF2B5EF4-FFF2-40B4-BE49-F238E27FC236}">
                <a16:creationId xmlns:a16="http://schemas.microsoft.com/office/drawing/2014/main" id="{3F0E763F-09D7-91B9-E400-349026F47525}"/>
              </a:ext>
            </a:extLst>
          </p:cNvPr>
          <p:cNvSpPr>
            <a:spLocks noGrp="1"/>
          </p:cNvSpPr>
          <p:nvPr>
            <p:ph idx="1"/>
          </p:nvPr>
        </p:nvSpPr>
        <p:spPr>
          <a:xfrm>
            <a:off x="1437642" y="1896532"/>
            <a:ext cx="9601196" cy="4077548"/>
          </a:xfrm>
        </p:spPr>
        <p:txBody>
          <a:bodyPr>
            <a:normAutofit fontScale="47500" lnSpcReduction="20000"/>
          </a:bodyPr>
          <a:lstStyle/>
          <a:p>
            <a:pPr marL="342900" lvl="0" indent="-308610">
              <a:lnSpc>
                <a:spcPct val="150000"/>
              </a:lnSpc>
              <a:spcBef>
                <a:spcPts val="0"/>
              </a:spcBef>
              <a:spcAft>
                <a:spcPts val="0"/>
              </a:spcAft>
              <a:buSzPct val="64285"/>
            </a:pPr>
            <a:r>
              <a:rPr lang="en-US" sz="3200" dirty="0">
                <a:latin typeface="Arial" panose="020B0604020202020204" pitchFamily="34" charset="0"/>
                <a:cs typeface="Arial" panose="020B0604020202020204" pitchFamily="34" charset="0"/>
              </a:rPr>
              <a:t>Selection of candidates will be based on their </a:t>
            </a:r>
            <a:r>
              <a:rPr lang="en-US" sz="3200" b="1" dirty="0">
                <a:latin typeface="Arial" panose="020B0604020202020204" pitchFamily="34" charset="0"/>
                <a:cs typeface="Arial" panose="020B0604020202020204" pitchFamily="34" charset="0"/>
              </a:rPr>
              <a:t>approach to Analysis,  presentation skills(Storytelling skills), and subject knowledge points(Mock questions related to PYTHON and ML. </a:t>
            </a:r>
            <a:r>
              <a:rPr lang="en-US" sz="3200" b="1">
                <a:latin typeface="Arial" panose="020B0604020202020204" pitchFamily="34" charset="0"/>
                <a:cs typeface="Arial" panose="020B0604020202020204" pitchFamily="34" charset="0"/>
              </a:rPr>
              <a:t>ETC)</a:t>
            </a:r>
            <a:endParaRPr lang="en-US" sz="3200" b="1" dirty="0">
              <a:latin typeface="Arial" panose="020B0604020202020204" pitchFamily="34" charset="0"/>
              <a:cs typeface="Arial" panose="020B0604020202020204" pitchFamily="34" charset="0"/>
            </a:endParaRPr>
          </a:p>
          <a:p>
            <a:pPr marL="342900" lvl="0" indent="-308610">
              <a:lnSpc>
                <a:spcPct val="150000"/>
              </a:lnSpc>
              <a:spcBef>
                <a:spcPts val="0"/>
              </a:spcBef>
              <a:spcAft>
                <a:spcPts val="0"/>
              </a:spcAft>
              <a:buSzPct val="64285"/>
            </a:pPr>
            <a:endParaRPr lang="en-US" sz="3200" b="1" dirty="0">
              <a:latin typeface="Arial" panose="020B0604020202020204" pitchFamily="34" charset="0"/>
              <a:cs typeface="Arial" panose="020B0604020202020204" pitchFamily="34" charset="0"/>
            </a:endParaRPr>
          </a:p>
          <a:p>
            <a:pPr marL="342900" lvl="0" indent="-308610">
              <a:lnSpc>
                <a:spcPct val="150000"/>
              </a:lnSpc>
              <a:spcBef>
                <a:spcPts val="0"/>
              </a:spcBef>
              <a:spcAft>
                <a:spcPts val="0"/>
              </a:spcAft>
              <a:buSzPct val="64285"/>
            </a:pPr>
            <a:r>
              <a:rPr lang="en-US" sz="3200" dirty="0">
                <a:latin typeface="Arial" panose="020B0604020202020204" pitchFamily="34" charset="0"/>
                <a:cs typeface="Arial" panose="020B0604020202020204" pitchFamily="34" charset="0"/>
              </a:rPr>
              <a:t>Once the presentation is done every candidate will get their feedback during the session and outcome and score via mail with the status of whether they are selected or not.</a:t>
            </a:r>
          </a:p>
          <a:p>
            <a:pPr marL="342900" lvl="0" indent="-308610">
              <a:lnSpc>
                <a:spcPct val="150000"/>
              </a:lnSpc>
              <a:spcBef>
                <a:spcPts val="1000"/>
              </a:spcBef>
              <a:spcAft>
                <a:spcPts val="0"/>
              </a:spcAft>
              <a:buSzPct val="64285"/>
            </a:pPr>
            <a:r>
              <a:rPr lang="en-US" sz="3200" dirty="0">
                <a:latin typeface="Arial" panose="020B0604020202020204" pitchFamily="34" charset="0"/>
                <a:cs typeface="Arial" panose="020B0604020202020204" pitchFamily="34" charset="0"/>
              </a:rPr>
              <a:t>Selected candidates’ data will be shared with the placement team for 1 on 1 resume session.</a:t>
            </a:r>
          </a:p>
          <a:p>
            <a:pPr marL="342900" lvl="0" indent="-308610">
              <a:lnSpc>
                <a:spcPct val="150000"/>
              </a:lnSpc>
              <a:spcBef>
                <a:spcPts val="1000"/>
              </a:spcBef>
              <a:spcAft>
                <a:spcPts val="0"/>
              </a:spcAft>
              <a:buSzPct val="64285"/>
            </a:pPr>
            <a:r>
              <a:rPr lang="en-US" sz="3200" dirty="0">
                <a:latin typeface="Arial" panose="020B0604020202020204" pitchFamily="34" charset="0"/>
                <a:cs typeface="Arial" panose="020B0604020202020204" pitchFamily="34" charset="0"/>
              </a:rPr>
              <a:t>(before attending the resume review session kindly go through the group session for resume first)</a:t>
            </a:r>
          </a:p>
          <a:p>
            <a:pPr marL="342900" lvl="0" indent="-308610">
              <a:lnSpc>
                <a:spcPct val="150000"/>
              </a:lnSpc>
              <a:spcBef>
                <a:spcPts val="1000"/>
              </a:spcBef>
              <a:spcAft>
                <a:spcPts val="0"/>
              </a:spcAft>
              <a:buSzPct val="64285"/>
            </a:pPr>
            <a:r>
              <a:rPr lang="en-US" sz="3200" dirty="0">
                <a:latin typeface="Arial" panose="020B0604020202020204" pitchFamily="34" charset="0"/>
                <a:cs typeface="Arial" panose="020B0604020202020204" pitchFamily="34" charset="0"/>
              </a:rPr>
              <a:t>Candidates who are not selected in this process will be carried forward to the next project.</a:t>
            </a:r>
          </a:p>
          <a:p>
            <a:pPr marL="342900" lvl="0" indent="-308610">
              <a:lnSpc>
                <a:spcPct val="150000"/>
              </a:lnSpc>
              <a:spcBef>
                <a:spcPts val="1000"/>
              </a:spcBef>
              <a:spcAft>
                <a:spcPts val="0"/>
              </a:spcAft>
              <a:buSzPct val="64285"/>
            </a:pPr>
            <a:r>
              <a:rPr lang="en-US" sz="3200" dirty="0">
                <a:latin typeface="Arial" panose="020B0604020202020204" pitchFamily="34" charset="0"/>
                <a:cs typeface="Arial" panose="020B0604020202020204" pitchFamily="34" charset="0"/>
              </a:rPr>
              <a:t>Kindly do not book multiple slots, if found it shall considered as cancelled. If any change in the slot date and time kindly inform or cancel the previous slot.</a:t>
            </a:r>
          </a:p>
          <a:p>
            <a:pPr marL="0" lvl="0" indent="0">
              <a:lnSpc>
                <a:spcPct val="90000"/>
              </a:lnSpc>
              <a:spcBef>
                <a:spcPts val="1000"/>
              </a:spcBef>
              <a:spcAft>
                <a:spcPts val="0"/>
              </a:spcAft>
              <a:buSzPct val="64285"/>
              <a:buNone/>
            </a:pPr>
            <a:endParaRPr lang="en-US" dirty="0"/>
          </a:p>
          <a:p>
            <a:pPr marL="342900" lvl="0" indent="-228600">
              <a:lnSpc>
                <a:spcPct val="90000"/>
              </a:lnSpc>
              <a:spcBef>
                <a:spcPts val="1000"/>
              </a:spcBef>
              <a:spcAft>
                <a:spcPts val="0"/>
              </a:spcAft>
              <a:buSzPct val="64285"/>
              <a:buNone/>
            </a:pPr>
            <a:endParaRPr 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F0EF42-90E8-B7FF-C1BC-8A11E0B768CC}"/>
              </a:ext>
            </a:extLst>
          </p:cNvPr>
          <p:cNvSpPr>
            <a:spLocks noGrp="1"/>
          </p:cNvSpPr>
          <p:nvPr>
            <p:ph idx="1"/>
          </p:nvPr>
        </p:nvSpPr>
        <p:spPr>
          <a:xfrm>
            <a:off x="1295402" y="1544320"/>
            <a:ext cx="9601196" cy="4158828"/>
          </a:xfrm>
        </p:spPr>
        <p:txBody>
          <a:bodyPr>
            <a:normAutofit/>
          </a:bodyPr>
          <a:lstStyle/>
          <a:p>
            <a:endParaRPr lang="en-US" sz="6000" dirty="0">
              <a:latin typeface="Algerian" panose="04020705040A02060702" pitchFamily="82" charset="0"/>
            </a:endParaRPr>
          </a:p>
          <a:p>
            <a:pPr marL="0" indent="0" algn="ctr">
              <a:buNone/>
            </a:pPr>
            <a:r>
              <a:rPr lang="en-US" sz="6000" b="1" i="1" dirty="0">
                <a:latin typeface="Algerian" panose="04020705040A02060702" pitchFamily="82" charset="0"/>
              </a:rPr>
              <a:t>THANK YOU !!!!</a:t>
            </a:r>
            <a:endParaRPr lang="en-IN" sz="6000" b="1" i="1" dirty="0">
              <a:latin typeface="Algerian" panose="04020705040A02060702" pitchFamily="82" charset="0"/>
            </a:endParaRPr>
          </a:p>
          <a:p>
            <a:pPr marL="0" indent="0" algn="ctr">
              <a:buNone/>
            </a:pPr>
            <a:r>
              <a:rPr lang="en-US" sz="6000" b="1" i="1" dirty="0">
                <a:latin typeface="Algerian" panose="04020705040A02060702" pitchFamily="82" charset="0"/>
              </a:rPr>
              <a:t>ALL THE BEST . </a:t>
            </a:r>
          </a:p>
        </p:txBody>
      </p:sp>
    </p:spTree>
    <p:extLst>
      <p:ext uri="{BB962C8B-B14F-4D97-AF65-F5344CB8AC3E}">
        <p14:creationId xmlns:p14="http://schemas.microsoft.com/office/powerpoint/2010/main" val="10921741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791</Words>
  <Application>Microsoft Office PowerPoint</Application>
  <PresentationFormat>Widescreen</PresentationFormat>
  <Paragraphs>45</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 Black</vt:lpstr>
      <vt:lpstr>Gill Sans MT</vt:lpstr>
      <vt:lpstr>Century Gothic</vt:lpstr>
      <vt:lpstr>Algerian</vt:lpstr>
      <vt:lpstr>Calibri</vt:lpstr>
      <vt:lpstr>Arial</vt:lpstr>
      <vt:lpstr>Gallery</vt:lpstr>
      <vt:lpstr>PowerPoint Presentation</vt:lpstr>
      <vt:lpstr>PowerPoint Presentation</vt:lpstr>
      <vt:lpstr>PowerPoint Presentation</vt:lpstr>
      <vt:lpstr>Data Dictionary</vt:lpstr>
      <vt:lpstr>Data Dictionary</vt:lpstr>
      <vt:lpstr>PowerPoint Presentation</vt:lpstr>
      <vt:lpstr>Instructions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STANLEY</dc:creator>
  <cp:lastModifiedBy>swapna p</cp:lastModifiedBy>
  <cp:revision>4</cp:revision>
  <dcterms:created xsi:type="dcterms:W3CDTF">2022-11-21T05:42:27Z</dcterms:created>
  <dcterms:modified xsi:type="dcterms:W3CDTF">2025-10-03T14:08:27Z</dcterms:modified>
</cp:coreProperties>
</file>