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 id="2147483674" r:id="rId4"/>
  </p:sldMasterIdLst>
  <p:notesMasterIdLst>
    <p:notesMasterId r:id="rId38"/>
  </p:notesMasterIdLst>
  <p:sldIdLst>
    <p:sldId id="256" r:id="rId5"/>
    <p:sldId id="261" r:id="rId6"/>
    <p:sldId id="264" r:id="rId7"/>
    <p:sldId id="268" r:id="rId8"/>
    <p:sldId id="265" r:id="rId9"/>
    <p:sldId id="473" r:id="rId10"/>
    <p:sldId id="269" r:id="rId11"/>
    <p:sldId id="474" r:id="rId12"/>
    <p:sldId id="492" r:id="rId13"/>
    <p:sldId id="270" r:id="rId14"/>
    <p:sldId id="475" r:id="rId15"/>
    <p:sldId id="476" r:id="rId16"/>
    <p:sldId id="477" r:id="rId17"/>
    <p:sldId id="491" r:id="rId18"/>
    <p:sldId id="493" r:id="rId19"/>
    <p:sldId id="478" r:id="rId20"/>
    <p:sldId id="489" r:id="rId21"/>
    <p:sldId id="273" r:id="rId22"/>
    <p:sldId id="274" r:id="rId23"/>
    <p:sldId id="479" r:id="rId24"/>
    <p:sldId id="480" r:id="rId25"/>
    <p:sldId id="481" r:id="rId26"/>
    <p:sldId id="284" r:id="rId27"/>
    <p:sldId id="485" r:id="rId28"/>
    <p:sldId id="483" r:id="rId29"/>
    <p:sldId id="484" r:id="rId30"/>
    <p:sldId id="275" r:id="rId31"/>
    <p:sldId id="279" r:id="rId32"/>
    <p:sldId id="488" r:id="rId33"/>
    <p:sldId id="486" r:id="rId34"/>
    <p:sldId id="277" r:id="rId35"/>
    <p:sldId id="487" r:id="rId36"/>
    <p:sldId id="262" r:id="rId3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3684" autoAdjust="0"/>
  </p:normalViewPr>
  <p:slideViewPr>
    <p:cSldViewPr>
      <p:cViewPr varScale="1">
        <p:scale>
          <a:sx n="107" d="100"/>
          <a:sy n="107" d="100"/>
        </p:scale>
        <p:origin x="806" y="67"/>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817BFE-8716-4852-8FBD-AAA6EB86FFE2}"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3DD625A0-F162-41B9-B791-099528EEA2B7}">
      <dgm:prSet phldrT="[Text]"/>
      <dgm:spPr/>
      <dgm:t>
        <a:bodyPr/>
        <a:lstStyle/>
        <a:p>
          <a:r>
            <a:rPr lang="en-US" dirty="0"/>
            <a:t>Attitude</a:t>
          </a:r>
        </a:p>
      </dgm:t>
    </dgm:pt>
    <dgm:pt modelId="{05A6AEA5-A468-4F15-8D0D-851BFF7EB6D8}" type="parTrans" cxnId="{AF8A98FD-4EA8-4BF1-8D16-09646B10961A}">
      <dgm:prSet/>
      <dgm:spPr/>
      <dgm:t>
        <a:bodyPr/>
        <a:lstStyle/>
        <a:p>
          <a:endParaRPr lang="en-US"/>
        </a:p>
      </dgm:t>
    </dgm:pt>
    <dgm:pt modelId="{BBEE0A6B-175C-49C6-A5C2-F6C3BB7FB5DB}" type="sibTrans" cxnId="{AF8A98FD-4EA8-4BF1-8D16-09646B10961A}">
      <dgm:prSet/>
      <dgm:spPr/>
      <dgm:t>
        <a:bodyPr/>
        <a:lstStyle/>
        <a:p>
          <a:endParaRPr lang="en-US"/>
        </a:p>
      </dgm:t>
    </dgm:pt>
    <dgm:pt modelId="{C977889B-4D32-4173-9CB3-F88AE1547AB7}">
      <dgm:prSet phldrT="[Text]"/>
      <dgm:spPr/>
      <dgm:t>
        <a:bodyPr/>
        <a:lstStyle/>
        <a:p>
          <a:r>
            <a:rPr lang="en-US" dirty="0"/>
            <a:t>Information Gathering</a:t>
          </a:r>
        </a:p>
      </dgm:t>
    </dgm:pt>
    <dgm:pt modelId="{D50F1343-DF65-469E-9D43-4BCAE32023D8}" type="parTrans" cxnId="{9387B3FB-E6E0-400E-BB07-8EC99C04BF23}">
      <dgm:prSet/>
      <dgm:spPr/>
      <dgm:t>
        <a:bodyPr/>
        <a:lstStyle/>
        <a:p>
          <a:endParaRPr lang="en-US"/>
        </a:p>
      </dgm:t>
    </dgm:pt>
    <dgm:pt modelId="{D9B1A35F-7646-4073-AD9A-F834765507BB}" type="sibTrans" cxnId="{9387B3FB-E6E0-400E-BB07-8EC99C04BF23}">
      <dgm:prSet/>
      <dgm:spPr/>
      <dgm:t>
        <a:bodyPr/>
        <a:lstStyle/>
        <a:p>
          <a:endParaRPr lang="en-US"/>
        </a:p>
      </dgm:t>
    </dgm:pt>
    <dgm:pt modelId="{E9B6DD8A-C085-4758-8432-49202052DBCE}">
      <dgm:prSet phldrT="[Text]"/>
      <dgm:spPr/>
      <dgm:t>
        <a:bodyPr/>
        <a:lstStyle/>
        <a:p>
          <a:r>
            <a:rPr lang="en-US" dirty="0"/>
            <a:t>Structure Orientation</a:t>
          </a:r>
        </a:p>
      </dgm:t>
    </dgm:pt>
    <dgm:pt modelId="{848B2B34-0176-4A4D-82F3-148960B0406F}" type="parTrans" cxnId="{96377B00-C874-4DBD-A075-68D9A1F81FD0}">
      <dgm:prSet/>
      <dgm:spPr/>
      <dgm:t>
        <a:bodyPr/>
        <a:lstStyle/>
        <a:p>
          <a:endParaRPr lang="en-US"/>
        </a:p>
      </dgm:t>
    </dgm:pt>
    <dgm:pt modelId="{53E69383-E547-4703-A445-F23A909123FA}" type="sibTrans" cxnId="{96377B00-C874-4DBD-A075-68D9A1F81FD0}">
      <dgm:prSet/>
      <dgm:spPr/>
      <dgm:t>
        <a:bodyPr/>
        <a:lstStyle/>
        <a:p>
          <a:endParaRPr lang="en-US"/>
        </a:p>
      </dgm:t>
    </dgm:pt>
    <dgm:pt modelId="{E1FD05C6-A9F7-4850-A5E8-767FA7F4FFE8}">
      <dgm:prSet phldrT="[Text]"/>
      <dgm:spPr/>
      <dgm:t>
        <a:bodyPr/>
        <a:lstStyle/>
        <a:p>
          <a:r>
            <a:rPr lang="en-US" dirty="0"/>
            <a:t>Decision Making</a:t>
          </a:r>
        </a:p>
      </dgm:t>
    </dgm:pt>
    <dgm:pt modelId="{076E6969-FCB2-478D-8230-A43B44562F3F}" type="parTrans" cxnId="{D72016A3-E94A-4528-84E6-36B893D8F75C}">
      <dgm:prSet/>
      <dgm:spPr/>
      <dgm:t>
        <a:bodyPr/>
        <a:lstStyle/>
        <a:p>
          <a:endParaRPr lang="en-US"/>
        </a:p>
      </dgm:t>
    </dgm:pt>
    <dgm:pt modelId="{D8EA74D8-21FB-4E83-86AD-FF09A7532F8D}" type="sibTrans" cxnId="{D72016A3-E94A-4528-84E6-36B893D8F75C}">
      <dgm:prSet/>
      <dgm:spPr/>
      <dgm:t>
        <a:bodyPr/>
        <a:lstStyle/>
        <a:p>
          <a:endParaRPr lang="en-US"/>
        </a:p>
      </dgm:t>
    </dgm:pt>
    <dgm:pt modelId="{8848E703-8C5A-4339-AB4F-B7953B85E4BE}" type="pres">
      <dgm:prSet presAssocID="{87817BFE-8716-4852-8FBD-AAA6EB86FFE2}" presName="matrix" presStyleCnt="0">
        <dgm:presLayoutVars>
          <dgm:chMax val="1"/>
          <dgm:dir/>
          <dgm:resizeHandles val="exact"/>
        </dgm:presLayoutVars>
      </dgm:prSet>
      <dgm:spPr/>
    </dgm:pt>
    <dgm:pt modelId="{323DA8E7-B0E3-4275-AD6A-2887367DEF74}" type="pres">
      <dgm:prSet presAssocID="{87817BFE-8716-4852-8FBD-AAA6EB86FFE2}" presName="axisShape" presStyleLbl="bgShp" presStyleIdx="0" presStyleCnt="1"/>
      <dgm:spPr/>
    </dgm:pt>
    <dgm:pt modelId="{50A3F760-C561-4419-9148-C37101B01124}" type="pres">
      <dgm:prSet presAssocID="{87817BFE-8716-4852-8FBD-AAA6EB86FFE2}" presName="rect1" presStyleLbl="node1" presStyleIdx="0" presStyleCnt="4">
        <dgm:presLayoutVars>
          <dgm:chMax val="0"/>
          <dgm:chPref val="0"/>
          <dgm:bulletEnabled val="1"/>
        </dgm:presLayoutVars>
      </dgm:prSet>
      <dgm:spPr/>
    </dgm:pt>
    <dgm:pt modelId="{AEA66A44-5772-42DC-9B49-00D67DD56FCC}" type="pres">
      <dgm:prSet presAssocID="{87817BFE-8716-4852-8FBD-AAA6EB86FFE2}" presName="rect2" presStyleLbl="node1" presStyleIdx="1" presStyleCnt="4">
        <dgm:presLayoutVars>
          <dgm:chMax val="0"/>
          <dgm:chPref val="0"/>
          <dgm:bulletEnabled val="1"/>
        </dgm:presLayoutVars>
      </dgm:prSet>
      <dgm:spPr/>
    </dgm:pt>
    <dgm:pt modelId="{E04E7852-D307-4CCF-8F82-5DFFE97DA3C0}" type="pres">
      <dgm:prSet presAssocID="{87817BFE-8716-4852-8FBD-AAA6EB86FFE2}" presName="rect3" presStyleLbl="node1" presStyleIdx="2" presStyleCnt="4">
        <dgm:presLayoutVars>
          <dgm:chMax val="0"/>
          <dgm:chPref val="0"/>
          <dgm:bulletEnabled val="1"/>
        </dgm:presLayoutVars>
      </dgm:prSet>
      <dgm:spPr/>
    </dgm:pt>
    <dgm:pt modelId="{87E5E038-3287-44CF-BA61-11BB0F570D79}" type="pres">
      <dgm:prSet presAssocID="{87817BFE-8716-4852-8FBD-AAA6EB86FFE2}" presName="rect4" presStyleLbl="node1" presStyleIdx="3" presStyleCnt="4">
        <dgm:presLayoutVars>
          <dgm:chMax val="0"/>
          <dgm:chPref val="0"/>
          <dgm:bulletEnabled val="1"/>
        </dgm:presLayoutVars>
      </dgm:prSet>
      <dgm:spPr/>
    </dgm:pt>
  </dgm:ptLst>
  <dgm:cxnLst>
    <dgm:cxn modelId="{96377B00-C874-4DBD-A075-68D9A1F81FD0}" srcId="{87817BFE-8716-4852-8FBD-AAA6EB86FFE2}" destId="{E9B6DD8A-C085-4758-8432-49202052DBCE}" srcOrd="2" destOrd="0" parTransId="{848B2B34-0176-4A4D-82F3-148960B0406F}" sibTransId="{53E69383-E547-4703-A445-F23A909123FA}"/>
    <dgm:cxn modelId="{3461D10C-A119-4B1C-A494-C25BD483D59B}" type="presOf" srcId="{E1FD05C6-A9F7-4850-A5E8-767FA7F4FFE8}" destId="{87E5E038-3287-44CF-BA61-11BB0F570D79}" srcOrd="0" destOrd="0" presId="urn:microsoft.com/office/officeart/2005/8/layout/matrix2"/>
    <dgm:cxn modelId="{EBEFCF71-1301-4D18-B8BB-C42A57CAE82C}" type="presOf" srcId="{C977889B-4D32-4173-9CB3-F88AE1547AB7}" destId="{AEA66A44-5772-42DC-9B49-00D67DD56FCC}" srcOrd="0" destOrd="0" presId="urn:microsoft.com/office/officeart/2005/8/layout/matrix2"/>
    <dgm:cxn modelId="{DD0E7672-1587-4987-B426-918032842B77}" type="presOf" srcId="{87817BFE-8716-4852-8FBD-AAA6EB86FFE2}" destId="{8848E703-8C5A-4339-AB4F-B7953B85E4BE}" srcOrd="0" destOrd="0" presId="urn:microsoft.com/office/officeart/2005/8/layout/matrix2"/>
    <dgm:cxn modelId="{A86A6082-1447-40EA-9343-6A6001FE592C}" type="presOf" srcId="{3DD625A0-F162-41B9-B791-099528EEA2B7}" destId="{50A3F760-C561-4419-9148-C37101B01124}" srcOrd="0" destOrd="0" presId="urn:microsoft.com/office/officeart/2005/8/layout/matrix2"/>
    <dgm:cxn modelId="{D72016A3-E94A-4528-84E6-36B893D8F75C}" srcId="{87817BFE-8716-4852-8FBD-AAA6EB86FFE2}" destId="{E1FD05C6-A9F7-4850-A5E8-767FA7F4FFE8}" srcOrd="3" destOrd="0" parTransId="{076E6969-FCB2-478D-8230-A43B44562F3F}" sibTransId="{D8EA74D8-21FB-4E83-86AD-FF09A7532F8D}"/>
    <dgm:cxn modelId="{CCCCBFDE-5476-44B3-9609-747831FA264C}" type="presOf" srcId="{E9B6DD8A-C085-4758-8432-49202052DBCE}" destId="{E04E7852-D307-4CCF-8F82-5DFFE97DA3C0}" srcOrd="0" destOrd="0" presId="urn:microsoft.com/office/officeart/2005/8/layout/matrix2"/>
    <dgm:cxn modelId="{9387B3FB-E6E0-400E-BB07-8EC99C04BF23}" srcId="{87817BFE-8716-4852-8FBD-AAA6EB86FFE2}" destId="{C977889B-4D32-4173-9CB3-F88AE1547AB7}" srcOrd="1" destOrd="0" parTransId="{D50F1343-DF65-469E-9D43-4BCAE32023D8}" sibTransId="{D9B1A35F-7646-4073-AD9A-F834765507BB}"/>
    <dgm:cxn modelId="{AF8A98FD-4EA8-4BF1-8D16-09646B10961A}" srcId="{87817BFE-8716-4852-8FBD-AAA6EB86FFE2}" destId="{3DD625A0-F162-41B9-B791-099528EEA2B7}" srcOrd="0" destOrd="0" parTransId="{05A6AEA5-A468-4F15-8D0D-851BFF7EB6D8}" sibTransId="{BBEE0A6B-175C-49C6-A5C2-F6C3BB7FB5DB}"/>
    <dgm:cxn modelId="{7DEE72A7-D45B-4EF1-A73A-87234CE66F0B}" type="presParOf" srcId="{8848E703-8C5A-4339-AB4F-B7953B85E4BE}" destId="{323DA8E7-B0E3-4275-AD6A-2887367DEF74}" srcOrd="0" destOrd="0" presId="urn:microsoft.com/office/officeart/2005/8/layout/matrix2"/>
    <dgm:cxn modelId="{FFF64DF1-58BB-4BAC-8417-A7F67D2AC135}" type="presParOf" srcId="{8848E703-8C5A-4339-AB4F-B7953B85E4BE}" destId="{50A3F760-C561-4419-9148-C37101B01124}" srcOrd="1" destOrd="0" presId="urn:microsoft.com/office/officeart/2005/8/layout/matrix2"/>
    <dgm:cxn modelId="{7C4CCBDA-CA80-491B-936D-9A3A49673D2A}" type="presParOf" srcId="{8848E703-8C5A-4339-AB4F-B7953B85E4BE}" destId="{AEA66A44-5772-42DC-9B49-00D67DD56FCC}" srcOrd="2" destOrd="0" presId="urn:microsoft.com/office/officeart/2005/8/layout/matrix2"/>
    <dgm:cxn modelId="{6DFB9165-D1F8-4A98-8AFF-A30947B9661D}" type="presParOf" srcId="{8848E703-8C5A-4339-AB4F-B7953B85E4BE}" destId="{E04E7852-D307-4CCF-8F82-5DFFE97DA3C0}" srcOrd="3" destOrd="0" presId="urn:microsoft.com/office/officeart/2005/8/layout/matrix2"/>
    <dgm:cxn modelId="{BD3FE889-F87C-4851-BFF6-C6233DC3E037}" type="presParOf" srcId="{8848E703-8C5A-4339-AB4F-B7953B85E4BE}" destId="{87E5E038-3287-44CF-BA61-11BB0F570D79}"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DA8E7-B0E3-4275-AD6A-2887367DEF74}">
      <dsp:nvSpPr>
        <dsp:cNvPr id="0" name=""/>
        <dsp:cNvSpPr/>
      </dsp:nvSpPr>
      <dsp:spPr>
        <a:xfrm>
          <a:off x="1120068" y="0"/>
          <a:ext cx="3616176" cy="3616176"/>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A3F760-C561-4419-9148-C37101B01124}">
      <dsp:nvSpPr>
        <dsp:cNvPr id="0" name=""/>
        <dsp:cNvSpPr/>
      </dsp:nvSpPr>
      <dsp:spPr>
        <a:xfrm>
          <a:off x="1355119" y="235051"/>
          <a:ext cx="1446470" cy="14464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Attitude</a:t>
          </a:r>
        </a:p>
      </dsp:txBody>
      <dsp:txXfrm>
        <a:off x="1425730" y="305662"/>
        <a:ext cx="1305248" cy="1305248"/>
      </dsp:txXfrm>
    </dsp:sp>
    <dsp:sp modelId="{AEA66A44-5772-42DC-9B49-00D67DD56FCC}">
      <dsp:nvSpPr>
        <dsp:cNvPr id="0" name=""/>
        <dsp:cNvSpPr/>
      </dsp:nvSpPr>
      <dsp:spPr>
        <a:xfrm>
          <a:off x="3054722" y="235051"/>
          <a:ext cx="1446470" cy="14464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Information Gathering</a:t>
          </a:r>
        </a:p>
      </dsp:txBody>
      <dsp:txXfrm>
        <a:off x="3125333" y="305662"/>
        <a:ext cx="1305248" cy="1305248"/>
      </dsp:txXfrm>
    </dsp:sp>
    <dsp:sp modelId="{E04E7852-D307-4CCF-8F82-5DFFE97DA3C0}">
      <dsp:nvSpPr>
        <dsp:cNvPr id="0" name=""/>
        <dsp:cNvSpPr/>
      </dsp:nvSpPr>
      <dsp:spPr>
        <a:xfrm>
          <a:off x="1355119" y="1934654"/>
          <a:ext cx="1446470" cy="14464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Structure Orientation</a:t>
          </a:r>
        </a:p>
      </dsp:txBody>
      <dsp:txXfrm>
        <a:off x="1425730" y="2005265"/>
        <a:ext cx="1305248" cy="1305248"/>
      </dsp:txXfrm>
    </dsp:sp>
    <dsp:sp modelId="{87E5E038-3287-44CF-BA61-11BB0F570D79}">
      <dsp:nvSpPr>
        <dsp:cNvPr id="0" name=""/>
        <dsp:cNvSpPr/>
      </dsp:nvSpPr>
      <dsp:spPr>
        <a:xfrm>
          <a:off x="3054722" y="1934654"/>
          <a:ext cx="1446470" cy="14464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Decision Making</a:t>
          </a:r>
        </a:p>
      </dsp:txBody>
      <dsp:txXfrm>
        <a:off x="3125333" y="2005265"/>
        <a:ext cx="1305248" cy="1305248"/>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123FD-6CC1-4FED-BA6C-CB057F8FC053}" type="datetimeFigureOut">
              <a:rPr lang="en-US" smtClean="0"/>
              <a:t>11/25/2019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B4258-1B6C-4812-97AA-C9BDD4D9D697}" type="slidenum">
              <a:rPr lang="en-US" smtClean="0"/>
              <a:t>‹#›</a:t>
            </a:fld>
            <a:endParaRPr lang="en-US"/>
          </a:p>
        </p:txBody>
      </p:sp>
    </p:spTree>
    <p:extLst>
      <p:ext uri="{BB962C8B-B14F-4D97-AF65-F5344CB8AC3E}">
        <p14:creationId xmlns:p14="http://schemas.microsoft.com/office/powerpoint/2010/main" val="2801386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BCA7C26-B84D-4607-B4DD-38C4E272A4A1}"/>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8F080B31-E5DB-4DA8-B476-C9F0F58538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THIS IS AN ACTIVE SLIDE WHICH BUILDS UP THE COMLPETE MODEL</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6BDE7C1-9959-4C13-834A-E87CBF5483E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B36C0CD-7D54-41AA-AF05-0D0318B2DF0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9735856-DFFF-4DF3-B9B7-9D8A313AAE3C}"/>
              </a:ext>
            </a:extLst>
          </p:cNvPr>
          <p:cNvSpPr>
            <a:spLocks noGrp="1"/>
          </p:cNvSpPr>
          <p:nvPr>
            <p:ph type="sldNum" sz="quarter" idx="12"/>
          </p:nvPr>
        </p:nvSpPr>
        <p:spPr/>
        <p:txBody>
          <a:bodyPr/>
          <a:lstStyle>
            <a:lvl1pPr>
              <a:defRPr/>
            </a:lvl1pPr>
          </a:lstStyle>
          <a:p>
            <a:pPr>
              <a:defRPr/>
            </a:pPr>
            <a:fld id="{C93C3FCF-2C72-40FE-B02B-9BDE7F499C40}" type="slidenum">
              <a:rPr lang="en-US" altLang="en-US"/>
              <a:pPr>
                <a:defRPr/>
              </a:pPr>
              <a:t>‹#›</a:t>
            </a:fld>
            <a:endParaRPr lang="en-US" altLang="en-US"/>
          </a:p>
        </p:txBody>
      </p:sp>
    </p:spTree>
    <p:extLst>
      <p:ext uri="{BB962C8B-B14F-4D97-AF65-F5344CB8AC3E}">
        <p14:creationId xmlns:p14="http://schemas.microsoft.com/office/powerpoint/2010/main" val="203806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1BE3A2-2709-4BE2-B7B1-B238CCDD8BF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45637AB-F7B1-4969-97BA-D214A457A29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C4D02C6-06A1-4220-9C56-266B9421ADA4}"/>
              </a:ext>
            </a:extLst>
          </p:cNvPr>
          <p:cNvSpPr>
            <a:spLocks noGrp="1"/>
          </p:cNvSpPr>
          <p:nvPr>
            <p:ph type="sldNum" sz="quarter" idx="12"/>
          </p:nvPr>
        </p:nvSpPr>
        <p:spPr/>
        <p:txBody>
          <a:bodyPr/>
          <a:lstStyle>
            <a:lvl1pPr>
              <a:defRPr/>
            </a:lvl1pPr>
          </a:lstStyle>
          <a:p>
            <a:pPr>
              <a:defRPr/>
            </a:pPr>
            <a:fld id="{7A2621EB-4BCA-4F01-992E-C8C108B8946C}" type="slidenum">
              <a:rPr lang="en-US" altLang="en-US"/>
              <a:pPr>
                <a:defRPr/>
              </a:pPr>
              <a:t>‹#›</a:t>
            </a:fld>
            <a:endParaRPr lang="en-US" altLang="en-US"/>
          </a:p>
        </p:txBody>
      </p:sp>
    </p:spTree>
    <p:extLst>
      <p:ext uri="{BB962C8B-B14F-4D97-AF65-F5344CB8AC3E}">
        <p14:creationId xmlns:p14="http://schemas.microsoft.com/office/powerpoint/2010/main" val="6008455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2B22AA-06DF-486C-A67F-C26D07C0505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BE8FC1D-A541-4409-9984-FF8C473A0EC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C825314-C9A9-4828-8027-076C2CFD2A42}"/>
              </a:ext>
            </a:extLst>
          </p:cNvPr>
          <p:cNvSpPr>
            <a:spLocks noGrp="1"/>
          </p:cNvSpPr>
          <p:nvPr>
            <p:ph type="sldNum" sz="quarter" idx="12"/>
          </p:nvPr>
        </p:nvSpPr>
        <p:spPr/>
        <p:txBody>
          <a:bodyPr/>
          <a:lstStyle>
            <a:lvl1pPr>
              <a:defRPr/>
            </a:lvl1pPr>
          </a:lstStyle>
          <a:p>
            <a:pPr>
              <a:defRPr/>
            </a:pPr>
            <a:fld id="{D6D5E014-26A6-4D0C-B7D1-57AD1304BE25}" type="slidenum">
              <a:rPr lang="en-US" altLang="en-US"/>
              <a:pPr>
                <a:defRPr/>
              </a:pPr>
              <a:t>‹#›</a:t>
            </a:fld>
            <a:endParaRPr lang="en-US" altLang="en-US"/>
          </a:p>
        </p:txBody>
      </p:sp>
    </p:spTree>
    <p:extLst>
      <p:ext uri="{BB962C8B-B14F-4D97-AF65-F5344CB8AC3E}">
        <p14:creationId xmlns:p14="http://schemas.microsoft.com/office/powerpoint/2010/main" val="2984225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9F02D859-AB08-4AB2-B346-C01247D4ACB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FBA8691-DBCB-48B9-85FD-2A330095C06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6112AFB-6ECE-49B8-A709-3D985AAFDA13}"/>
              </a:ext>
            </a:extLst>
          </p:cNvPr>
          <p:cNvSpPr>
            <a:spLocks noGrp="1"/>
          </p:cNvSpPr>
          <p:nvPr>
            <p:ph type="sldNum" sz="quarter" idx="12"/>
          </p:nvPr>
        </p:nvSpPr>
        <p:spPr/>
        <p:txBody>
          <a:bodyPr/>
          <a:lstStyle>
            <a:lvl1pPr>
              <a:defRPr/>
            </a:lvl1pPr>
          </a:lstStyle>
          <a:p>
            <a:pPr>
              <a:defRPr/>
            </a:pPr>
            <a:fld id="{F9505C3E-A537-48AE-B643-895D7EE76251}" type="slidenum">
              <a:rPr lang="en-US" altLang="en-US"/>
              <a:pPr>
                <a:defRPr/>
              </a:pPr>
              <a:t>‹#›</a:t>
            </a:fld>
            <a:endParaRPr lang="en-US" altLang="en-US"/>
          </a:p>
        </p:txBody>
      </p:sp>
    </p:spTree>
    <p:extLst>
      <p:ext uri="{BB962C8B-B14F-4D97-AF65-F5344CB8AC3E}">
        <p14:creationId xmlns:p14="http://schemas.microsoft.com/office/powerpoint/2010/main" val="28267350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98484618-6DC4-4415-879D-BB8AD03A9BB6}"/>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875C3B58-F18F-40B5-A6A1-9B455387C1A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9001E44-CE4F-4D50-8648-2922A0FA6050}"/>
              </a:ext>
            </a:extLst>
          </p:cNvPr>
          <p:cNvSpPr>
            <a:spLocks noGrp="1"/>
          </p:cNvSpPr>
          <p:nvPr>
            <p:ph type="sldNum" sz="quarter" idx="12"/>
          </p:nvPr>
        </p:nvSpPr>
        <p:spPr/>
        <p:txBody>
          <a:bodyPr/>
          <a:lstStyle>
            <a:lvl1pPr>
              <a:defRPr/>
            </a:lvl1pPr>
          </a:lstStyle>
          <a:p>
            <a:pPr>
              <a:defRPr/>
            </a:pPr>
            <a:fld id="{56B33CAD-0325-4480-9FAF-134780599054}" type="slidenum">
              <a:rPr lang="en-US" altLang="en-US"/>
              <a:pPr>
                <a:defRPr/>
              </a:pPr>
              <a:t>‹#›</a:t>
            </a:fld>
            <a:endParaRPr lang="en-US" altLang="en-US"/>
          </a:p>
        </p:txBody>
      </p:sp>
    </p:spTree>
    <p:extLst>
      <p:ext uri="{BB962C8B-B14F-4D97-AF65-F5344CB8AC3E}">
        <p14:creationId xmlns:p14="http://schemas.microsoft.com/office/powerpoint/2010/main" val="32670284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6CC0A3A2-A9DC-417C-A24A-976E7E812E33}"/>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1C1E6F94-66ED-454C-907D-3D03E1981AE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8569F58-528D-4482-AAC1-562E9DD745E4}"/>
              </a:ext>
            </a:extLst>
          </p:cNvPr>
          <p:cNvSpPr>
            <a:spLocks noGrp="1"/>
          </p:cNvSpPr>
          <p:nvPr>
            <p:ph type="sldNum" sz="quarter" idx="12"/>
          </p:nvPr>
        </p:nvSpPr>
        <p:spPr/>
        <p:txBody>
          <a:bodyPr/>
          <a:lstStyle>
            <a:lvl1pPr>
              <a:defRPr/>
            </a:lvl1pPr>
          </a:lstStyle>
          <a:p>
            <a:pPr>
              <a:defRPr/>
            </a:pPr>
            <a:fld id="{84116C11-30BC-4390-A888-CE548A14009A}" type="slidenum">
              <a:rPr lang="en-US" altLang="en-US"/>
              <a:pPr>
                <a:defRPr/>
              </a:pPr>
              <a:t>‹#›</a:t>
            </a:fld>
            <a:endParaRPr lang="en-US" altLang="en-US"/>
          </a:p>
        </p:txBody>
      </p:sp>
    </p:spTree>
    <p:extLst>
      <p:ext uri="{BB962C8B-B14F-4D97-AF65-F5344CB8AC3E}">
        <p14:creationId xmlns:p14="http://schemas.microsoft.com/office/powerpoint/2010/main" val="8375641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120E060-313D-45D0-9D03-4B1B9E83A14A}"/>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6BC26176-8977-4D77-B90A-6DCD9C2985E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A46E421-81F6-4502-A625-1F146C03659F}"/>
              </a:ext>
            </a:extLst>
          </p:cNvPr>
          <p:cNvSpPr>
            <a:spLocks noGrp="1"/>
          </p:cNvSpPr>
          <p:nvPr>
            <p:ph type="sldNum" sz="quarter" idx="12"/>
          </p:nvPr>
        </p:nvSpPr>
        <p:spPr/>
        <p:txBody>
          <a:bodyPr/>
          <a:lstStyle>
            <a:lvl1pPr>
              <a:defRPr/>
            </a:lvl1pPr>
          </a:lstStyle>
          <a:p>
            <a:pPr>
              <a:defRPr/>
            </a:pPr>
            <a:fld id="{9A3F2D1F-5BED-4F21-9D3D-DB9B2E6C825E}" type="slidenum">
              <a:rPr lang="en-US" altLang="en-US"/>
              <a:pPr>
                <a:defRPr/>
              </a:pPr>
              <a:t>‹#›</a:t>
            </a:fld>
            <a:endParaRPr lang="en-US" altLang="en-US"/>
          </a:p>
        </p:txBody>
      </p:sp>
    </p:spTree>
    <p:extLst>
      <p:ext uri="{BB962C8B-B14F-4D97-AF65-F5344CB8AC3E}">
        <p14:creationId xmlns:p14="http://schemas.microsoft.com/office/powerpoint/2010/main" val="75135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a:extLst>
              <a:ext uri="{FF2B5EF4-FFF2-40B4-BE49-F238E27FC236}">
                <a16:creationId xmlns:a16="http://schemas.microsoft.com/office/drawing/2014/main" id="{10C116EE-6E6A-40E1-B552-E0FFFC1D392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9930755-78C5-4CB1-A5E0-88EAB0E1367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3A3E3D8-DE1E-4F37-9147-EF34C62F04F3}"/>
              </a:ext>
            </a:extLst>
          </p:cNvPr>
          <p:cNvSpPr>
            <a:spLocks noGrp="1"/>
          </p:cNvSpPr>
          <p:nvPr>
            <p:ph type="sldNum" sz="quarter" idx="12"/>
          </p:nvPr>
        </p:nvSpPr>
        <p:spPr/>
        <p:txBody>
          <a:bodyPr/>
          <a:lstStyle>
            <a:lvl1pPr>
              <a:defRPr/>
            </a:lvl1pPr>
          </a:lstStyle>
          <a:p>
            <a:pPr>
              <a:defRPr/>
            </a:pPr>
            <a:fld id="{1A1B30AF-4B17-49BE-B6EE-DC32C4CBA910}" type="slidenum">
              <a:rPr lang="en-US" altLang="en-US"/>
              <a:pPr>
                <a:defRPr/>
              </a:pPr>
              <a:t>‹#›</a:t>
            </a:fld>
            <a:endParaRPr lang="en-US" altLang="en-US"/>
          </a:p>
        </p:txBody>
      </p:sp>
    </p:spTree>
    <p:extLst>
      <p:ext uri="{BB962C8B-B14F-4D97-AF65-F5344CB8AC3E}">
        <p14:creationId xmlns:p14="http://schemas.microsoft.com/office/powerpoint/2010/main" val="1511053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a:extLst>
              <a:ext uri="{FF2B5EF4-FFF2-40B4-BE49-F238E27FC236}">
                <a16:creationId xmlns:a16="http://schemas.microsoft.com/office/drawing/2014/main" id="{3F9ECE3A-31BE-4AA9-B4CB-1C1C2C45179A}"/>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96DD0113-33B8-4473-8D7A-4FC8BDD82A3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B0ABF75-A0D6-4735-9651-A7E6EAC33388}"/>
              </a:ext>
            </a:extLst>
          </p:cNvPr>
          <p:cNvSpPr>
            <a:spLocks noGrp="1"/>
          </p:cNvSpPr>
          <p:nvPr>
            <p:ph type="sldNum" sz="quarter" idx="12"/>
          </p:nvPr>
        </p:nvSpPr>
        <p:spPr/>
        <p:txBody>
          <a:bodyPr/>
          <a:lstStyle>
            <a:lvl1pPr>
              <a:defRPr/>
            </a:lvl1pPr>
          </a:lstStyle>
          <a:p>
            <a:pPr>
              <a:defRPr/>
            </a:pPr>
            <a:fld id="{3552DF73-5EE6-448A-8267-CE95DCA60FFA}" type="slidenum">
              <a:rPr lang="en-US" altLang="en-US"/>
              <a:pPr>
                <a:defRPr/>
              </a:pPr>
              <a:t>‹#›</a:t>
            </a:fld>
            <a:endParaRPr lang="en-US" altLang="en-US"/>
          </a:p>
        </p:txBody>
      </p:sp>
    </p:spTree>
    <p:extLst>
      <p:ext uri="{BB962C8B-B14F-4D97-AF65-F5344CB8AC3E}">
        <p14:creationId xmlns:p14="http://schemas.microsoft.com/office/powerpoint/2010/main" val="20723611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F583F7-6D24-43CF-B3E1-A8C5828A82F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8F46B8E-FC70-46F8-9980-5D2151FFAFE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09D0590-A518-405A-873A-A53B30A1D22D}"/>
              </a:ext>
            </a:extLst>
          </p:cNvPr>
          <p:cNvSpPr>
            <a:spLocks noGrp="1"/>
          </p:cNvSpPr>
          <p:nvPr>
            <p:ph type="sldNum" sz="quarter" idx="12"/>
          </p:nvPr>
        </p:nvSpPr>
        <p:spPr/>
        <p:txBody>
          <a:bodyPr/>
          <a:lstStyle>
            <a:lvl1pPr>
              <a:defRPr/>
            </a:lvl1pPr>
          </a:lstStyle>
          <a:p>
            <a:pPr>
              <a:defRPr/>
            </a:pPr>
            <a:fld id="{0B5A155A-B544-4B31-A346-914C85C94120}" type="slidenum">
              <a:rPr lang="en-US" altLang="en-US"/>
              <a:pPr>
                <a:defRPr/>
              </a:pPr>
              <a:t>‹#›</a:t>
            </a:fld>
            <a:endParaRPr lang="en-US" altLang="en-US"/>
          </a:p>
        </p:txBody>
      </p:sp>
    </p:spTree>
    <p:extLst>
      <p:ext uri="{BB962C8B-B14F-4D97-AF65-F5344CB8AC3E}">
        <p14:creationId xmlns:p14="http://schemas.microsoft.com/office/powerpoint/2010/main" val="213307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943C11-B325-42E7-9A0E-769C5F5EE68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63C47D4-FAFA-480C-8171-844D007C637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9DB8D19-9357-40B0-A0C2-5C060F92C453}"/>
              </a:ext>
            </a:extLst>
          </p:cNvPr>
          <p:cNvSpPr>
            <a:spLocks noGrp="1"/>
          </p:cNvSpPr>
          <p:nvPr>
            <p:ph type="sldNum" sz="quarter" idx="12"/>
          </p:nvPr>
        </p:nvSpPr>
        <p:spPr/>
        <p:txBody>
          <a:bodyPr/>
          <a:lstStyle>
            <a:lvl1pPr>
              <a:defRPr/>
            </a:lvl1pPr>
          </a:lstStyle>
          <a:p>
            <a:pPr>
              <a:defRPr/>
            </a:pPr>
            <a:fld id="{8CA6829A-5598-41FC-923F-F1D1D6360260}" type="slidenum">
              <a:rPr lang="en-US" altLang="en-US"/>
              <a:pPr>
                <a:defRPr/>
              </a:pPr>
              <a:t>‹#›</a:t>
            </a:fld>
            <a:endParaRPr lang="en-US" altLang="en-US"/>
          </a:p>
        </p:txBody>
      </p:sp>
    </p:spTree>
    <p:extLst>
      <p:ext uri="{BB962C8B-B14F-4D97-AF65-F5344CB8AC3E}">
        <p14:creationId xmlns:p14="http://schemas.microsoft.com/office/powerpoint/2010/main" val="18164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D41F758-C2A3-49D4-B1AC-6A72E30ADD24}"/>
              </a:ext>
            </a:extLst>
          </p:cNvPr>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FA54DE2F-04C2-4F96-B513-6FB364394F0F}"/>
              </a:ext>
            </a:extLst>
          </p:cNvPr>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2774FCB0-D5FB-4DB1-A8AC-31FBCF37C341}"/>
              </a:ext>
            </a:extLst>
          </p:cNvPr>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eaLnBrk="1" hangingPunct="1">
              <a:defRPr sz="900">
                <a:solidFill>
                  <a:schemeClr val="tx1">
                    <a:tint val="75000"/>
                  </a:schemeClr>
                </a:solidFill>
                <a:cs typeface="Arial" charset="0"/>
              </a:defRPr>
            </a:lvl1pPr>
          </a:lstStyle>
          <a:p>
            <a:pPr>
              <a:defRPr/>
            </a:pPr>
            <a:endParaRPr lang="en-US"/>
          </a:p>
        </p:txBody>
      </p:sp>
      <p:sp>
        <p:nvSpPr>
          <p:cNvPr id="5" name="Footer Placeholder 4">
            <a:extLst>
              <a:ext uri="{FF2B5EF4-FFF2-40B4-BE49-F238E27FC236}">
                <a16:creationId xmlns:a16="http://schemas.microsoft.com/office/drawing/2014/main" id="{B32AC7B6-09ED-499E-B77D-7F2278FE9BFF}"/>
              </a:ext>
            </a:extLst>
          </p:cNvPr>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eaLnBrk="1" hangingPunct="1">
              <a:defRPr sz="900">
                <a:solidFill>
                  <a:schemeClr val="tx1">
                    <a:tint val="75000"/>
                  </a:schemeClr>
                </a:solidFill>
                <a:cs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F9996A54-BE5B-4A39-9CB2-70C0F4718208}"/>
              </a:ext>
            </a:extLst>
          </p:cNvPr>
          <p:cNvSpPr>
            <a:spLocks noGrp="1"/>
          </p:cNvSpPr>
          <p:nvPr>
            <p:ph type="sldNum" sz="quarter" idx="4"/>
          </p:nvPr>
        </p:nvSpPr>
        <p:spPr>
          <a:xfrm>
            <a:off x="6553200" y="4767263"/>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smtClean="0">
                <a:solidFill>
                  <a:srgbClr val="898989"/>
                </a:solidFill>
              </a:defRPr>
            </a:lvl1pPr>
          </a:lstStyle>
          <a:p>
            <a:pPr>
              <a:defRPr/>
            </a:pPr>
            <a:fld id="{642EA73E-4507-406B-B372-4DFBE706A663}" type="slidenum">
              <a:rPr lang="en-US" altLang="en-US"/>
              <a:pPr>
                <a:defRPr/>
              </a:pPr>
              <a:t>‹#›</a:t>
            </a:fld>
            <a:endParaRPr lang="en-US" altLang="en-US"/>
          </a:p>
        </p:txBody>
      </p:sp>
    </p:spTree>
    <p:extLst>
      <p:ext uri="{BB962C8B-B14F-4D97-AF65-F5344CB8AC3E}">
        <p14:creationId xmlns:p14="http://schemas.microsoft.com/office/powerpoint/2010/main" val="356903847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defRPr>
      </a:lvl2pPr>
      <a:lvl3pPr algn="ctr" rtl="0" eaLnBrk="0" fontAlgn="base" hangingPunct="0">
        <a:spcBef>
          <a:spcPct val="0"/>
        </a:spcBef>
        <a:spcAft>
          <a:spcPct val="0"/>
        </a:spcAft>
        <a:defRPr sz="3300">
          <a:solidFill>
            <a:schemeClr val="tx1"/>
          </a:solidFill>
          <a:latin typeface="Calibri" pitchFamily="34" charset="0"/>
        </a:defRPr>
      </a:lvl3pPr>
      <a:lvl4pPr algn="ctr" rtl="0" eaLnBrk="0" fontAlgn="base" hangingPunct="0">
        <a:spcBef>
          <a:spcPct val="0"/>
        </a:spcBef>
        <a:spcAft>
          <a:spcPct val="0"/>
        </a:spcAft>
        <a:defRPr sz="3300">
          <a:solidFill>
            <a:schemeClr val="tx1"/>
          </a:solidFill>
          <a:latin typeface="Calibri" pitchFamily="34" charset="0"/>
        </a:defRPr>
      </a:lvl4pPr>
      <a:lvl5pPr algn="ctr" rtl="0" eaLnBrk="0" fontAlgn="base" hangingPunct="0">
        <a:spcBef>
          <a:spcPct val="0"/>
        </a:spcBef>
        <a:spcAft>
          <a:spcPct val="0"/>
        </a:spcAft>
        <a:defRPr sz="3300">
          <a:solidFill>
            <a:schemeClr val="tx1"/>
          </a:solidFill>
          <a:latin typeface="Calibri" pitchFamily="34" charset="0"/>
        </a:defRPr>
      </a:lvl5pPr>
      <a:lvl6pPr marL="342900" algn="ctr" rtl="0" fontAlgn="base">
        <a:spcBef>
          <a:spcPct val="0"/>
        </a:spcBef>
        <a:spcAft>
          <a:spcPct val="0"/>
        </a:spcAft>
        <a:defRPr sz="3300">
          <a:solidFill>
            <a:schemeClr val="tx1"/>
          </a:solidFill>
          <a:latin typeface="Calibri" pitchFamily="34" charset="0"/>
        </a:defRPr>
      </a:lvl6pPr>
      <a:lvl7pPr marL="685800" algn="ctr" rtl="0" fontAlgn="base">
        <a:spcBef>
          <a:spcPct val="0"/>
        </a:spcBef>
        <a:spcAft>
          <a:spcPct val="0"/>
        </a:spcAft>
        <a:defRPr sz="3300">
          <a:solidFill>
            <a:schemeClr val="tx1"/>
          </a:solidFill>
          <a:latin typeface="Calibri" pitchFamily="34" charset="0"/>
        </a:defRPr>
      </a:lvl7pPr>
      <a:lvl8pPr marL="1028700" algn="ctr" rtl="0" fontAlgn="base">
        <a:spcBef>
          <a:spcPct val="0"/>
        </a:spcBef>
        <a:spcAft>
          <a:spcPct val="0"/>
        </a:spcAft>
        <a:defRPr sz="3300">
          <a:solidFill>
            <a:schemeClr val="tx1"/>
          </a:solidFill>
          <a:latin typeface="Calibri" pitchFamily="34" charset="0"/>
        </a:defRPr>
      </a:lvl8pPr>
      <a:lvl9pPr marL="1371600" algn="ctr" rtl="0" fontAlgn="base">
        <a:spcBef>
          <a:spcPct val="0"/>
        </a:spcBef>
        <a:spcAft>
          <a:spcPct val="0"/>
        </a:spcAft>
        <a:defRPr sz="3300">
          <a:solidFill>
            <a:schemeClr val="tx1"/>
          </a:solidFill>
          <a:latin typeface="Calibri" pitchFamily="34"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123test.com/disc-personality-test/" TargetMode="External"/><Relationship Id="rId2" Type="http://schemas.openxmlformats.org/officeDocument/2006/relationships/image" Target="../media/image21.jpg"/><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M4YLO-2Tb2w" TargetMode="External"/><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NXcWZnQPUXw" TargetMode="External"/><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hyperlink" Target="https://www.16personalities.com/free-personality-test" TargetMode="External"/><Relationship Id="rId2" Type="http://schemas.openxmlformats.org/officeDocument/2006/relationships/image" Target="../media/image21.jpg"/><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20CB0A-77FA-411A-A7B9-1EBBBB9DCD94}"/>
              </a:ext>
            </a:extLst>
          </p:cNvPr>
          <p:cNvSpPr/>
          <p:nvPr/>
        </p:nvSpPr>
        <p:spPr>
          <a:xfrm>
            <a:off x="4716016" y="4060754"/>
            <a:ext cx="4248472" cy="95926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p:nvPr>
        </p:nvSpPr>
        <p:spPr>
          <a:xfrm>
            <a:off x="3563888" y="1794902"/>
            <a:ext cx="5580112" cy="1080121"/>
          </a:xfrm>
        </p:spPr>
        <p:txBody>
          <a:bodyPr/>
          <a:lstStyle/>
          <a:p>
            <a:r>
              <a:rPr lang="en-US" altLang="ko-KR" sz="3600" dirty="0">
                <a:ea typeface="맑은 고딕" pitchFamily="50" charset="-127"/>
              </a:rPr>
              <a:t>Johari Window &amp;</a:t>
            </a:r>
          </a:p>
          <a:p>
            <a:r>
              <a:rPr lang="en-US" altLang="ko-KR" sz="3600" dirty="0">
                <a:ea typeface="맑은 고딕" pitchFamily="50" charset="-127"/>
              </a:rPr>
              <a:t>Personality Types Models</a:t>
            </a:r>
            <a:endParaRPr lang="en-US" altLang="ko-KR" sz="3600" dirty="0"/>
          </a:p>
        </p:txBody>
      </p:sp>
      <p:sp>
        <p:nvSpPr>
          <p:cNvPr id="4" name="Text Placeholder 3"/>
          <p:cNvSpPr>
            <a:spLocks noGrp="1"/>
          </p:cNvSpPr>
          <p:nvPr>
            <p:ph type="body" sz="quarter" idx="11"/>
          </p:nvPr>
        </p:nvSpPr>
        <p:spPr>
          <a:xfrm>
            <a:off x="179512" y="120355"/>
            <a:ext cx="5292080" cy="488816"/>
          </a:xfrm>
        </p:spPr>
        <p:txBody>
          <a:bodyPr/>
          <a:lstStyle/>
          <a:p>
            <a:pPr>
              <a:spcBef>
                <a:spcPts val="0"/>
              </a:spcBef>
              <a:defRPr/>
            </a:pPr>
            <a:r>
              <a:rPr lang="en-US" altLang="ko-KR" sz="2000" b="1" dirty="0"/>
              <a:t>Effective Communication Skills</a:t>
            </a:r>
            <a:endParaRPr lang="en-US" altLang="ko-KR" sz="2000" dirty="0"/>
          </a:p>
        </p:txBody>
      </p:sp>
      <p:sp>
        <p:nvSpPr>
          <p:cNvPr id="5" name="TextBox 4"/>
          <p:cNvSpPr txBox="1"/>
          <p:nvPr/>
        </p:nvSpPr>
        <p:spPr>
          <a:xfrm>
            <a:off x="7380312" y="195486"/>
            <a:ext cx="1440160" cy="338554"/>
          </a:xfrm>
          <a:prstGeom prst="rect">
            <a:avLst/>
          </a:prstGeom>
          <a:noFill/>
        </p:spPr>
        <p:txBody>
          <a:bodyPr wrap="square" rtlCol="0">
            <a:spAutoFit/>
          </a:bodyPr>
          <a:lstStyle/>
          <a:p>
            <a:pPr algn="r"/>
            <a:r>
              <a:rPr lang="en-US" altLang="ko-KR" sz="1600" dirty="0">
                <a:solidFill>
                  <a:schemeClr val="bg1"/>
                </a:solidFill>
                <a:cs typeface="Arial" pitchFamily="34" charset="0"/>
              </a:rPr>
              <a:t>Week 4</a:t>
            </a:r>
            <a:endParaRPr lang="ko-KR" altLang="en-US" sz="1600" dirty="0">
              <a:solidFill>
                <a:schemeClr val="bg1"/>
              </a:solidFill>
              <a:cs typeface="Arial" pitchFamily="34" charset="0"/>
            </a:endParaRPr>
          </a:p>
        </p:txBody>
      </p:sp>
      <p:sp>
        <p:nvSpPr>
          <p:cNvPr id="7" name="Text Placeholder 3">
            <a:extLst>
              <a:ext uri="{FF2B5EF4-FFF2-40B4-BE49-F238E27FC236}">
                <a16:creationId xmlns:a16="http://schemas.microsoft.com/office/drawing/2014/main" id="{8C03C91F-F49E-4F6C-A883-7FA5B474031E}"/>
              </a:ext>
            </a:extLst>
          </p:cNvPr>
          <p:cNvSpPr txBox="1">
            <a:spLocks/>
          </p:cNvSpPr>
          <p:nvPr/>
        </p:nvSpPr>
        <p:spPr>
          <a:xfrm>
            <a:off x="1232956" y="4531207"/>
            <a:ext cx="2232248" cy="488816"/>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defRPr/>
            </a:pPr>
            <a:r>
              <a:rPr lang="en-US" altLang="ko-KR" sz="1600" b="1" dirty="0">
                <a:latin typeface="Arial" panose="020B0604020202020204" pitchFamily="34" charset="0"/>
              </a:rPr>
              <a:t>Rajendra Singh</a:t>
            </a:r>
            <a:endParaRPr lang="en-US" altLang="ko-KR" sz="1600" dirty="0">
              <a:latin typeface="Arial" panose="020B0604020202020204" pitchFamily="34" charset="0"/>
            </a:endParaRPr>
          </a:p>
        </p:txBody>
      </p:sp>
      <p:pic>
        <p:nvPicPr>
          <p:cNvPr id="8" name="Picture 7">
            <a:extLst>
              <a:ext uri="{FF2B5EF4-FFF2-40B4-BE49-F238E27FC236}">
                <a16:creationId xmlns:a16="http://schemas.microsoft.com/office/drawing/2014/main" id="{9A14ACC4-0EE7-420D-A6EC-6AEDED7A1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472" y="4151700"/>
            <a:ext cx="3810000" cy="771525"/>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DISC Personality Model</a:t>
            </a:r>
            <a:endParaRPr lang="ko-KR" altLang="en-US" dirty="0"/>
          </a:p>
        </p:txBody>
      </p:sp>
      <p:pic>
        <p:nvPicPr>
          <p:cNvPr id="26" name="Picture 25">
            <a:extLst>
              <a:ext uri="{FF2B5EF4-FFF2-40B4-BE49-F238E27FC236}">
                <a16:creationId xmlns:a16="http://schemas.microsoft.com/office/drawing/2014/main" id="{79CCC3FF-72CA-4A52-BC12-6D4BEC6C0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948020"/>
            <a:ext cx="952500" cy="962025"/>
          </a:xfrm>
          <a:prstGeom prst="rect">
            <a:avLst/>
          </a:prstGeom>
        </p:spPr>
      </p:pic>
      <p:sp>
        <p:nvSpPr>
          <p:cNvPr id="32" name="Text Placeholder 18">
            <a:extLst>
              <a:ext uri="{FF2B5EF4-FFF2-40B4-BE49-F238E27FC236}">
                <a16:creationId xmlns:a16="http://schemas.microsoft.com/office/drawing/2014/main" id="{75D54F43-3318-483B-A965-9ED14C9C2A5F}"/>
              </a:ext>
            </a:extLst>
          </p:cNvPr>
          <p:cNvSpPr txBox="1">
            <a:spLocks/>
          </p:cNvSpPr>
          <p:nvPr/>
        </p:nvSpPr>
        <p:spPr>
          <a:xfrm>
            <a:off x="1763688" y="1065469"/>
            <a:ext cx="1440160" cy="210137"/>
          </a:xfrm>
          <a:prstGeom prst="rect">
            <a:avLst/>
          </a:prstGeom>
        </p:spPr>
        <p:style>
          <a:lnRef idx="2">
            <a:schemeClr val="accent1"/>
          </a:lnRef>
          <a:fillRef idx="1">
            <a:schemeClr val="lt1"/>
          </a:fillRef>
          <a:effectRef idx="0">
            <a:schemeClr val="accent1"/>
          </a:effectRef>
          <a:fontRef idx="minor">
            <a:schemeClr val="dk1"/>
          </a:fontRef>
        </p:style>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200" b="1" dirty="0">
              <a:solidFill>
                <a:schemeClr val="accent1"/>
              </a:solidFill>
              <a:cs typeface="Arial" pitchFamily="34" charset="0"/>
            </a:endParaRPr>
          </a:p>
          <a:p>
            <a:pPr marL="0" indent="0" algn="ctr">
              <a:buNone/>
            </a:pPr>
            <a:r>
              <a:rPr lang="en-US" sz="1200" b="1" dirty="0">
                <a:solidFill>
                  <a:schemeClr val="accent1"/>
                </a:solidFill>
                <a:cs typeface="Arial" pitchFamily="34" charset="0"/>
              </a:rPr>
              <a:t>Dominance</a:t>
            </a:r>
          </a:p>
          <a:p>
            <a:pPr marL="0" indent="0" algn="ctr">
              <a:buNone/>
            </a:pPr>
            <a:endParaRPr lang="en-US" sz="1200" b="1" dirty="0">
              <a:solidFill>
                <a:schemeClr val="tx1">
                  <a:lumMod val="75000"/>
                  <a:lumOff val="25000"/>
                </a:schemeClr>
              </a:solidFill>
              <a:cs typeface="Arial" pitchFamily="34" charset="0"/>
            </a:endParaRPr>
          </a:p>
        </p:txBody>
      </p:sp>
      <p:graphicFrame>
        <p:nvGraphicFramePr>
          <p:cNvPr id="33" name="Table 33">
            <a:extLst>
              <a:ext uri="{FF2B5EF4-FFF2-40B4-BE49-F238E27FC236}">
                <a16:creationId xmlns:a16="http://schemas.microsoft.com/office/drawing/2014/main" id="{BA1F4C07-46FB-4C3E-A186-CC00AABE3468}"/>
              </a:ext>
            </a:extLst>
          </p:cNvPr>
          <p:cNvGraphicFramePr>
            <a:graphicFrameLocks noGrp="1"/>
          </p:cNvGraphicFramePr>
          <p:nvPr>
            <p:extLst>
              <p:ext uri="{D42A27DB-BD31-4B8C-83A1-F6EECF244321}">
                <p14:modId xmlns:p14="http://schemas.microsoft.com/office/powerpoint/2010/main" val="3433723577"/>
              </p:ext>
            </p:extLst>
          </p:nvPr>
        </p:nvGraphicFramePr>
        <p:xfrm>
          <a:off x="5364088" y="1033643"/>
          <a:ext cx="3096344" cy="3410319"/>
        </p:xfrm>
        <a:graphic>
          <a:graphicData uri="http://schemas.openxmlformats.org/drawingml/2006/table">
            <a:tbl>
              <a:tblPr firstRow="1" bandRow="1">
                <a:tableStyleId>{5C22544A-7EE6-4342-B048-85BDC9FD1C3A}</a:tableStyleId>
              </a:tblPr>
              <a:tblGrid>
                <a:gridCol w="1548172">
                  <a:extLst>
                    <a:ext uri="{9D8B030D-6E8A-4147-A177-3AD203B41FA5}">
                      <a16:colId xmlns:a16="http://schemas.microsoft.com/office/drawing/2014/main" val="2098315140"/>
                    </a:ext>
                  </a:extLst>
                </a:gridCol>
                <a:gridCol w="1548172">
                  <a:extLst>
                    <a:ext uri="{9D8B030D-6E8A-4147-A177-3AD203B41FA5}">
                      <a16:colId xmlns:a16="http://schemas.microsoft.com/office/drawing/2014/main" val="1318949073"/>
                    </a:ext>
                  </a:extLst>
                </a:gridCol>
              </a:tblGrid>
              <a:tr h="310029">
                <a:tc>
                  <a:txBody>
                    <a:bodyPr/>
                    <a:lstStyle/>
                    <a:p>
                      <a:pPr algn="ctr"/>
                      <a:r>
                        <a:rPr lang="en-US" sz="1400" dirty="0"/>
                        <a:t>High “D”</a:t>
                      </a:r>
                    </a:p>
                  </a:txBody>
                  <a:tcPr/>
                </a:tc>
                <a:tc>
                  <a:txBody>
                    <a:bodyPr/>
                    <a:lstStyle/>
                    <a:p>
                      <a:pPr algn="ctr"/>
                      <a:r>
                        <a:rPr lang="en-US" sz="1400" dirty="0"/>
                        <a:t>Low “D”</a:t>
                      </a:r>
                    </a:p>
                  </a:txBody>
                  <a:tcPr/>
                </a:tc>
                <a:extLst>
                  <a:ext uri="{0D108BD9-81ED-4DB2-BD59-A6C34878D82A}">
                    <a16:rowId xmlns:a16="http://schemas.microsoft.com/office/drawing/2014/main" val="2762793136"/>
                  </a:ext>
                </a:extLst>
              </a:tr>
              <a:tr h="310029">
                <a:tc>
                  <a:txBody>
                    <a:bodyPr/>
                    <a:lstStyle/>
                    <a:p>
                      <a:r>
                        <a:rPr lang="en-US" sz="1400" dirty="0"/>
                        <a:t>Demanding</a:t>
                      </a:r>
                    </a:p>
                  </a:txBody>
                  <a:tcPr/>
                </a:tc>
                <a:tc>
                  <a:txBody>
                    <a:bodyPr/>
                    <a:lstStyle/>
                    <a:p>
                      <a:r>
                        <a:rPr lang="en-US" sz="1400" dirty="0"/>
                        <a:t>Cooperative</a:t>
                      </a:r>
                    </a:p>
                  </a:txBody>
                  <a:tcPr/>
                </a:tc>
                <a:extLst>
                  <a:ext uri="{0D108BD9-81ED-4DB2-BD59-A6C34878D82A}">
                    <a16:rowId xmlns:a16="http://schemas.microsoft.com/office/drawing/2014/main" val="213437706"/>
                  </a:ext>
                </a:extLst>
              </a:tr>
              <a:tr h="310029">
                <a:tc>
                  <a:txBody>
                    <a:bodyPr/>
                    <a:lstStyle/>
                    <a:p>
                      <a:r>
                        <a:rPr lang="en-US" sz="1400" dirty="0"/>
                        <a:t>Forceful</a:t>
                      </a:r>
                    </a:p>
                  </a:txBody>
                  <a:tcPr/>
                </a:tc>
                <a:tc>
                  <a:txBody>
                    <a:bodyPr/>
                    <a:lstStyle/>
                    <a:p>
                      <a:r>
                        <a:rPr lang="en-US" sz="1400" dirty="0"/>
                        <a:t>Modest</a:t>
                      </a:r>
                    </a:p>
                  </a:txBody>
                  <a:tcPr/>
                </a:tc>
                <a:extLst>
                  <a:ext uri="{0D108BD9-81ED-4DB2-BD59-A6C34878D82A}">
                    <a16:rowId xmlns:a16="http://schemas.microsoft.com/office/drawing/2014/main" val="3792588998"/>
                  </a:ext>
                </a:extLst>
              </a:tr>
              <a:tr h="310029">
                <a:tc>
                  <a:txBody>
                    <a:bodyPr/>
                    <a:lstStyle/>
                    <a:p>
                      <a:r>
                        <a:rPr lang="en-US" sz="1400" dirty="0"/>
                        <a:t>Egocentric</a:t>
                      </a:r>
                    </a:p>
                  </a:txBody>
                  <a:tcPr/>
                </a:tc>
                <a:tc>
                  <a:txBody>
                    <a:bodyPr/>
                    <a:lstStyle/>
                    <a:p>
                      <a:r>
                        <a:rPr lang="en-US" sz="1400" dirty="0"/>
                        <a:t>Peaceful</a:t>
                      </a:r>
                    </a:p>
                  </a:txBody>
                  <a:tcPr/>
                </a:tc>
                <a:extLst>
                  <a:ext uri="{0D108BD9-81ED-4DB2-BD59-A6C34878D82A}">
                    <a16:rowId xmlns:a16="http://schemas.microsoft.com/office/drawing/2014/main" val="3915736343"/>
                  </a:ext>
                </a:extLst>
              </a:tr>
              <a:tr h="310029">
                <a:tc>
                  <a:txBody>
                    <a:bodyPr/>
                    <a:lstStyle/>
                    <a:p>
                      <a:r>
                        <a:rPr lang="en-US" sz="1400" dirty="0"/>
                        <a:t>Strong</a:t>
                      </a:r>
                    </a:p>
                  </a:txBody>
                  <a:tcPr/>
                </a:tc>
                <a:tc>
                  <a:txBody>
                    <a:bodyPr/>
                    <a:lstStyle/>
                    <a:p>
                      <a:r>
                        <a:rPr lang="en-US" sz="1400" dirty="0"/>
                        <a:t>Mild</a:t>
                      </a:r>
                    </a:p>
                  </a:txBody>
                  <a:tcPr/>
                </a:tc>
                <a:extLst>
                  <a:ext uri="{0D108BD9-81ED-4DB2-BD59-A6C34878D82A}">
                    <a16:rowId xmlns:a16="http://schemas.microsoft.com/office/drawing/2014/main" val="2449211455"/>
                  </a:ext>
                </a:extLst>
              </a:tr>
              <a:tr h="310029">
                <a:tc>
                  <a:txBody>
                    <a:bodyPr/>
                    <a:lstStyle/>
                    <a:p>
                      <a:r>
                        <a:rPr lang="en-US" sz="1400" dirty="0"/>
                        <a:t>Willed</a:t>
                      </a:r>
                    </a:p>
                  </a:txBody>
                  <a:tcPr/>
                </a:tc>
                <a:tc>
                  <a:txBody>
                    <a:bodyPr/>
                    <a:lstStyle/>
                    <a:p>
                      <a:r>
                        <a:rPr lang="en-US" sz="1400" dirty="0"/>
                        <a:t>Indifferent</a:t>
                      </a:r>
                    </a:p>
                  </a:txBody>
                  <a:tcPr/>
                </a:tc>
                <a:extLst>
                  <a:ext uri="{0D108BD9-81ED-4DB2-BD59-A6C34878D82A}">
                    <a16:rowId xmlns:a16="http://schemas.microsoft.com/office/drawing/2014/main" val="1448095495"/>
                  </a:ext>
                </a:extLst>
              </a:tr>
              <a:tr h="310029">
                <a:tc>
                  <a:txBody>
                    <a:bodyPr/>
                    <a:lstStyle/>
                    <a:p>
                      <a:r>
                        <a:rPr lang="en-US" sz="1400" dirty="0"/>
                        <a:t>Driving</a:t>
                      </a:r>
                    </a:p>
                  </a:txBody>
                  <a:tcPr/>
                </a:tc>
                <a:tc>
                  <a:txBody>
                    <a:bodyPr/>
                    <a:lstStyle/>
                    <a:p>
                      <a:r>
                        <a:rPr lang="en-US" sz="1400" dirty="0"/>
                        <a:t>Following</a:t>
                      </a:r>
                    </a:p>
                  </a:txBody>
                  <a:tcPr/>
                </a:tc>
                <a:extLst>
                  <a:ext uri="{0D108BD9-81ED-4DB2-BD59-A6C34878D82A}">
                    <a16:rowId xmlns:a16="http://schemas.microsoft.com/office/drawing/2014/main" val="1685871723"/>
                  </a:ext>
                </a:extLst>
              </a:tr>
              <a:tr h="310029">
                <a:tc>
                  <a:txBody>
                    <a:bodyPr/>
                    <a:lstStyle/>
                    <a:p>
                      <a:r>
                        <a:rPr lang="en-US" sz="1400" dirty="0"/>
                        <a:t>Determined</a:t>
                      </a:r>
                    </a:p>
                  </a:txBody>
                  <a:tcPr/>
                </a:tc>
                <a:tc>
                  <a:txBody>
                    <a:bodyPr/>
                    <a:lstStyle/>
                    <a:p>
                      <a:r>
                        <a:rPr lang="en-US" sz="1400" dirty="0"/>
                        <a:t>Unsure</a:t>
                      </a:r>
                    </a:p>
                  </a:txBody>
                  <a:tcPr/>
                </a:tc>
                <a:extLst>
                  <a:ext uri="{0D108BD9-81ED-4DB2-BD59-A6C34878D82A}">
                    <a16:rowId xmlns:a16="http://schemas.microsoft.com/office/drawing/2014/main" val="3650384649"/>
                  </a:ext>
                </a:extLst>
              </a:tr>
              <a:tr h="310029">
                <a:tc>
                  <a:txBody>
                    <a:bodyPr/>
                    <a:lstStyle/>
                    <a:p>
                      <a:r>
                        <a:rPr lang="en-US" sz="1400" dirty="0"/>
                        <a:t>Ambitious</a:t>
                      </a:r>
                    </a:p>
                  </a:txBody>
                  <a:tcPr/>
                </a:tc>
                <a:tc>
                  <a:txBody>
                    <a:bodyPr/>
                    <a:lstStyle/>
                    <a:p>
                      <a:r>
                        <a:rPr lang="en-US" sz="1400" dirty="0"/>
                        <a:t>Conservative</a:t>
                      </a:r>
                    </a:p>
                  </a:txBody>
                  <a:tcPr/>
                </a:tc>
                <a:extLst>
                  <a:ext uri="{0D108BD9-81ED-4DB2-BD59-A6C34878D82A}">
                    <a16:rowId xmlns:a16="http://schemas.microsoft.com/office/drawing/2014/main" val="1090395239"/>
                  </a:ext>
                </a:extLst>
              </a:tr>
              <a:tr h="310029">
                <a:tc>
                  <a:txBody>
                    <a:bodyPr/>
                    <a:lstStyle/>
                    <a:p>
                      <a:r>
                        <a:rPr lang="en-US" sz="1400" dirty="0"/>
                        <a:t>Aggressive</a:t>
                      </a:r>
                    </a:p>
                  </a:txBody>
                  <a:tcPr/>
                </a:tc>
                <a:tc>
                  <a:txBody>
                    <a:bodyPr/>
                    <a:lstStyle/>
                    <a:p>
                      <a:r>
                        <a:rPr lang="en-US" sz="1400" dirty="0"/>
                        <a:t>Agreeable</a:t>
                      </a:r>
                    </a:p>
                  </a:txBody>
                  <a:tcPr/>
                </a:tc>
                <a:extLst>
                  <a:ext uri="{0D108BD9-81ED-4DB2-BD59-A6C34878D82A}">
                    <a16:rowId xmlns:a16="http://schemas.microsoft.com/office/drawing/2014/main" val="1465991196"/>
                  </a:ext>
                </a:extLst>
              </a:tr>
              <a:tr h="310029">
                <a:tc>
                  <a:txBody>
                    <a:bodyPr/>
                    <a:lstStyle/>
                    <a:p>
                      <a:r>
                        <a:rPr lang="en-US" sz="1400" dirty="0"/>
                        <a:t>Pioneering</a:t>
                      </a:r>
                    </a:p>
                  </a:txBody>
                  <a:tcPr/>
                </a:tc>
                <a:tc>
                  <a:txBody>
                    <a:bodyPr/>
                    <a:lstStyle/>
                    <a:p>
                      <a:r>
                        <a:rPr lang="en-US" sz="1400" dirty="0"/>
                        <a:t>Cautious</a:t>
                      </a:r>
                    </a:p>
                  </a:txBody>
                  <a:tcPr/>
                </a:tc>
                <a:extLst>
                  <a:ext uri="{0D108BD9-81ED-4DB2-BD59-A6C34878D82A}">
                    <a16:rowId xmlns:a16="http://schemas.microsoft.com/office/drawing/2014/main" val="3288652689"/>
                  </a:ext>
                </a:extLst>
              </a:tr>
            </a:tbl>
          </a:graphicData>
        </a:graphic>
      </p:graphicFrame>
      <p:sp>
        <p:nvSpPr>
          <p:cNvPr id="35" name="TextBox 34">
            <a:extLst>
              <a:ext uri="{FF2B5EF4-FFF2-40B4-BE49-F238E27FC236}">
                <a16:creationId xmlns:a16="http://schemas.microsoft.com/office/drawing/2014/main" id="{65099A43-B4F4-40FB-B531-EE8F8CC8CB9A}"/>
              </a:ext>
            </a:extLst>
          </p:cNvPr>
          <p:cNvSpPr txBox="1"/>
          <p:nvPr/>
        </p:nvSpPr>
        <p:spPr>
          <a:xfrm>
            <a:off x="2321165" y="1538472"/>
            <a:ext cx="225659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200" dirty="0">
                <a:solidFill>
                  <a:schemeClr val="tx1">
                    <a:lumMod val="75000"/>
                    <a:lumOff val="25000"/>
                  </a:schemeClr>
                </a:solidFill>
                <a:cs typeface="Arial" pitchFamily="34" charset="0"/>
              </a:rPr>
              <a:t>Getting things Done with the personal Drive</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90366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22E857B-218C-4C12-953B-D57EF0DAE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948020"/>
            <a:ext cx="952500" cy="962025"/>
          </a:xfrm>
          <a:prstGeom prst="rect">
            <a:avLst/>
          </a:prstGeom>
        </p:spPr>
      </p:pic>
      <p:sp>
        <p:nvSpPr>
          <p:cNvPr id="2" name="Text Placeholder 1"/>
          <p:cNvSpPr>
            <a:spLocks noGrp="1"/>
          </p:cNvSpPr>
          <p:nvPr>
            <p:ph type="body" sz="quarter" idx="10"/>
          </p:nvPr>
        </p:nvSpPr>
        <p:spPr/>
        <p:txBody>
          <a:bodyPr/>
          <a:lstStyle/>
          <a:p>
            <a:r>
              <a:rPr lang="en-US" altLang="ko-KR" dirty="0"/>
              <a:t>DISC Personality Model</a:t>
            </a:r>
            <a:endParaRPr lang="ko-KR" altLang="en-US" dirty="0"/>
          </a:p>
        </p:txBody>
      </p:sp>
      <p:sp>
        <p:nvSpPr>
          <p:cNvPr id="32" name="Text Placeholder 18">
            <a:extLst>
              <a:ext uri="{FF2B5EF4-FFF2-40B4-BE49-F238E27FC236}">
                <a16:creationId xmlns:a16="http://schemas.microsoft.com/office/drawing/2014/main" id="{75D54F43-3318-483B-A965-9ED14C9C2A5F}"/>
              </a:ext>
            </a:extLst>
          </p:cNvPr>
          <p:cNvSpPr txBox="1">
            <a:spLocks/>
          </p:cNvSpPr>
          <p:nvPr/>
        </p:nvSpPr>
        <p:spPr>
          <a:xfrm>
            <a:off x="1763688" y="1065469"/>
            <a:ext cx="1440160" cy="210137"/>
          </a:xfrm>
          <a:prstGeom prst="rect">
            <a:avLst/>
          </a:prstGeom>
        </p:spPr>
        <p:style>
          <a:lnRef idx="2">
            <a:schemeClr val="accent1"/>
          </a:lnRef>
          <a:fillRef idx="1">
            <a:schemeClr val="lt1"/>
          </a:fillRef>
          <a:effectRef idx="0">
            <a:schemeClr val="accent1"/>
          </a:effectRef>
          <a:fontRef idx="minor">
            <a:schemeClr val="dk1"/>
          </a:fontRef>
        </p:style>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dirty="0">
              <a:ln>
                <a:noFill/>
              </a:ln>
              <a:solidFill>
                <a:srgbClr val="32AEB8"/>
              </a:solidFill>
              <a:effectLst/>
              <a:uLnTx/>
              <a:uFillTx/>
              <a:latin typeface="Arial"/>
              <a:cs typeface="Arial" pitchFamily="34" charset="0"/>
            </a:endParaRPr>
          </a:p>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a:ln>
                  <a:noFill/>
                </a:ln>
                <a:solidFill>
                  <a:srgbClr val="32AEB8"/>
                </a:solidFill>
                <a:effectLst/>
                <a:uLnTx/>
                <a:uFillTx/>
                <a:latin typeface="Arial"/>
                <a:cs typeface="Arial" pitchFamily="34" charset="0"/>
              </a:rPr>
              <a:t>Influence</a:t>
            </a:r>
          </a:p>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aphicFrame>
        <p:nvGraphicFramePr>
          <p:cNvPr id="33" name="Table 33">
            <a:extLst>
              <a:ext uri="{FF2B5EF4-FFF2-40B4-BE49-F238E27FC236}">
                <a16:creationId xmlns:a16="http://schemas.microsoft.com/office/drawing/2014/main" id="{BA1F4C07-46FB-4C3E-A186-CC00AABE3468}"/>
              </a:ext>
            </a:extLst>
          </p:cNvPr>
          <p:cNvGraphicFramePr>
            <a:graphicFrameLocks noGrp="1"/>
          </p:cNvGraphicFramePr>
          <p:nvPr>
            <p:extLst>
              <p:ext uri="{D42A27DB-BD31-4B8C-83A1-F6EECF244321}">
                <p14:modId xmlns:p14="http://schemas.microsoft.com/office/powerpoint/2010/main" val="1009558894"/>
              </p:ext>
            </p:extLst>
          </p:nvPr>
        </p:nvGraphicFramePr>
        <p:xfrm>
          <a:off x="5364088" y="1065468"/>
          <a:ext cx="3024336" cy="2802426"/>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98315140"/>
                    </a:ext>
                  </a:extLst>
                </a:gridCol>
                <a:gridCol w="1512168">
                  <a:extLst>
                    <a:ext uri="{9D8B030D-6E8A-4147-A177-3AD203B41FA5}">
                      <a16:colId xmlns:a16="http://schemas.microsoft.com/office/drawing/2014/main" val="1318949073"/>
                    </a:ext>
                  </a:extLst>
                </a:gridCol>
              </a:tblGrid>
              <a:tr h="306201">
                <a:tc>
                  <a:txBody>
                    <a:bodyPr/>
                    <a:lstStyle/>
                    <a:p>
                      <a:pPr algn="ctr"/>
                      <a:r>
                        <a:rPr lang="en-US" sz="1400" dirty="0"/>
                        <a:t>High “I”</a:t>
                      </a:r>
                    </a:p>
                  </a:txBody>
                  <a:tcPr/>
                </a:tc>
                <a:tc>
                  <a:txBody>
                    <a:bodyPr/>
                    <a:lstStyle/>
                    <a:p>
                      <a:pPr algn="ctr"/>
                      <a:r>
                        <a:rPr lang="en-US" sz="1400" dirty="0"/>
                        <a:t>Low “I”</a:t>
                      </a:r>
                    </a:p>
                  </a:txBody>
                  <a:tcPr/>
                </a:tc>
                <a:extLst>
                  <a:ext uri="{0D108BD9-81ED-4DB2-BD59-A6C34878D82A}">
                    <a16:rowId xmlns:a16="http://schemas.microsoft.com/office/drawing/2014/main" val="2762793136"/>
                  </a:ext>
                </a:extLst>
              </a:tr>
              <a:tr h="306201">
                <a:tc>
                  <a:txBody>
                    <a:bodyPr/>
                    <a:lstStyle/>
                    <a:p>
                      <a:r>
                        <a:rPr lang="en-US" sz="1400" dirty="0"/>
                        <a:t>Convincing</a:t>
                      </a:r>
                    </a:p>
                  </a:txBody>
                  <a:tcPr/>
                </a:tc>
                <a:tc>
                  <a:txBody>
                    <a:bodyPr/>
                    <a:lstStyle/>
                    <a:p>
                      <a:r>
                        <a:rPr lang="en-US" sz="1400" dirty="0"/>
                        <a:t>Critical</a:t>
                      </a:r>
                    </a:p>
                  </a:txBody>
                  <a:tcPr/>
                </a:tc>
                <a:extLst>
                  <a:ext uri="{0D108BD9-81ED-4DB2-BD59-A6C34878D82A}">
                    <a16:rowId xmlns:a16="http://schemas.microsoft.com/office/drawing/2014/main" val="213437706"/>
                  </a:ext>
                </a:extLst>
              </a:tr>
              <a:tr h="306201">
                <a:tc>
                  <a:txBody>
                    <a:bodyPr/>
                    <a:lstStyle/>
                    <a:p>
                      <a:r>
                        <a:rPr lang="en-US" sz="1400" dirty="0"/>
                        <a:t>Magnetic</a:t>
                      </a:r>
                    </a:p>
                  </a:txBody>
                  <a:tcPr/>
                </a:tc>
                <a:tc>
                  <a:txBody>
                    <a:bodyPr/>
                    <a:lstStyle/>
                    <a:p>
                      <a:r>
                        <a:rPr lang="en-US" sz="1400" dirty="0"/>
                        <a:t>Skeptical</a:t>
                      </a:r>
                    </a:p>
                  </a:txBody>
                  <a:tcPr/>
                </a:tc>
                <a:extLst>
                  <a:ext uri="{0D108BD9-81ED-4DB2-BD59-A6C34878D82A}">
                    <a16:rowId xmlns:a16="http://schemas.microsoft.com/office/drawing/2014/main" val="3792588998"/>
                  </a:ext>
                </a:extLst>
              </a:tr>
              <a:tr h="306201">
                <a:tc>
                  <a:txBody>
                    <a:bodyPr/>
                    <a:lstStyle/>
                    <a:p>
                      <a:r>
                        <a:rPr lang="en-US" sz="1400" dirty="0"/>
                        <a:t>Enthusiastic</a:t>
                      </a:r>
                    </a:p>
                  </a:txBody>
                  <a:tcPr/>
                </a:tc>
                <a:tc>
                  <a:txBody>
                    <a:bodyPr/>
                    <a:lstStyle/>
                    <a:p>
                      <a:r>
                        <a:rPr lang="en-US" sz="1400" dirty="0"/>
                        <a:t>Reserved</a:t>
                      </a:r>
                    </a:p>
                  </a:txBody>
                  <a:tcPr/>
                </a:tc>
                <a:extLst>
                  <a:ext uri="{0D108BD9-81ED-4DB2-BD59-A6C34878D82A}">
                    <a16:rowId xmlns:a16="http://schemas.microsoft.com/office/drawing/2014/main" val="3915736343"/>
                  </a:ext>
                </a:extLst>
              </a:tr>
              <a:tr h="306201">
                <a:tc>
                  <a:txBody>
                    <a:bodyPr/>
                    <a:lstStyle/>
                    <a:p>
                      <a:r>
                        <a:rPr lang="en-US" sz="1400" dirty="0"/>
                        <a:t>Persuasive</a:t>
                      </a:r>
                    </a:p>
                  </a:txBody>
                  <a:tcPr/>
                </a:tc>
                <a:tc>
                  <a:txBody>
                    <a:bodyPr/>
                    <a:lstStyle/>
                    <a:p>
                      <a:r>
                        <a:rPr lang="en-US" sz="1400" dirty="0"/>
                        <a:t>Factual</a:t>
                      </a:r>
                    </a:p>
                  </a:txBody>
                  <a:tcPr/>
                </a:tc>
                <a:extLst>
                  <a:ext uri="{0D108BD9-81ED-4DB2-BD59-A6C34878D82A}">
                    <a16:rowId xmlns:a16="http://schemas.microsoft.com/office/drawing/2014/main" val="2449211455"/>
                  </a:ext>
                </a:extLst>
              </a:tr>
              <a:tr h="306201">
                <a:tc>
                  <a:txBody>
                    <a:bodyPr/>
                    <a:lstStyle/>
                    <a:p>
                      <a:r>
                        <a:rPr lang="en-US" sz="1400" dirty="0"/>
                        <a:t>Warm/openness</a:t>
                      </a:r>
                    </a:p>
                  </a:txBody>
                  <a:tcPr/>
                </a:tc>
                <a:tc>
                  <a:txBody>
                    <a:bodyPr/>
                    <a:lstStyle/>
                    <a:p>
                      <a:r>
                        <a:rPr lang="en-US" sz="1400" dirty="0"/>
                        <a:t>Critical</a:t>
                      </a:r>
                    </a:p>
                  </a:txBody>
                  <a:tcPr/>
                </a:tc>
                <a:extLst>
                  <a:ext uri="{0D108BD9-81ED-4DB2-BD59-A6C34878D82A}">
                    <a16:rowId xmlns:a16="http://schemas.microsoft.com/office/drawing/2014/main" val="1448095495"/>
                  </a:ext>
                </a:extLst>
              </a:tr>
              <a:tr h="306201">
                <a:tc>
                  <a:txBody>
                    <a:bodyPr/>
                    <a:lstStyle/>
                    <a:p>
                      <a:r>
                        <a:rPr lang="en-US" sz="1400" dirty="0"/>
                        <a:t>Demonstrative</a:t>
                      </a:r>
                    </a:p>
                  </a:txBody>
                  <a:tcPr/>
                </a:tc>
                <a:tc>
                  <a:txBody>
                    <a:bodyPr/>
                    <a:lstStyle/>
                    <a:p>
                      <a:r>
                        <a:rPr lang="en-US" sz="1400" dirty="0"/>
                        <a:t>Logical</a:t>
                      </a:r>
                    </a:p>
                  </a:txBody>
                  <a:tcPr/>
                </a:tc>
                <a:extLst>
                  <a:ext uri="{0D108BD9-81ED-4DB2-BD59-A6C34878D82A}">
                    <a16:rowId xmlns:a16="http://schemas.microsoft.com/office/drawing/2014/main" val="1685871723"/>
                  </a:ext>
                </a:extLst>
              </a:tr>
              <a:tr h="306201">
                <a:tc>
                  <a:txBody>
                    <a:bodyPr/>
                    <a:lstStyle/>
                    <a:p>
                      <a:r>
                        <a:rPr lang="en-US" sz="1400" dirty="0"/>
                        <a:t>Trusting</a:t>
                      </a:r>
                    </a:p>
                  </a:txBody>
                  <a:tcPr/>
                </a:tc>
                <a:tc>
                  <a:txBody>
                    <a:bodyPr/>
                    <a:lstStyle/>
                    <a:p>
                      <a:r>
                        <a:rPr lang="en-US" sz="1400" dirty="0"/>
                        <a:t>Suspecting</a:t>
                      </a:r>
                    </a:p>
                  </a:txBody>
                  <a:tcPr/>
                </a:tc>
                <a:extLst>
                  <a:ext uri="{0D108BD9-81ED-4DB2-BD59-A6C34878D82A}">
                    <a16:rowId xmlns:a16="http://schemas.microsoft.com/office/drawing/2014/main" val="3650384649"/>
                  </a:ext>
                </a:extLst>
              </a:tr>
              <a:tr h="352818">
                <a:tc>
                  <a:txBody>
                    <a:bodyPr/>
                    <a:lstStyle/>
                    <a:p>
                      <a:r>
                        <a:rPr lang="en-US" sz="1400" dirty="0"/>
                        <a:t>Optimistic</a:t>
                      </a:r>
                    </a:p>
                  </a:txBody>
                  <a:tcPr/>
                </a:tc>
                <a:tc>
                  <a:txBody>
                    <a:bodyPr/>
                    <a:lstStyle/>
                    <a:p>
                      <a:r>
                        <a:rPr lang="en-US" sz="1400" dirty="0"/>
                        <a:t>Pessimistic</a:t>
                      </a:r>
                    </a:p>
                  </a:txBody>
                  <a:tcPr/>
                </a:tc>
                <a:extLst>
                  <a:ext uri="{0D108BD9-81ED-4DB2-BD59-A6C34878D82A}">
                    <a16:rowId xmlns:a16="http://schemas.microsoft.com/office/drawing/2014/main" val="1090395239"/>
                  </a:ext>
                </a:extLst>
              </a:tr>
            </a:tbl>
          </a:graphicData>
        </a:graphic>
      </p:graphicFrame>
      <p:sp>
        <p:nvSpPr>
          <p:cNvPr id="10" name="TextBox 9">
            <a:extLst>
              <a:ext uri="{FF2B5EF4-FFF2-40B4-BE49-F238E27FC236}">
                <a16:creationId xmlns:a16="http://schemas.microsoft.com/office/drawing/2014/main" id="{A205ECB2-F2A4-4192-A45D-4243C0306F94}"/>
              </a:ext>
            </a:extLst>
          </p:cNvPr>
          <p:cNvSpPr txBox="1"/>
          <p:nvPr/>
        </p:nvSpPr>
        <p:spPr>
          <a:xfrm>
            <a:off x="2321165" y="1538472"/>
            <a:ext cx="225659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200" dirty="0">
                <a:solidFill>
                  <a:schemeClr val="tx1">
                    <a:lumMod val="75000"/>
                    <a:lumOff val="25000"/>
                  </a:schemeClr>
                </a:solidFill>
                <a:cs typeface="Arial" pitchFamily="34" charset="0"/>
              </a:rPr>
              <a:t>People person with rapport building and maintaining it for personal and professional development</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2389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A08BCF-49BC-472A-82CC-683E35EED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89" y="948019"/>
            <a:ext cx="952500" cy="962025"/>
          </a:xfrm>
          <a:prstGeom prst="rect">
            <a:avLst/>
          </a:prstGeom>
        </p:spPr>
      </p:pic>
      <p:sp>
        <p:nvSpPr>
          <p:cNvPr id="2" name="Text Placeholder 1"/>
          <p:cNvSpPr>
            <a:spLocks noGrp="1"/>
          </p:cNvSpPr>
          <p:nvPr>
            <p:ph type="body" sz="quarter" idx="10"/>
          </p:nvPr>
        </p:nvSpPr>
        <p:spPr/>
        <p:txBody>
          <a:bodyPr/>
          <a:lstStyle/>
          <a:p>
            <a:r>
              <a:rPr lang="en-US" altLang="ko-KR" dirty="0"/>
              <a:t>DISC Personality Model</a:t>
            </a:r>
            <a:endParaRPr lang="ko-KR" altLang="en-US" dirty="0"/>
          </a:p>
        </p:txBody>
      </p:sp>
      <p:sp>
        <p:nvSpPr>
          <p:cNvPr id="32" name="Text Placeholder 18">
            <a:extLst>
              <a:ext uri="{FF2B5EF4-FFF2-40B4-BE49-F238E27FC236}">
                <a16:creationId xmlns:a16="http://schemas.microsoft.com/office/drawing/2014/main" id="{75D54F43-3318-483B-A965-9ED14C9C2A5F}"/>
              </a:ext>
            </a:extLst>
          </p:cNvPr>
          <p:cNvSpPr txBox="1">
            <a:spLocks/>
          </p:cNvSpPr>
          <p:nvPr/>
        </p:nvSpPr>
        <p:spPr>
          <a:xfrm>
            <a:off x="1763688" y="1065469"/>
            <a:ext cx="1440160" cy="210137"/>
          </a:xfrm>
          <a:prstGeom prst="rect">
            <a:avLst/>
          </a:prstGeom>
        </p:spPr>
        <p:style>
          <a:lnRef idx="2">
            <a:schemeClr val="accent1"/>
          </a:lnRef>
          <a:fillRef idx="1">
            <a:schemeClr val="lt1"/>
          </a:fillRef>
          <a:effectRef idx="0">
            <a:schemeClr val="accent1"/>
          </a:effectRef>
          <a:fontRef idx="minor">
            <a:schemeClr val="dk1"/>
          </a:fontRef>
        </p:style>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dirty="0">
              <a:ln>
                <a:noFill/>
              </a:ln>
              <a:solidFill>
                <a:srgbClr val="32AEB8"/>
              </a:solidFill>
              <a:effectLst/>
              <a:uLnTx/>
              <a:uFillTx/>
              <a:latin typeface="Arial"/>
              <a:cs typeface="Arial" pitchFamily="34" charset="0"/>
            </a:endParaRPr>
          </a:p>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a:ln>
                  <a:noFill/>
                </a:ln>
                <a:solidFill>
                  <a:srgbClr val="32AEB8"/>
                </a:solidFill>
                <a:effectLst/>
                <a:uLnTx/>
                <a:uFillTx/>
                <a:latin typeface="Arial"/>
                <a:cs typeface="Arial" pitchFamily="34" charset="0"/>
              </a:rPr>
              <a:t>Steadiness</a:t>
            </a:r>
          </a:p>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aphicFrame>
        <p:nvGraphicFramePr>
          <p:cNvPr id="33" name="Table 33">
            <a:extLst>
              <a:ext uri="{FF2B5EF4-FFF2-40B4-BE49-F238E27FC236}">
                <a16:creationId xmlns:a16="http://schemas.microsoft.com/office/drawing/2014/main" id="{BA1F4C07-46FB-4C3E-A186-CC00AABE3468}"/>
              </a:ext>
            </a:extLst>
          </p:cNvPr>
          <p:cNvGraphicFramePr>
            <a:graphicFrameLocks noGrp="1"/>
          </p:cNvGraphicFramePr>
          <p:nvPr>
            <p:extLst>
              <p:ext uri="{D42A27DB-BD31-4B8C-83A1-F6EECF244321}">
                <p14:modId xmlns:p14="http://schemas.microsoft.com/office/powerpoint/2010/main" val="3694269127"/>
              </p:ext>
            </p:extLst>
          </p:nvPr>
        </p:nvGraphicFramePr>
        <p:xfrm>
          <a:off x="4860032" y="1033642"/>
          <a:ext cx="3816424" cy="3399564"/>
        </p:xfrm>
        <a:graphic>
          <a:graphicData uri="http://schemas.openxmlformats.org/drawingml/2006/table">
            <a:tbl>
              <a:tblPr firstRow="1" bandRow="1">
                <a:tableStyleId>{5C22544A-7EE6-4342-B048-85BDC9FD1C3A}</a:tableStyleId>
              </a:tblPr>
              <a:tblGrid>
                <a:gridCol w="1908212">
                  <a:extLst>
                    <a:ext uri="{9D8B030D-6E8A-4147-A177-3AD203B41FA5}">
                      <a16:colId xmlns:a16="http://schemas.microsoft.com/office/drawing/2014/main" val="2098315140"/>
                    </a:ext>
                  </a:extLst>
                </a:gridCol>
                <a:gridCol w="1908212">
                  <a:extLst>
                    <a:ext uri="{9D8B030D-6E8A-4147-A177-3AD203B41FA5}">
                      <a16:colId xmlns:a16="http://schemas.microsoft.com/office/drawing/2014/main" val="1318949073"/>
                    </a:ext>
                  </a:extLst>
                </a:gridCol>
              </a:tblGrid>
              <a:tr h="307514">
                <a:tc>
                  <a:txBody>
                    <a:bodyPr/>
                    <a:lstStyle/>
                    <a:p>
                      <a:pPr algn="ctr"/>
                      <a:r>
                        <a:rPr lang="en-US" sz="1400" dirty="0"/>
                        <a:t>High “S”</a:t>
                      </a:r>
                    </a:p>
                  </a:txBody>
                  <a:tcPr/>
                </a:tc>
                <a:tc>
                  <a:txBody>
                    <a:bodyPr/>
                    <a:lstStyle/>
                    <a:p>
                      <a:pPr algn="ctr"/>
                      <a:r>
                        <a:rPr lang="en-US" sz="1400" dirty="0"/>
                        <a:t>Low “S”</a:t>
                      </a:r>
                    </a:p>
                  </a:txBody>
                  <a:tcPr/>
                </a:tc>
                <a:extLst>
                  <a:ext uri="{0D108BD9-81ED-4DB2-BD59-A6C34878D82A}">
                    <a16:rowId xmlns:a16="http://schemas.microsoft.com/office/drawing/2014/main" val="2762793136"/>
                  </a:ext>
                </a:extLst>
              </a:tr>
              <a:tr h="518157">
                <a:tc>
                  <a:txBody>
                    <a:bodyPr/>
                    <a:lstStyle/>
                    <a:p>
                      <a:r>
                        <a:rPr lang="en-US" sz="1400" dirty="0"/>
                        <a:t>Calm\Relaxed\</a:t>
                      </a:r>
                    </a:p>
                    <a:p>
                      <a:r>
                        <a:rPr lang="en-US" sz="1400" dirty="0"/>
                        <a:t>Patient</a:t>
                      </a:r>
                    </a:p>
                  </a:txBody>
                  <a:tcPr/>
                </a:tc>
                <a:tc>
                  <a:txBody>
                    <a:bodyPr/>
                    <a:lstStyle/>
                    <a:p>
                      <a:r>
                        <a:rPr lang="en-US" sz="1400" dirty="0"/>
                        <a:t>Restless\Impatient\</a:t>
                      </a:r>
                    </a:p>
                    <a:p>
                      <a:r>
                        <a:rPr lang="en-US" sz="1400" dirty="0"/>
                        <a:t>Eager</a:t>
                      </a:r>
                    </a:p>
                  </a:txBody>
                  <a:tcPr/>
                </a:tc>
                <a:extLst>
                  <a:ext uri="{0D108BD9-81ED-4DB2-BD59-A6C34878D82A}">
                    <a16:rowId xmlns:a16="http://schemas.microsoft.com/office/drawing/2014/main" val="213437706"/>
                  </a:ext>
                </a:extLst>
              </a:tr>
              <a:tr h="307514">
                <a:tc>
                  <a:txBody>
                    <a:bodyPr/>
                    <a:lstStyle/>
                    <a:p>
                      <a:r>
                        <a:rPr lang="en-US" sz="1400" dirty="0"/>
                        <a:t>Possessive</a:t>
                      </a:r>
                    </a:p>
                  </a:txBody>
                  <a:tcPr/>
                </a:tc>
                <a:tc>
                  <a:txBody>
                    <a:bodyPr/>
                    <a:lstStyle/>
                    <a:p>
                      <a:r>
                        <a:rPr lang="en-US" sz="1400" dirty="0"/>
                        <a:t>Cooperative</a:t>
                      </a:r>
                    </a:p>
                  </a:txBody>
                  <a:tcPr/>
                </a:tc>
                <a:extLst>
                  <a:ext uri="{0D108BD9-81ED-4DB2-BD59-A6C34878D82A}">
                    <a16:rowId xmlns:a16="http://schemas.microsoft.com/office/drawing/2014/main" val="2449211455"/>
                  </a:ext>
                </a:extLst>
              </a:tr>
              <a:tr h="307514">
                <a:tc>
                  <a:txBody>
                    <a:bodyPr/>
                    <a:lstStyle/>
                    <a:p>
                      <a:r>
                        <a:rPr lang="en-US" sz="1400" dirty="0"/>
                        <a:t>Predictable</a:t>
                      </a:r>
                    </a:p>
                  </a:txBody>
                  <a:tcPr/>
                </a:tc>
                <a:tc>
                  <a:txBody>
                    <a:bodyPr/>
                    <a:lstStyle/>
                    <a:p>
                      <a:r>
                        <a:rPr lang="en-US" sz="1400" dirty="0"/>
                        <a:t>Impulsive</a:t>
                      </a:r>
                    </a:p>
                  </a:txBody>
                  <a:tcPr/>
                </a:tc>
                <a:extLst>
                  <a:ext uri="{0D108BD9-81ED-4DB2-BD59-A6C34878D82A}">
                    <a16:rowId xmlns:a16="http://schemas.microsoft.com/office/drawing/2014/main" val="1448095495"/>
                  </a:ext>
                </a:extLst>
              </a:tr>
              <a:tr h="307514">
                <a:tc>
                  <a:txBody>
                    <a:bodyPr/>
                    <a:lstStyle/>
                    <a:p>
                      <a:r>
                        <a:rPr lang="en-US" sz="1400" dirty="0"/>
                        <a:t>Deliberate</a:t>
                      </a:r>
                    </a:p>
                  </a:txBody>
                  <a:tcPr/>
                </a:tc>
                <a:tc>
                  <a:txBody>
                    <a:bodyPr/>
                    <a:lstStyle/>
                    <a:p>
                      <a:r>
                        <a:rPr lang="en-US" sz="1400" dirty="0"/>
                        <a:t>Thinks “outside the </a:t>
                      </a:r>
                    </a:p>
                    <a:p>
                      <a:r>
                        <a:rPr lang="en-US" sz="1400" dirty="0"/>
                        <a:t>box”</a:t>
                      </a:r>
                    </a:p>
                  </a:txBody>
                  <a:tcPr/>
                </a:tc>
                <a:extLst>
                  <a:ext uri="{0D108BD9-81ED-4DB2-BD59-A6C34878D82A}">
                    <a16:rowId xmlns:a16="http://schemas.microsoft.com/office/drawing/2014/main" val="1685871723"/>
                  </a:ext>
                </a:extLst>
              </a:tr>
              <a:tr h="307514">
                <a:tc>
                  <a:txBody>
                    <a:bodyPr/>
                    <a:lstStyle/>
                    <a:p>
                      <a:r>
                        <a:rPr lang="en-US" sz="1400" dirty="0"/>
                        <a:t>Stable</a:t>
                      </a:r>
                    </a:p>
                  </a:txBody>
                  <a:tcPr/>
                </a:tc>
                <a:tc>
                  <a:txBody>
                    <a:bodyPr/>
                    <a:lstStyle/>
                    <a:p>
                      <a:r>
                        <a:rPr lang="en-US" sz="1400" dirty="0"/>
                        <a:t>Changing</a:t>
                      </a:r>
                    </a:p>
                  </a:txBody>
                  <a:tcPr/>
                </a:tc>
                <a:extLst>
                  <a:ext uri="{0D108BD9-81ED-4DB2-BD59-A6C34878D82A}">
                    <a16:rowId xmlns:a16="http://schemas.microsoft.com/office/drawing/2014/main" val="3650384649"/>
                  </a:ext>
                </a:extLst>
              </a:tr>
              <a:tr h="307514">
                <a:tc>
                  <a:txBody>
                    <a:bodyPr/>
                    <a:lstStyle/>
                    <a:p>
                      <a:r>
                        <a:rPr lang="en-US" sz="1400" dirty="0"/>
                        <a:t>Consistent/</a:t>
                      </a:r>
                    </a:p>
                    <a:p>
                      <a:r>
                        <a:rPr lang="en-US" sz="1400" dirty="0"/>
                        <a:t>dependable</a:t>
                      </a:r>
                    </a:p>
                  </a:txBody>
                  <a:tcPr/>
                </a:tc>
                <a:tc>
                  <a:txBody>
                    <a:bodyPr/>
                    <a:lstStyle/>
                    <a:p>
                      <a:r>
                        <a:rPr lang="en-US" sz="1400" dirty="0"/>
                        <a:t>Welcome to different </a:t>
                      </a:r>
                    </a:p>
                    <a:p>
                      <a:r>
                        <a:rPr lang="en-US" sz="1400" dirty="0"/>
                        <a:t>outcomes</a:t>
                      </a:r>
                    </a:p>
                  </a:txBody>
                  <a:tcPr/>
                </a:tc>
                <a:extLst>
                  <a:ext uri="{0D108BD9-81ED-4DB2-BD59-A6C34878D82A}">
                    <a16:rowId xmlns:a16="http://schemas.microsoft.com/office/drawing/2014/main" val="1090395239"/>
                  </a:ext>
                </a:extLst>
              </a:tr>
              <a:tr h="307514">
                <a:tc>
                  <a:txBody>
                    <a:bodyPr/>
                    <a:lstStyle/>
                    <a:p>
                      <a:r>
                        <a:rPr lang="en-US" sz="1400" dirty="0"/>
                        <a:t>Unemotional</a:t>
                      </a:r>
                    </a:p>
                  </a:txBody>
                  <a:tcPr/>
                </a:tc>
                <a:tc>
                  <a:txBody>
                    <a:bodyPr/>
                    <a:lstStyle/>
                    <a:p>
                      <a:r>
                        <a:rPr lang="en-US" sz="1400" dirty="0"/>
                        <a:t>Passionate</a:t>
                      </a:r>
                    </a:p>
                  </a:txBody>
                  <a:tcPr/>
                </a:tc>
                <a:extLst>
                  <a:ext uri="{0D108BD9-81ED-4DB2-BD59-A6C34878D82A}">
                    <a16:rowId xmlns:a16="http://schemas.microsoft.com/office/drawing/2014/main" val="1465991196"/>
                  </a:ext>
                </a:extLst>
              </a:tr>
              <a:tr h="307514">
                <a:tc>
                  <a:txBody>
                    <a:bodyPr/>
                    <a:lstStyle/>
                    <a:p>
                      <a:r>
                        <a:rPr lang="en-US" sz="1400" dirty="0"/>
                        <a:t>Reserved</a:t>
                      </a:r>
                    </a:p>
                  </a:txBody>
                  <a:tcPr/>
                </a:tc>
                <a:tc>
                  <a:txBody>
                    <a:bodyPr/>
                    <a:lstStyle/>
                    <a:p>
                      <a:r>
                        <a:rPr lang="en-US" sz="1400" dirty="0"/>
                        <a:t>Open to new ideas</a:t>
                      </a:r>
                    </a:p>
                  </a:txBody>
                  <a:tcPr/>
                </a:tc>
                <a:extLst>
                  <a:ext uri="{0D108BD9-81ED-4DB2-BD59-A6C34878D82A}">
                    <a16:rowId xmlns:a16="http://schemas.microsoft.com/office/drawing/2014/main" val="3288652689"/>
                  </a:ext>
                </a:extLst>
              </a:tr>
            </a:tbl>
          </a:graphicData>
        </a:graphic>
      </p:graphicFrame>
      <p:sp>
        <p:nvSpPr>
          <p:cNvPr id="6" name="TextBox 5">
            <a:extLst>
              <a:ext uri="{FF2B5EF4-FFF2-40B4-BE49-F238E27FC236}">
                <a16:creationId xmlns:a16="http://schemas.microsoft.com/office/drawing/2014/main" id="{E2ABF419-99EC-4B3D-A5C7-2E56E5DBB748}"/>
              </a:ext>
            </a:extLst>
          </p:cNvPr>
          <p:cNvSpPr txBox="1"/>
          <p:nvPr/>
        </p:nvSpPr>
        <p:spPr>
          <a:xfrm>
            <a:off x="2321165" y="1538472"/>
            <a:ext cx="225659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200" dirty="0">
                <a:solidFill>
                  <a:schemeClr val="tx1">
                    <a:lumMod val="75000"/>
                    <a:lumOff val="25000"/>
                  </a:schemeClr>
                </a:solidFill>
                <a:cs typeface="Arial" pitchFamily="34" charset="0"/>
              </a:rPr>
              <a:t>Wants a steady pace, security, and do not like any sudden changes</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61497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E6568C-BD82-4751-8EA1-1DAFCBFDE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948020"/>
            <a:ext cx="952500" cy="962025"/>
          </a:xfrm>
          <a:prstGeom prst="rect">
            <a:avLst/>
          </a:prstGeom>
        </p:spPr>
      </p:pic>
      <p:sp>
        <p:nvSpPr>
          <p:cNvPr id="2" name="Text Placeholder 1"/>
          <p:cNvSpPr>
            <a:spLocks noGrp="1"/>
          </p:cNvSpPr>
          <p:nvPr>
            <p:ph type="body" sz="quarter" idx="10"/>
          </p:nvPr>
        </p:nvSpPr>
        <p:spPr/>
        <p:txBody>
          <a:bodyPr/>
          <a:lstStyle/>
          <a:p>
            <a:r>
              <a:rPr lang="en-US" altLang="ko-KR" dirty="0"/>
              <a:t>DISC Personality Model</a:t>
            </a:r>
            <a:endParaRPr lang="ko-KR" altLang="en-US" dirty="0"/>
          </a:p>
        </p:txBody>
      </p:sp>
      <p:sp>
        <p:nvSpPr>
          <p:cNvPr id="32" name="Text Placeholder 18">
            <a:extLst>
              <a:ext uri="{FF2B5EF4-FFF2-40B4-BE49-F238E27FC236}">
                <a16:creationId xmlns:a16="http://schemas.microsoft.com/office/drawing/2014/main" id="{75D54F43-3318-483B-A965-9ED14C9C2A5F}"/>
              </a:ext>
            </a:extLst>
          </p:cNvPr>
          <p:cNvSpPr txBox="1">
            <a:spLocks/>
          </p:cNvSpPr>
          <p:nvPr/>
        </p:nvSpPr>
        <p:spPr>
          <a:xfrm>
            <a:off x="1763688" y="1065469"/>
            <a:ext cx="1440160" cy="210137"/>
          </a:xfrm>
          <a:prstGeom prst="rect">
            <a:avLst/>
          </a:prstGeom>
        </p:spPr>
        <p:style>
          <a:lnRef idx="2">
            <a:schemeClr val="accent1"/>
          </a:lnRef>
          <a:fillRef idx="1">
            <a:schemeClr val="lt1"/>
          </a:fillRef>
          <a:effectRef idx="0">
            <a:schemeClr val="accent1"/>
          </a:effectRef>
          <a:fontRef idx="minor">
            <a:schemeClr val="dk1"/>
          </a:fontRef>
        </p:style>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dirty="0">
              <a:ln>
                <a:noFill/>
              </a:ln>
              <a:solidFill>
                <a:srgbClr val="32AEB8"/>
              </a:solidFill>
              <a:effectLst/>
              <a:uLnTx/>
              <a:uFillTx/>
              <a:latin typeface="Arial"/>
              <a:cs typeface="Arial" pitchFamily="34" charset="0"/>
            </a:endParaRPr>
          </a:p>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a:ln>
                  <a:noFill/>
                </a:ln>
                <a:solidFill>
                  <a:srgbClr val="32AEB8"/>
                </a:solidFill>
                <a:effectLst/>
                <a:uLnTx/>
                <a:uFillTx/>
                <a:latin typeface="Arial"/>
                <a:cs typeface="Arial" pitchFamily="34" charset="0"/>
              </a:rPr>
              <a:t>Compliance</a:t>
            </a:r>
          </a:p>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aphicFrame>
        <p:nvGraphicFramePr>
          <p:cNvPr id="33" name="Table 33">
            <a:extLst>
              <a:ext uri="{FF2B5EF4-FFF2-40B4-BE49-F238E27FC236}">
                <a16:creationId xmlns:a16="http://schemas.microsoft.com/office/drawing/2014/main" id="{BA1F4C07-46FB-4C3E-A186-CC00AABE3468}"/>
              </a:ext>
            </a:extLst>
          </p:cNvPr>
          <p:cNvGraphicFramePr>
            <a:graphicFrameLocks noGrp="1"/>
          </p:cNvGraphicFramePr>
          <p:nvPr>
            <p:extLst>
              <p:ext uri="{D42A27DB-BD31-4B8C-83A1-F6EECF244321}">
                <p14:modId xmlns:p14="http://schemas.microsoft.com/office/powerpoint/2010/main" val="3933348272"/>
              </p:ext>
            </p:extLst>
          </p:nvPr>
        </p:nvGraphicFramePr>
        <p:xfrm>
          <a:off x="5148064" y="1033643"/>
          <a:ext cx="3456384" cy="2906259"/>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98315140"/>
                    </a:ext>
                  </a:extLst>
                </a:gridCol>
                <a:gridCol w="1728192">
                  <a:extLst>
                    <a:ext uri="{9D8B030D-6E8A-4147-A177-3AD203B41FA5}">
                      <a16:colId xmlns:a16="http://schemas.microsoft.com/office/drawing/2014/main" val="1318949073"/>
                    </a:ext>
                  </a:extLst>
                </a:gridCol>
              </a:tblGrid>
              <a:tr h="310029">
                <a:tc>
                  <a:txBody>
                    <a:bodyPr/>
                    <a:lstStyle/>
                    <a:p>
                      <a:pPr algn="ctr"/>
                      <a:r>
                        <a:rPr lang="en-US" sz="1400" dirty="0"/>
                        <a:t>High “C”</a:t>
                      </a:r>
                    </a:p>
                  </a:txBody>
                  <a:tcPr/>
                </a:tc>
                <a:tc>
                  <a:txBody>
                    <a:bodyPr/>
                    <a:lstStyle/>
                    <a:p>
                      <a:pPr algn="ctr"/>
                      <a:r>
                        <a:rPr lang="en-US" sz="1400" dirty="0"/>
                        <a:t>Low “C”</a:t>
                      </a:r>
                    </a:p>
                  </a:txBody>
                  <a:tcPr/>
                </a:tc>
                <a:extLst>
                  <a:ext uri="{0D108BD9-81ED-4DB2-BD59-A6C34878D82A}">
                    <a16:rowId xmlns:a16="http://schemas.microsoft.com/office/drawing/2014/main" val="2762793136"/>
                  </a:ext>
                </a:extLst>
              </a:tr>
              <a:tr h="310029">
                <a:tc>
                  <a:txBody>
                    <a:bodyPr/>
                    <a:lstStyle/>
                    <a:p>
                      <a:r>
                        <a:rPr lang="en-US" sz="1400" dirty="0"/>
                        <a:t>Careful</a:t>
                      </a:r>
                    </a:p>
                  </a:txBody>
                  <a:tcPr/>
                </a:tc>
                <a:tc>
                  <a:txBody>
                    <a:bodyPr/>
                    <a:lstStyle/>
                    <a:p>
                      <a:r>
                        <a:rPr lang="en-US" sz="1400" dirty="0"/>
                        <a:t>Unconcerned with details</a:t>
                      </a:r>
                    </a:p>
                  </a:txBody>
                  <a:tcPr/>
                </a:tc>
                <a:extLst>
                  <a:ext uri="{0D108BD9-81ED-4DB2-BD59-A6C34878D82A}">
                    <a16:rowId xmlns:a16="http://schemas.microsoft.com/office/drawing/2014/main" val="213437706"/>
                  </a:ext>
                </a:extLst>
              </a:tr>
              <a:tr h="310029">
                <a:tc>
                  <a:txBody>
                    <a:bodyPr/>
                    <a:lstStyle/>
                    <a:p>
                      <a:r>
                        <a:rPr lang="en-US" sz="1400" dirty="0"/>
                        <a:t>Cautious</a:t>
                      </a:r>
                    </a:p>
                  </a:txBody>
                  <a:tcPr/>
                </a:tc>
                <a:tc>
                  <a:txBody>
                    <a:bodyPr/>
                    <a:lstStyle/>
                    <a:p>
                      <a:r>
                        <a:rPr lang="en-US" sz="1400" dirty="0"/>
                        <a:t>Opinionated</a:t>
                      </a:r>
                    </a:p>
                  </a:txBody>
                  <a:tcPr/>
                </a:tc>
                <a:extLst>
                  <a:ext uri="{0D108BD9-81ED-4DB2-BD59-A6C34878D82A}">
                    <a16:rowId xmlns:a16="http://schemas.microsoft.com/office/drawing/2014/main" val="3792588998"/>
                  </a:ext>
                </a:extLst>
              </a:tr>
              <a:tr h="310029">
                <a:tc>
                  <a:txBody>
                    <a:bodyPr/>
                    <a:lstStyle/>
                    <a:p>
                      <a:r>
                        <a:rPr lang="en-US" sz="1400" dirty="0"/>
                        <a:t>Conforming</a:t>
                      </a:r>
                    </a:p>
                  </a:txBody>
                  <a:tcPr/>
                </a:tc>
                <a:tc>
                  <a:txBody>
                    <a:bodyPr/>
                    <a:lstStyle/>
                    <a:p>
                      <a:r>
                        <a:rPr lang="en-US" sz="1400" dirty="0"/>
                        <a:t>Nonconforming</a:t>
                      </a:r>
                    </a:p>
                  </a:txBody>
                  <a:tcPr/>
                </a:tc>
                <a:extLst>
                  <a:ext uri="{0D108BD9-81ED-4DB2-BD59-A6C34878D82A}">
                    <a16:rowId xmlns:a16="http://schemas.microsoft.com/office/drawing/2014/main" val="3915736343"/>
                  </a:ext>
                </a:extLst>
              </a:tr>
              <a:tr h="310029">
                <a:tc>
                  <a:txBody>
                    <a:bodyPr/>
                    <a:lstStyle/>
                    <a:p>
                      <a:r>
                        <a:rPr lang="en-US" sz="1400" dirty="0"/>
                        <a:t>Consistent</a:t>
                      </a:r>
                    </a:p>
                  </a:txBody>
                  <a:tcPr/>
                </a:tc>
                <a:tc>
                  <a:txBody>
                    <a:bodyPr/>
                    <a:lstStyle/>
                    <a:p>
                      <a:r>
                        <a:rPr lang="en-US" sz="1400" dirty="0"/>
                        <a:t>Inconsistent</a:t>
                      </a:r>
                    </a:p>
                  </a:txBody>
                  <a:tcPr/>
                </a:tc>
                <a:extLst>
                  <a:ext uri="{0D108BD9-81ED-4DB2-BD59-A6C34878D82A}">
                    <a16:rowId xmlns:a16="http://schemas.microsoft.com/office/drawing/2014/main" val="2449211455"/>
                  </a:ext>
                </a:extLst>
              </a:tr>
              <a:tr h="310029">
                <a:tc>
                  <a:txBody>
                    <a:bodyPr/>
                    <a:lstStyle/>
                    <a:p>
                      <a:r>
                        <a:rPr lang="en-US" sz="1400" dirty="0"/>
                        <a:t>Systematic</a:t>
                      </a:r>
                    </a:p>
                  </a:txBody>
                  <a:tcPr/>
                </a:tc>
                <a:tc>
                  <a:txBody>
                    <a:bodyPr/>
                    <a:lstStyle/>
                    <a:p>
                      <a:r>
                        <a:rPr lang="en-US" sz="1400" dirty="0"/>
                        <a:t>Unsystematic</a:t>
                      </a:r>
                    </a:p>
                  </a:txBody>
                  <a:tcPr/>
                </a:tc>
                <a:extLst>
                  <a:ext uri="{0D108BD9-81ED-4DB2-BD59-A6C34878D82A}">
                    <a16:rowId xmlns:a16="http://schemas.microsoft.com/office/drawing/2014/main" val="1448095495"/>
                  </a:ext>
                </a:extLst>
              </a:tr>
              <a:tr h="310029">
                <a:tc>
                  <a:txBody>
                    <a:bodyPr/>
                    <a:lstStyle/>
                    <a:p>
                      <a:r>
                        <a:rPr lang="en-US" sz="1400" dirty="0"/>
                        <a:t>Accurate</a:t>
                      </a:r>
                    </a:p>
                  </a:txBody>
                  <a:tcPr/>
                </a:tc>
                <a:tc>
                  <a:txBody>
                    <a:bodyPr/>
                    <a:lstStyle/>
                    <a:p>
                      <a:r>
                        <a:rPr lang="en-US" sz="1400" dirty="0"/>
                        <a:t>Arbitrary</a:t>
                      </a:r>
                    </a:p>
                  </a:txBody>
                  <a:tcPr/>
                </a:tc>
                <a:extLst>
                  <a:ext uri="{0D108BD9-81ED-4DB2-BD59-A6C34878D82A}">
                    <a16:rowId xmlns:a16="http://schemas.microsoft.com/office/drawing/2014/main" val="1685871723"/>
                  </a:ext>
                </a:extLst>
              </a:tr>
              <a:tr h="527925">
                <a:tc>
                  <a:txBody>
                    <a:bodyPr/>
                    <a:lstStyle/>
                    <a:p>
                      <a:r>
                        <a:rPr lang="en-US" sz="1400" dirty="0"/>
                        <a:t>Dependable</a:t>
                      </a:r>
                    </a:p>
                  </a:txBody>
                  <a:tcPr/>
                </a:tc>
                <a:tc>
                  <a:txBody>
                    <a:bodyPr/>
                    <a:lstStyle/>
                    <a:p>
                      <a:r>
                        <a:rPr lang="en-US" sz="1400" dirty="0"/>
                        <a:t>Changes are </a:t>
                      </a:r>
                    </a:p>
                    <a:p>
                      <a:r>
                        <a:rPr lang="en-US" sz="1400" dirty="0"/>
                        <a:t>on-the-go</a:t>
                      </a:r>
                    </a:p>
                  </a:txBody>
                  <a:tcPr/>
                </a:tc>
                <a:extLst>
                  <a:ext uri="{0D108BD9-81ED-4DB2-BD59-A6C34878D82A}">
                    <a16:rowId xmlns:a16="http://schemas.microsoft.com/office/drawing/2014/main" val="3650384649"/>
                  </a:ext>
                </a:extLst>
              </a:tr>
            </a:tbl>
          </a:graphicData>
        </a:graphic>
      </p:graphicFrame>
      <p:sp>
        <p:nvSpPr>
          <p:cNvPr id="6" name="TextBox 5">
            <a:extLst>
              <a:ext uri="{FF2B5EF4-FFF2-40B4-BE49-F238E27FC236}">
                <a16:creationId xmlns:a16="http://schemas.microsoft.com/office/drawing/2014/main" id="{FBE5196F-79A5-4961-90D5-0EAFE9AA0E91}"/>
              </a:ext>
            </a:extLst>
          </p:cNvPr>
          <p:cNvSpPr txBox="1"/>
          <p:nvPr/>
        </p:nvSpPr>
        <p:spPr>
          <a:xfrm>
            <a:off x="2321165" y="1538472"/>
            <a:ext cx="225659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200" dirty="0">
                <a:solidFill>
                  <a:schemeClr val="tx1">
                    <a:lumMod val="75000"/>
                    <a:lumOff val="25000"/>
                  </a:schemeClr>
                </a:solidFill>
                <a:cs typeface="Arial" pitchFamily="34" charset="0"/>
              </a:rPr>
              <a:t>Sticks with rules, regulations, and structure. They can deliver consistent results.</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994707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9E38146-46F4-4ED7-9A6F-AC2D28FAA486}"/>
              </a:ext>
            </a:extLst>
          </p:cNvPr>
          <p:cNvSpPr/>
          <p:nvPr/>
        </p:nvSpPr>
        <p:spPr>
          <a:xfrm>
            <a:off x="0" y="-20538"/>
            <a:ext cx="9144000" cy="720080"/>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pic>
        <p:nvPicPr>
          <p:cNvPr id="11" name="Picture Placeholder 10">
            <a:extLst>
              <a:ext uri="{FF2B5EF4-FFF2-40B4-BE49-F238E27FC236}">
                <a16:creationId xmlns:a16="http://schemas.microsoft.com/office/drawing/2014/main" id="{31EDA506-2AD1-4562-B6E9-1D768753C2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571" r="4571"/>
          <a:stretch>
            <a:fillRect/>
          </a:stretch>
        </p:blipFill>
        <p:spPr>
          <a:xfrm>
            <a:off x="4513480" y="1626257"/>
            <a:ext cx="3465217" cy="2562605"/>
          </a:xfrm>
        </p:spPr>
      </p:pic>
      <p:sp>
        <p:nvSpPr>
          <p:cNvPr id="2" name="Text Placeholder 1"/>
          <p:cNvSpPr>
            <a:spLocks noGrp="1"/>
          </p:cNvSpPr>
          <p:nvPr>
            <p:ph type="body" sz="quarter" idx="10"/>
          </p:nvPr>
        </p:nvSpPr>
        <p:spPr>
          <a:xfrm>
            <a:off x="0" y="-20538"/>
            <a:ext cx="9144000" cy="576064"/>
          </a:xfrm>
        </p:spPr>
        <p:txBody>
          <a:bodyPr/>
          <a:lstStyle/>
          <a:p>
            <a:r>
              <a:rPr lang="en-US" altLang="ko-KR" dirty="0"/>
              <a:t>DISC Personality Test</a:t>
            </a:r>
            <a:endParaRPr lang="ko-KR" altLang="en-US" dirty="0"/>
          </a:p>
        </p:txBody>
      </p:sp>
      <p:sp>
        <p:nvSpPr>
          <p:cNvPr id="5" name="Oval 4"/>
          <p:cNvSpPr/>
          <p:nvPr/>
        </p:nvSpPr>
        <p:spPr>
          <a:xfrm>
            <a:off x="3839006" y="2320045"/>
            <a:ext cx="1224136" cy="1224136"/>
          </a:xfrm>
          <a:prstGeom prst="ellipse">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6" name="Block Arc 14"/>
          <p:cNvSpPr/>
          <p:nvPr/>
        </p:nvSpPr>
        <p:spPr>
          <a:xfrm rot="16200000">
            <a:off x="4191627" y="2499571"/>
            <a:ext cx="518895" cy="51923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 name="TextBox 6"/>
          <p:cNvSpPr txBox="1"/>
          <p:nvPr/>
        </p:nvSpPr>
        <p:spPr>
          <a:xfrm>
            <a:off x="3973420" y="3092988"/>
            <a:ext cx="955307" cy="276999"/>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pitchFamily="34" charset="0"/>
                <a:cs typeface="Arial" pitchFamily="34" charset="0"/>
                <a:hlinkClick r:id="rId3"/>
              </a:rPr>
              <a:t>Link</a:t>
            </a:r>
            <a:endParaRPr kumimoji="0" lang="ko-KR" altLang="en-US" sz="1200" b="1" i="0" u="none" strike="noStrike" kern="1200" cap="none" spc="0" normalizeH="0" baseline="0" noProof="0" dirty="0">
              <a:ln>
                <a:noFill/>
              </a:ln>
              <a:solidFill>
                <a:prstClr val="white"/>
              </a:solidFill>
              <a:effectLst/>
              <a:uLnTx/>
              <a:uFillTx/>
              <a:latin typeface="Arial" pitchFamily="34" charset="0"/>
              <a:cs typeface="Arial" pitchFamily="34" charset="0"/>
            </a:endParaRPr>
          </a:p>
        </p:txBody>
      </p:sp>
      <p:pic>
        <p:nvPicPr>
          <p:cNvPr id="12" name="Picture 11">
            <a:extLst>
              <a:ext uri="{FF2B5EF4-FFF2-40B4-BE49-F238E27FC236}">
                <a16:creationId xmlns:a16="http://schemas.microsoft.com/office/drawing/2014/main" id="{37848071-E60E-42C6-907D-92182B74C3DD}"/>
              </a:ext>
            </a:extLst>
          </p:cNvPr>
          <p:cNvPicPr>
            <a:picLocks noChangeAspect="1"/>
          </p:cNvPicPr>
          <p:nvPr/>
        </p:nvPicPr>
        <p:blipFill>
          <a:blip r:embed="rId4"/>
          <a:stretch>
            <a:fillRect/>
          </a:stretch>
        </p:blipFill>
        <p:spPr>
          <a:xfrm>
            <a:off x="0" y="1130998"/>
            <a:ext cx="4298087" cy="815745"/>
          </a:xfrm>
          <a:prstGeom prst="rect">
            <a:avLst/>
          </a:prstGeom>
        </p:spPr>
      </p:pic>
      <p:pic>
        <p:nvPicPr>
          <p:cNvPr id="13" name="Picture 12">
            <a:extLst>
              <a:ext uri="{FF2B5EF4-FFF2-40B4-BE49-F238E27FC236}">
                <a16:creationId xmlns:a16="http://schemas.microsoft.com/office/drawing/2014/main" id="{C2F14B34-A20A-423E-A450-7B6A153C3086}"/>
              </a:ext>
            </a:extLst>
          </p:cNvPr>
          <p:cNvPicPr>
            <a:picLocks noChangeAspect="1"/>
          </p:cNvPicPr>
          <p:nvPr/>
        </p:nvPicPr>
        <p:blipFill>
          <a:blip r:embed="rId5"/>
          <a:stretch>
            <a:fillRect/>
          </a:stretch>
        </p:blipFill>
        <p:spPr>
          <a:xfrm>
            <a:off x="472108" y="3157669"/>
            <a:ext cx="3096868" cy="1709666"/>
          </a:xfrm>
          <a:prstGeom prst="rect">
            <a:avLst/>
          </a:prstGeom>
        </p:spPr>
      </p:pic>
    </p:spTree>
    <p:extLst>
      <p:ext uri="{BB962C8B-B14F-4D97-AF65-F5344CB8AC3E}">
        <p14:creationId xmlns:p14="http://schemas.microsoft.com/office/powerpoint/2010/main" val="1038325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15 DISC Personality Profiles</a:t>
            </a:r>
            <a:endParaRPr lang="ko-KR" altLang="en-US" dirty="0"/>
          </a:p>
        </p:txBody>
      </p:sp>
      <p:sp>
        <p:nvSpPr>
          <p:cNvPr id="14" name="Rectangle 13">
            <a:extLst>
              <a:ext uri="{FF2B5EF4-FFF2-40B4-BE49-F238E27FC236}">
                <a16:creationId xmlns:a16="http://schemas.microsoft.com/office/drawing/2014/main" id="{8B1D125A-CED3-4230-A383-9865710012E6}"/>
              </a:ext>
            </a:extLst>
          </p:cNvPr>
          <p:cNvSpPr/>
          <p:nvPr/>
        </p:nvSpPr>
        <p:spPr>
          <a:xfrm>
            <a:off x="0" y="709985"/>
            <a:ext cx="9144000" cy="133573"/>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graphicFrame>
        <p:nvGraphicFramePr>
          <p:cNvPr id="3" name="Table 4">
            <a:extLst>
              <a:ext uri="{FF2B5EF4-FFF2-40B4-BE49-F238E27FC236}">
                <a16:creationId xmlns:a16="http://schemas.microsoft.com/office/drawing/2014/main" id="{C116D893-4F5B-4E5C-B782-53AA61D0E021}"/>
              </a:ext>
            </a:extLst>
          </p:cNvPr>
          <p:cNvGraphicFramePr>
            <a:graphicFrameLocks noGrp="1"/>
          </p:cNvGraphicFramePr>
          <p:nvPr>
            <p:extLst>
              <p:ext uri="{D42A27DB-BD31-4B8C-83A1-F6EECF244321}">
                <p14:modId xmlns:p14="http://schemas.microsoft.com/office/powerpoint/2010/main" val="469471939"/>
              </p:ext>
            </p:extLst>
          </p:nvPr>
        </p:nvGraphicFramePr>
        <p:xfrm>
          <a:off x="107504" y="915566"/>
          <a:ext cx="8928992" cy="3960440"/>
        </p:xfrm>
        <a:graphic>
          <a:graphicData uri="http://schemas.openxmlformats.org/drawingml/2006/table">
            <a:tbl>
              <a:tblPr bandRow="1">
                <a:tableStyleId>{5C22544A-7EE6-4342-B048-85BDC9FD1C3A}</a:tableStyleId>
              </a:tblPr>
              <a:tblGrid>
                <a:gridCol w="2232248">
                  <a:extLst>
                    <a:ext uri="{9D8B030D-6E8A-4147-A177-3AD203B41FA5}">
                      <a16:colId xmlns:a16="http://schemas.microsoft.com/office/drawing/2014/main" val="3165129852"/>
                    </a:ext>
                  </a:extLst>
                </a:gridCol>
                <a:gridCol w="2232248">
                  <a:extLst>
                    <a:ext uri="{9D8B030D-6E8A-4147-A177-3AD203B41FA5}">
                      <a16:colId xmlns:a16="http://schemas.microsoft.com/office/drawing/2014/main" val="4281565345"/>
                    </a:ext>
                  </a:extLst>
                </a:gridCol>
                <a:gridCol w="2232248">
                  <a:extLst>
                    <a:ext uri="{9D8B030D-6E8A-4147-A177-3AD203B41FA5}">
                      <a16:colId xmlns:a16="http://schemas.microsoft.com/office/drawing/2014/main" val="1653860183"/>
                    </a:ext>
                  </a:extLst>
                </a:gridCol>
                <a:gridCol w="2232248">
                  <a:extLst>
                    <a:ext uri="{9D8B030D-6E8A-4147-A177-3AD203B41FA5}">
                      <a16:colId xmlns:a16="http://schemas.microsoft.com/office/drawing/2014/main" val="675645567"/>
                    </a:ext>
                  </a:extLst>
                </a:gridCol>
              </a:tblGrid>
              <a:tr h="990110">
                <a:tc>
                  <a:txBody>
                    <a:bodyPr/>
                    <a:lstStyle/>
                    <a:p>
                      <a:pPr algn="ctr"/>
                      <a:r>
                        <a:rPr lang="en-US" sz="1600" dirty="0"/>
                        <a:t>The Achiever</a:t>
                      </a:r>
                    </a:p>
                  </a:txBody>
                  <a:tcPr/>
                </a:tc>
                <a:tc>
                  <a:txBody>
                    <a:bodyPr/>
                    <a:lstStyle/>
                    <a:p>
                      <a:pPr algn="ctr"/>
                      <a:r>
                        <a:rPr lang="en-US" sz="1600" dirty="0"/>
                        <a:t>The Coach</a:t>
                      </a:r>
                    </a:p>
                  </a:txBody>
                  <a:tcPr/>
                </a:tc>
                <a:tc>
                  <a:txBody>
                    <a:bodyPr/>
                    <a:lstStyle/>
                    <a:p>
                      <a:pPr algn="ctr"/>
                      <a:r>
                        <a:rPr lang="en-US" sz="1600" dirty="0"/>
                        <a:t>The Counselor</a:t>
                      </a:r>
                    </a:p>
                  </a:txBody>
                  <a:tcPr/>
                </a:tc>
                <a:tc>
                  <a:txBody>
                    <a:bodyPr/>
                    <a:lstStyle/>
                    <a:p>
                      <a:pPr algn="ctr"/>
                      <a:r>
                        <a:rPr lang="en-US" sz="1600" dirty="0"/>
                        <a:t>The Creative</a:t>
                      </a:r>
                    </a:p>
                  </a:txBody>
                  <a:tcPr/>
                </a:tc>
                <a:extLst>
                  <a:ext uri="{0D108BD9-81ED-4DB2-BD59-A6C34878D82A}">
                    <a16:rowId xmlns:a16="http://schemas.microsoft.com/office/drawing/2014/main" val="4136958862"/>
                  </a:ext>
                </a:extLst>
              </a:tr>
              <a:tr h="990110">
                <a:tc>
                  <a:txBody>
                    <a:bodyPr/>
                    <a:lstStyle/>
                    <a:p>
                      <a:pPr algn="ctr"/>
                      <a:r>
                        <a:rPr lang="en-US" sz="1600" dirty="0"/>
                        <a:t>The Enthusiast</a:t>
                      </a:r>
                    </a:p>
                  </a:txBody>
                  <a:tcPr/>
                </a:tc>
                <a:tc>
                  <a:txBody>
                    <a:bodyPr/>
                    <a:lstStyle/>
                    <a:p>
                      <a:pPr algn="ctr"/>
                      <a:r>
                        <a:rPr lang="en-US" sz="1600" dirty="0"/>
                        <a:t>The Evaluator</a:t>
                      </a:r>
                    </a:p>
                  </a:txBody>
                  <a:tcPr/>
                </a:tc>
                <a:tc>
                  <a:txBody>
                    <a:bodyPr/>
                    <a:lstStyle/>
                    <a:p>
                      <a:pPr algn="ctr"/>
                      <a:r>
                        <a:rPr lang="en-US" sz="1600" dirty="0"/>
                        <a:t>The Individualist</a:t>
                      </a:r>
                    </a:p>
                  </a:txBody>
                  <a:tcPr/>
                </a:tc>
                <a:tc>
                  <a:txBody>
                    <a:bodyPr/>
                    <a:lstStyle/>
                    <a:p>
                      <a:pPr algn="ctr"/>
                      <a:r>
                        <a:rPr lang="en-US" sz="1600" dirty="0"/>
                        <a:t>The Inspirational</a:t>
                      </a:r>
                    </a:p>
                  </a:txBody>
                  <a:tcPr/>
                </a:tc>
                <a:extLst>
                  <a:ext uri="{0D108BD9-81ED-4DB2-BD59-A6C34878D82A}">
                    <a16:rowId xmlns:a16="http://schemas.microsoft.com/office/drawing/2014/main" val="4262533005"/>
                  </a:ext>
                </a:extLst>
              </a:tr>
              <a:tr h="990110">
                <a:tc>
                  <a:txBody>
                    <a:bodyPr/>
                    <a:lstStyle/>
                    <a:p>
                      <a:pPr algn="ctr"/>
                      <a:r>
                        <a:rPr lang="en-US" sz="1600" dirty="0"/>
                        <a:t>The Investigator</a:t>
                      </a:r>
                    </a:p>
                  </a:txBody>
                  <a:tcPr/>
                </a:tc>
                <a:tc>
                  <a:txBody>
                    <a:bodyPr/>
                    <a:lstStyle/>
                    <a:p>
                      <a:pPr algn="ctr"/>
                      <a:r>
                        <a:rPr lang="en-US" sz="1600" dirty="0"/>
                        <a:t>The Objective Thinker</a:t>
                      </a:r>
                    </a:p>
                  </a:txBody>
                  <a:tcPr/>
                </a:tc>
                <a:tc>
                  <a:txBody>
                    <a:bodyPr/>
                    <a:lstStyle/>
                    <a:p>
                      <a:pPr algn="ctr"/>
                      <a:r>
                        <a:rPr lang="en-US" sz="1600" dirty="0"/>
                        <a:t>The Perfectionist</a:t>
                      </a:r>
                    </a:p>
                  </a:txBody>
                  <a:tcPr/>
                </a:tc>
                <a:tc>
                  <a:txBody>
                    <a:bodyPr/>
                    <a:lstStyle/>
                    <a:p>
                      <a:pPr algn="ctr"/>
                      <a:r>
                        <a:rPr lang="en-US" sz="1600" dirty="0"/>
                        <a:t>The Persuader</a:t>
                      </a:r>
                    </a:p>
                  </a:txBody>
                  <a:tcPr/>
                </a:tc>
                <a:extLst>
                  <a:ext uri="{0D108BD9-81ED-4DB2-BD59-A6C34878D82A}">
                    <a16:rowId xmlns:a16="http://schemas.microsoft.com/office/drawing/2014/main" val="2123983888"/>
                  </a:ext>
                </a:extLst>
              </a:tr>
              <a:tr h="990110">
                <a:tc>
                  <a:txBody>
                    <a:bodyPr/>
                    <a:lstStyle/>
                    <a:p>
                      <a:pPr algn="ctr"/>
                      <a:r>
                        <a:rPr lang="en-US" sz="1600" dirty="0"/>
                        <a:t>The Practitioner</a:t>
                      </a:r>
                    </a:p>
                  </a:txBody>
                  <a:tcPr/>
                </a:tc>
                <a:tc>
                  <a:txBody>
                    <a:bodyPr/>
                    <a:lstStyle/>
                    <a:p>
                      <a:pPr algn="ctr"/>
                      <a:r>
                        <a:rPr lang="en-US" sz="1600" dirty="0"/>
                        <a:t>The Result-Oriented</a:t>
                      </a:r>
                    </a:p>
                  </a:txBody>
                  <a:tcPr/>
                </a:tc>
                <a:tc>
                  <a:txBody>
                    <a:bodyPr/>
                    <a:lstStyle/>
                    <a:p>
                      <a:pPr algn="ctr"/>
                      <a:r>
                        <a:rPr lang="en-US" sz="1600" dirty="0"/>
                        <a:t>The Specialist</a:t>
                      </a:r>
                    </a:p>
                  </a:txBody>
                  <a:tcPr/>
                </a:tc>
                <a:tc>
                  <a:txBody>
                    <a:bodyPr/>
                    <a:lstStyle/>
                    <a:p>
                      <a:pPr algn="ctr"/>
                      <a:endParaRPr lang="en-US" sz="1600" dirty="0"/>
                    </a:p>
                  </a:txBody>
                  <a:tcPr/>
                </a:tc>
                <a:extLst>
                  <a:ext uri="{0D108BD9-81ED-4DB2-BD59-A6C34878D82A}">
                    <a16:rowId xmlns:a16="http://schemas.microsoft.com/office/drawing/2014/main" val="3425034887"/>
                  </a:ext>
                </a:extLst>
              </a:tr>
            </a:tbl>
          </a:graphicData>
        </a:graphic>
      </p:graphicFrame>
      <p:sp>
        <p:nvSpPr>
          <p:cNvPr id="15" name="TextBox 14">
            <a:extLst>
              <a:ext uri="{FF2B5EF4-FFF2-40B4-BE49-F238E27FC236}">
                <a16:creationId xmlns:a16="http://schemas.microsoft.com/office/drawing/2014/main" id="{7207E79F-4A2D-4E7B-9B3C-FE5D7333F170}"/>
              </a:ext>
            </a:extLst>
          </p:cNvPr>
          <p:cNvSpPr txBox="1"/>
          <p:nvPr/>
        </p:nvSpPr>
        <p:spPr>
          <a:xfrm>
            <a:off x="133491" y="1275606"/>
            <a:ext cx="213742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900" dirty="0">
                <a:solidFill>
                  <a:schemeClr val="tx1">
                    <a:lumMod val="75000"/>
                    <a:lumOff val="25000"/>
                  </a:schemeClr>
                </a:solidFill>
                <a:cs typeface="Arial" pitchFamily="34" charset="0"/>
              </a:rPr>
              <a:t>Enjoys competition, challenges, comfortable working alone, calm controlled, independent, and uninhibited.</a:t>
            </a:r>
          </a:p>
        </p:txBody>
      </p:sp>
      <p:sp>
        <p:nvSpPr>
          <p:cNvPr id="16" name="TextBox 15">
            <a:extLst>
              <a:ext uri="{FF2B5EF4-FFF2-40B4-BE49-F238E27FC236}">
                <a16:creationId xmlns:a16="http://schemas.microsoft.com/office/drawing/2014/main" id="{BFBB56FC-97EA-4D37-928C-CC0A5D06C3C0}"/>
              </a:ext>
            </a:extLst>
          </p:cNvPr>
          <p:cNvSpPr txBox="1"/>
          <p:nvPr/>
        </p:nvSpPr>
        <p:spPr>
          <a:xfrm>
            <a:off x="2411760" y="1275606"/>
            <a:ext cx="206541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900" dirty="0">
                <a:solidFill>
                  <a:schemeClr val="tx1">
                    <a:lumMod val="75000"/>
                    <a:lumOff val="25000"/>
                  </a:schemeClr>
                </a:solidFill>
                <a:cs typeface="Arial" pitchFamily="34" charset="0"/>
              </a:rPr>
              <a:t>Wants peace, harmony, working with other people, helpful, and adaptable.</a:t>
            </a:r>
          </a:p>
        </p:txBody>
      </p:sp>
      <p:sp>
        <p:nvSpPr>
          <p:cNvPr id="17" name="TextBox 16">
            <a:extLst>
              <a:ext uri="{FF2B5EF4-FFF2-40B4-BE49-F238E27FC236}">
                <a16:creationId xmlns:a16="http://schemas.microsoft.com/office/drawing/2014/main" id="{9A149EE7-DFE3-4BEF-985C-1385D10D7F60}"/>
              </a:ext>
            </a:extLst>
          </p:cNvPr>
          <p:cNvSpPr txBox="1"/>
          <p:nvPr/>
        </p:nvSpPr>
        <p:spPr>
          <a:xfrm>
            <a:off x="4619414" y="1275605"/>
            <a:ext cx="213742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900" dirty="0">
                <a:solidFill>
                  <a:schemeClr val="tx1">
                    <a:lumMod val="75000"/>
                    <a:lumOff val="25000"/>
                  </a:schemeClr>
                </a:solidFill>
                <a:cs typeface="Arial" pitchFamily="34" charset="0"/>
              </a:rPr>
              <a:t>Prefers to let others initiate action, interested in other people, calm, controlled, and feel restrained under rules and restriction.</a:t>
            </a:r>
          </a:p>
        </p:txBody>
      </p:sp>
      <p:sp>
        <p:nvSpPr>
          <p:cNvPr id="18" name="TextBox 17">
            <a:extLst>
              <a:ext uri="{FF2B5EF4-FFF2-40B4-BE49-F238E27FC236}">
                <a16:creationId xmlns:a16="http://schemas.microsoft.com/office/drawing/2014/main" id="{5AAD3F3D-63C2-40AC-BBF9-3CB800066237}"/>
              </a:ext>
            </a:extLst>
          </p:cNvPr>
          <p:cNvSpPr txBox="1"/>
          <p:nvPr/>
        </p:nvSpPr>
        <p:spPr>
          <a:xfrm>
            <a:off x="6851662" y="1275604"/>
            <a:ext cx="2137420" cy="5078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900" dirty="0">
                <a:solidFill>
                  <a:schemeClr val="tx1">
                    <a:lumMod val="75000"/>
                    <a:lumOff val="25000"/>
                  </a:schemeClr>
                </a:solidFill>
                <a:cs typeface="Arial" pitchFamily="34" charset="0"/>
              </a:rPr>
              <a:t>Authoritative, resourceful, ambitious, comfortable working alone, pushing limits, and avoid taking risks. </a:t>
            </a:r>
          </a:p>
        </p:txBody>
      </p:sp>
      <p:sp>
        <p:nvSpPr>
          <p:cNvPr id="19" name="TextBox 18">
            <a:extLst>
              <a:ext uri="{FF2B5EF4-FFF2-40B4-BE49-F238E27FC236}">
                <a16:creationId xmlns:a16="http://schemas.microsoft.com/office/drawing/2014/main" id="{7D8A79DE-7617-4B04-AB12-5ED1B01E790A}"/>
              </a:ext>
            </a:extLst>
          </p:cNvPr>
          <p:cNvSpPr txBox="1"/>
          <p:nvPr/>
        </p:nvSpPr>
        <p:spPr>
          <a:xfrm>
            <a:off x="133491" y="2248584"/>
            <a:ext cx="2137420" cy="5078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900" dirty="0">
                <a:solidFill>
                  <a:schemeClr val="tx1">
                    <a:lumMod val="75000"/>
                    <a:lumOff val="25000"/>
                  </a:schemeClr>
                </a:solidFill>
                <a:cs typeface="Arial" pitchFamily="34" charset="0"/>
              </a:rPr>
              <a:t>Easy going, congenial, people friendly, avoid repetitive work and working alone, and welcomes changes.</a:t>
            </a:r>
          </a:p>
        </p:txBody>
      </p:sp>
      <p:sp>
        <p:nvSpPr>
          <p:cNvPr id="20" name="TextBox 19">
            <a:extLst>
              <a:ext uri="{FF2B5EF4-FFF2-40B4-BE49-F238E27FC236}">
                <a16:creationId xmlns:a16="http://schemas.microsoft.com/office/drawing/2014/main" id="{68A4FD7D-C320-436A-9ED5-ECA1A9FD05EF}"/>
              </a:ext>
            </a:extLst>
          </p:cNvPr>
          <p:cNvSpPr txBox="1"/>
          <p:nvPr/>
        </p:nvSpPr>
        <p:spPr>
          <a:xfrm>
            <a:off x="2411760" y="2253025"/>
            <a:ext cx="2137420" cy="5078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900" dirty="0">
                <a:solidFill>
                  <a:schemeClr val="tx1">
                    <a:lumMod val="75000"/>
                    <a:lumOff val="25000"/>
                  </a:schemeClr>
                </a:solidFill>
                <a:cs typeface="Arial" pitchFamily="34" charset="0"/>
              </a:rPr>
              <a:t>Goal oriented, seeking recognition, people friendly, avoid repetitive work, and do not like risky deals.</a:t>
            </a:r>
          </a:p>
        </p:txBody>
      </p:sp>
      <p:sp>
        <p:nvSpPr>
          <p:cNvPr id="21" name="TextBox 20">
            <a:extLst>
              <a:ext uri="{FF2B5EF4-FFF2-40B4-BE49-F238E27FC236}">
                <a16:creationId xmlns:a16="http://schemas.microsoft.com/office/drawing/2014/main" id="{0E6C077B-6EB4-4911-98CE-410FE81DB1B2}"/>
              </a:ext>
            </a:extLst>
          </p:cNvPr>
          <p:cNvSpPr txBox="1"/>
          <p:nvPr/>
        </p:nvSpPr>
        <p:spPr>
          <a:xfrm>
            <a:off x="4619414" y="2248584"/>
            <a:ext cx="2137420" cy="5078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900" dirty="0">
                <a:solidFill>
                  <a:schemeClr val="tx1">
                    <a:lumMod val="75000"/>
                    <a:lumOff val="25000"/>
                  </a:schemeClr>
                </a:solidFill>
                <a:cs typeface="Arial" pitchFamily="34" charset="0"/>
              </a:rPr>
              <a:t>Thrive in competition and challenge, seeking, avoid repetitive work, and independent.</a:t>
            </a:r>
          </a:p>
        </p:txBody>
      </p:sp>
      <p:sp>
        <p:nvSpPr>
          <p:cNvPr id="22" name="TextBox 21">
            <a:extLst>
              <a:ext uri="{FF2B5EF4-FFF2-40B4-BE49-F238E27FC236}">
                <a16:creationId xmlns:a16="http://schemas.microsoft.com/office/drawing/2014/main" id="{69592705-8E1A-43FB-87BE-7AA03FED9121}"/>
              </a:ext>
            </a:extLst>
          </p:cNvPr>
          <p:cNvSpPr txBox="1"/>
          <p:nvPr/>
        </p:nvSpPr>
        <p:spPr>
          <a:xfrm>
            <a:off x="6851662" y="2248584"/>
            <a:ext cx="213742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900" dirty="0">
                <a:solidFill>
                  <a:schemeClr val="tx1">
                    <a:lumMod val="75000"/>
                    <a:lumOff val="25000"/>
                  </a:schemeClr>
                </a:solidFill>
                <a:cs typeface="Arial" pitchFamily="34" charset="0"/>
              </a:rPr>
              <a:t>Goal oriented, cooperating, enthusiastic, optimistic, pushing limits, and feel restrained by rules and regulations.</a:t>
            </a:r>
          </a:p>
        </p:txBody>
      </p:sp>
      <p:sp>
        <p:nvSpPr>
          <p:cNvPr id="23" name="TextBox 22">
            <a:extLst>
              <a:ext uri="{FF2B5EF4-FFF2-40B4-BE49-F238E27FC236}">
                <a16:creationId xmlns:a16="http://schemas.microsoft.com/office/drawing/2014/main" id="{CD31F256-A3DC-420A-AC96-2982C0A6708A}"/>
              </a:ext>
            </a:extLst>
          </p:cNvPr>
          <p:cNvSpPr txBox="1"/>
          <p:nvPr/>
        </p:nvSpPr>
        <p:spPr>
          <a:xfrm>
            <a:off x="133491" y="3221564"/>
            <a:ext cx="213742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900" dirty="0">
                <a:solidFill>
                  <a:schemeClr val="tx1">
                    <a:lumMod val="75000"/>
                    <a:lumOff val="25000"/>
                  </a:schemeClr>
                </a:solidFill>
                <a:cs typeface="Arial" pitchFamily="34" charset="0"/>
              </a:rPr>
              <a:t>Focused, goal oriented, independent, conforming to rules and regulations.</a:t>
            </a:r>
          </a:p>
        </p:txBody>
      </p:sp>
      <p:sp>
        <p:nvSpPr>
          <p:cNvPr id="24" name="TextBox 23">
            <a:extLst>
              <a:ext uri="{FF2B5EF4-FFF2-40B4-BE49-F238E27FC236}">
                <a16:creationId xmlns:a16="http://schemas.microsoft.com/office/drawing/2014/main" id="{E7D33FE6-56B3-4CBA-8046-FB6B98EF349E}"/>
              </a:ext>
            </a:extLst>
          </p:cNvPr>
          <p:cNvSpPr txBox="1"/>
          <p:nvPr/>
        </p:nvSpPr>
        <p:spPr>
          <a:xfrm>
            <a:off x="2414999" y="3221563"/>
            <a:ext cx="213742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900" dirty="0">
                <a:solidFill>
                  <a:schemeClr val="tx1">
                    <a:lumMod val="75000"/>
                    <a:lumOff val="25000"/>
                  </a:schemeClr>
                </a:solidFill>
                <a:cs typeface="Arial" pitchFamily="34" charset="0"/>
              </a:rPr>
              <a:t>Wants peace, harmony, independent, avoid repetitive work, and passive.</a:t>
            </a:r>
          </a:p>
        </p:txBody>
      </p:sp>
      <p:sp>
        <p:nvSpPr>
          <p:cNvPr id="25" name="TextBox 24">
            <a:extLst>
              <a:ext uri="{FF2B5EF4-FFF2-40B4-BE49-F238E27FC236}">
                <a16:creationId xmlns:a16="http://schemas.microsoft.com/office/drawing/2014/main" id="{A2AFF762-66F8-406A-BF68-1AC2784F6CA4}"/>
              </a:ext>
            </a:extLst>
          </p:cNvPr>
          <p:cNvSpPr txBox="1"/>
          <p:nvPr/>
        </p:nvSpPr>
        <p:spPr>
          <a:xfrm>
            <a:off x="4622343" y="3221564"/>
            <a:ext cx="213742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900" dirty="0">
                <a:solidFill>
                  <a:schemeClr val="tx1">
                    <a:lumMod val="75000"/>
                    <a:lumOff val="25000"/>
                  </a:schemeClr>
                </a:solidFill>
                <a:cs typeface="Arial" pitchFamily="34" charset="0"/>
              </a:rPr>
              <a:t>Strive to create structured and harmonious environment, independent, patient, persistent, and following rules and regulations.</a:t>
            </a:r>
          </a:p>
        </p:txBody>
      </p:sp>
      <p:sp>
        <p:nvSpPr>
          <p:cNvPr id="26" name="TextBox 25">
            <a:extLst>
              <a:ext uri="{FF2B5EF4-FFF2-40B4-BE49-F238E27FC236}">
                <a16:creationId xmlns:a16="http://schemas.microsoft.com/office/drawing/2014/main" id="{4E25195C-FB60-4F8E-9769-76F044E64D31}"/>
              </a:ext>
            </a:extLst>
          </p:cNvPr>
          <p:cNvSpPr txBox="1"/>
          <p:nvPr/>
        </p:nvSpPr>
        <p:spPr>
          <a:xfrm>
            <a:off x="6851662" y="3221564"/>
            <a:ext cx="2137420" cy="5078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900" dirty="0">
                <a:solidFill>
                  <a:schemeClr val="tx1">
                    <a:lumMod val="75000"/>
                    <a:lumOff val="25000"/>
                  </a:schemeClr>
                </a:solidFill>
                <a:cs typeface="Arial" pitchFamily="34" charset="0"/>
              </a:rPr>
              <a:t>Direct, positive and optimistic in relationships, enthusiastic, pushing limits, and result oriented.</a:t>
            </a:r>
          </a:p>
        </p:txBody>
      </p:sp>
      <p:sp>
        <p:nvSpPr>
          <p:cNvPr id="27" name="TextBox 26">
            <a:extLst>
              <a:ext uri="{FF2B5EF4-FFF2-40B4-BE49-F238E27FC236}">
                <a16:creationId xmlns:a16="http://schemas.microsoft.com/office/drawing/2014/main" id="{9027DFBE-C3D6-436C-AAFB-1B33439897A0}"/>
              </a:ext>
            </a:extLst>
          </p:cNvPr>
          <p:cNvSpPr txBox="1"/>
          <p:nvPr/>
        </p:nvSpPr>
        <p:spPr>
          <a:xfrm>
            <a:off x="146031" y="4227934"/>
            <a:ext cx="213742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900" dirty="0">
                <a:solidFill>
                  <a:schemeClr val="tx1">
                    <a:lumMod val="75000"/>
                    <a:lumOff val="25000"/>
                  </a:schemeClr>
                </a:solidFill>
                <a:cs typeface="Arial" pitchFamily="34" charset="0"/>
              </a:rPr>
              <a:t>Easy going, seeking approval, calm, controlled, organized and orderly.</a:t>
            </a:r>
          </a:p>
        </p:txBody>
      </p:sp>
      <p:sp>
        <p:nvSpPr>
          <p:cNvPr id="28" name="TextBox 27">
            <a:extLst>
              <a:ext uri="{FF2B5EF4-FFF2-40B4-BE49-F238E27FC236}">
                <a16:creationId xmlns:a16="http://schemas.microsoft.com/office/drawing/2014/main" id="{74F9B7C7-6A5D-474B-96C1-45EF44629CF8}"/>
              </a:ext>
            </a:extLst>
          </p:cNvPr>
          <p:cNvSpPr txBox="1"/>
          <p:nvPr/>
        </p:nvSpPr>
        <p:spPr>
          <a:xfrm>
            <a:off x="2411760" y="4231122"/>
            <a:ext cx="2137420" cy="5078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900" dirty="0">
                <a:solidFill>
                  <a:schemeClr val="tx1">
                    <a:lumMod val="75000"/>
                    <a:lumOff val="25000"/>
                  </a:schemeClr>
                </a:solidFill>
                <a:cs typeface="Arial" pitchFamily="34" charset="0"/>
              </a:rPr>
              <a:t>Controlling, direct with others, avoid repetitive work, and feel restrained by rules and regulations.</a:t>
            </a:r>
          </a:p>
        </p:txBody>
      </p:sp>
      <p:sp>
        <p:nvSpPr>
          <p:cNvPr id="29" name="TextBox 28">
            <a:extLst>
              <a:ext uri="{FF2B5EF4-FFF2-40B4-BE49-F238E27FC236}">
                <a16:creationId xmlns:a16="http://schemas.microsoft.com/office/drawing/2014/main" id="{711A520C-ABAB-4485-ACB5-D21F50B421FD}"/>
              </a:ext>
            </a:extLst>
          </p:cNvPr>
          <p:cNvSpPr txBox="1"/>
          <p:nvPr/>
        </p:nvSpPr>
        <p:spPr>
          <a:xfrm>
            <a:off x="4622760" y="4229675"/>
            <a:ext cx="213742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900" dirty="0">
                <a:solidFill>
                  <a:schemeClr val="tx1">
                    <a:lumMod val="75000"/>
                    <a:lumOff val="25000"/>
                  </a:schemeClr>
                </a:solidFill>
                <a:cs typeface="Arial" pitchFamily="34" charset="0"/>
              </a:rPr>
              <a:t>Reactive, independent, calm, and likes to follow plans.</a:t>
            </a:r>
          </a:p>
        </p:txBody>
      </p:sp>
    </p:spTree>
    <p:extLst>
      <p:ext uri="{BB962C8B-B14F-4D97-AF65-F5344CB8AC3E}">
        <p14:creationId xmlns:p14="http://schemas.microsoft.com/office/powerpoint/2010/main" val="1253508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16108" y="3089538"/>
            <a:ext cx="4896544" cy="994380"/>
          </a:xfrm>
        </p:spPr>
        <p:txBody>
          <a:bodyPr/>
          <a:lstStyle/>
          <a:p>
            <a:r>
              <a:rPr lang="en-US" altLang="ko-KR" sz="2800" dirty="0"/>
              <a:t>Myers-Briggs Type Indicator</a:t>
            </a:r>
            <a:endParaRPr lang="ko-KR" altLang="en-US" sz="2800" dirty="0"/>
          </a:p>
        </p:txBody>
      </p:sp>
      <p:sp>
        <p:nvSpPr>
          <p:cNvPr id="6" name="Text Placeholder 2">
            <a:extLst>
              <a:ext uri="{FF2B5EF4-FFF2-40B4-BE49-F238E27FC236}">
                <a16:creationId xmlns:a16="http://schemas.microsoft.com/office/drawing/2014/main" id="{7ED2ABB1-E272-4617-9013-CDC02923FCD1}"/>
              </a:ext>
            </a:extLst>
          </p:cNvPr>
          <p:cNvSpPr txBox="1">
            <a:spLocks/>
          </p:cNvSpPr>
          <p:nvPr/>
        </p:nvSpPr>
        <p:spPr>
          <a:xfrm>
            <a:off x="2116108" y="3939902"/>
            <a:ext cx="4896544"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200" b="0" i="0" u="none" strike="noStrike" kern="1200" cap="none" spc="0" normalizeH="0" baseline="0" noProof="0" dirty="0">
                <a:ln>
                  <a:noFill/>
                </a:ln>
                <a:solidFill>
                  <a:prstClr val="white"/>
                </a:solidFill>
                <a:effectLst/>
                <a:uLnTx/>
                <a:uFillTx/>
                <a:latin typeface="Arial"/>
                <a:cs typeface="Arial" pitchFamily="34" charset="0"/>
              </a:rPr>
              <a:t>Personality Model</a:t>
            </a:r>
          </a:p>
        </p:txBody>
      </p:sp>
      <p:pic>
        <p:nvPicPr>
          <p:cNvPr id="9" name="Picture 8">
            <a:extLst>
              <a:ext uri="{FF2B5EF4-FFF2-40B4-BE49-F238E27FC236}">
                <a16:creationId xmlns:a16="http://schemas.microsoft.com/office/drawing/2014/main" id="{0D8710B8-7603-482A-9943-A786711F33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1870" y="940117"/>
            <a:ext cx="2340260" cy="2340260"/>
          </a:xfrm>
          <a:prstGeom prst="rect">
            <a:avLst/>
          </a:prstGeom>
        </p:spPr>
      </p:pic>
    </p:spTree>
    <p:extLst>
      <p:ext uri="{BB962C8B-B14F-4D97-AF65-F5344CB8AC3E}">
        <p14:creationId xmlns:p14="http://schemas.microsoft.com/office/powerpoint/2010/main" val="3940289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7AC73CF3-6E3B-458A-9F9D-2C9714CCF3B8}"/>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9965" r="9965"/>
          <a:stretch>
            <a:fillRect/>
          </a:stretch>
        </p:blipFill>
        <p:spPr/>
      </p:pic>
      <p:sp>
        <p:nvSpPr>
          <p:cNvPr id="2" name="Text Placeholder 1"/>
          <p:cNvSpPr>
            <a:spLocks noGrp="1"/>
          </p:cNvSpPr>
          <p:nvPr>
            <p:ph type="body" sz="quarter" idx="10"/>
          </p:nvPr>
        </p:nvSpPr>
        <p:spPr/>
        <p:txBody>
          <a:bodyPr/>
          <a:lstStyle/>
          <a:p>
            <a:r>
              <a:rPr lang="en-US" altLang="ko-KR" dirty="0"/>
              <a:t>Myers-Briggs Personality Types</a:t>
            </a:r>
            <a:endParaRPr lang="ko-KR" altLang="en-US" dirty="0"/>
          </a:p>
        </p:txBody>
      </p:sp>
      <p:sp>
        <p:nvSpPr>
          <p:cNvPr id="5" name="Oval 4"/>
          <p:cNvSpPr/>
          <p:nvPr/>
        </p:nvSpPr>
        <p:spPr>
          <a:xfrm>
            <a:off x="3839006" y="2320045"/>
            <a:ext cx="1224136" cy="1224136"/>
          </a:xfrm>
          <a:prstGeom prst="ellipse">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6" name="Block Arc 14"/>
          <p:cNvSpPr/>
          <p:nvPr/>
        </p:nvSpPr>
        <p:spPr>
          <a:xfrm rot="16200000">
            <a:off x="4191627" y="2499571"/>
            <a:ext cx="518895" cy="51923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 name="TextBox 6"/>
          <p:cNvSpPr txBox="1"/>
          <p:nvPr/>
        </p:nvSpPr>
        <p:spPr>
          <a:xfrm>
            <a:off x="3973420" y="3092988"/>
            <a:ext cx="955307" cy="276999"/>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pitchFamily="34" charset="0"/>
                <a:cs typeface="Arial" pitchFamily="34" charset="0"/>
                <a:hlinkClick r:id="rId3"/>
              </a:rPr>
              <a:t>Link</a:t>
            </a:r>
            <a:endParaRPr kumimoji="0" lang="ko-KR" altLang="en-US" sz="1200" b="1" i="0" u="none" strike="noStrike" kern="1200" cap="none" spc="0" normalizeH="0" baseline="0" noProof="0" dirty="0">
              <a:ln>
                <a:noFill/>
              </a:ln>
              <a:solidFill>
                <a:prstClr val="white"/>
              </a:solidFill>
              <a:effectLst/>
              <a:uLnTx/>
              <a:uFillTx/>
              <a:latin typeface="Arial" pitchFamily="34" charset="0"/>
              <a:cs typeface="Arial" pitchFamily="34" charset="0"/>
            </a:endParaRPr>
          </a:p>
        </p:txBody>
      </p:sp>
      <p:pic>
        <p:nvPicPr>
          <p:cNvPr id="4" name="Picture 3">
            <a:extLst>
              <a:ext uri="{FF2B5EF4-FFF2-40B4-BE49-F238E27FC236}">
                <a16:creationId xmlns:a16="http://schemas.microsoft.com/office/drawing/2014/main" id="{A9B4C386-E86E-4B8A-867B-68555AEAB4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802" y="987574"/>
            <a:ext cx="3605789" cy="3746641"/>
          </a:xfrm>
          <a:prstGeom prst="rect">
            <a:avLst/>
          </a:prstGeom>
        </p:spPr>
      </p:pic>
    </p:spTree>
    <p:extLst>
      <p:ext uri="{BB962C8B-B14F-4D97-AF65-F5344CB8AC3E}">
        <p14:creationId xmlns:p14="http://schemas.microsoft.com/office/powerpoint/2010/main" val="521817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Myers-Briggs Type Indicator</a:t>
            </a:r>
            <a:endParaRPr lang="ko-KR" altLang="en-US" dirty="0"/>
          </a:p>
        </p:txBody>
      </p:sp>
      <p:graphicFrame>
        <p:nvGraphicFramePr>
          <p:cNvPr id="4" name="Diagram 3">
            <a:extLst>
              <a:ext uri="{FF2B5EF4-FFF2-40B4-BE49-F238E27FC236}">
                <a16:creationId xmlns:a16="http://schemas.microsoft.com/office/drawing/2014/main" id="{FC8E3A4F-6336-4D9B-A12C-D7065A398D76}"/>
              </a:ext>
            </a:extLst>
          </p:cNvPr>
          <p:cNvGraphicFramePr/>
          <p:nvPr>
            <p:extLst>
              <p:ext uri="{D42A27DB-BD31-4B8C-83A1-F6EECF244321}">
                <p14:modId xmlns:p14="http://schemas.microsoft.com/office/powerpoint/2010/main" val="4152095163"/>
              </p:ext>
            </p:extLst>
          </p:nvPr>
        </p:nvGraphicFramePr>
        <p:xfrm>
          <a:off x="1643844" y="987574"/>
          <a:ext cx="5856312" cy="3616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FF669291-CFFA-4E8F-9CA6-616F2206D446}"/>
              </a:ext>
            </a:extLst>
          </p:cNvPr>
          <p:cNvSpPr txBox="1"/>
          <p:nvPr/>
        </p:nvSpPr>
        <p:spPr>
          <a:xfrm>
            <a:off x="1643510" y="1495264"/>
            <a:ext cx="1416322" cy="3385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600" dirty="0">
                <a:solidFill>
                  <a:srgbClr val="FF0000"/>
                </a:solidFill>
              </a:rPr>
              <a:t>Introvert ‘I’</a:t>
            </a:r>
          </a:p>
        </p:txBody>
      </p:sp>
      <p:sp>
        <p:nvSpPr>
          <p:cNvPr id="34" name="TextBox 33">
            <a:extLst>
              <a:ext uri="{FF2B5EF4-FFF2-40B4-BE49-F238E27FC236}">
                <a16:creationId xmlns:a16="http://schemas.microsoft.com/office/drawing/2014/main" id="{9B8D0EE8-5A56-4211-BB43-8C93F7BC219F}"/>
              </a:ext>
            </a:extLst>
          </p:cNvPr>
          <p:cNvSpPr txBox="1"/>
          <p:nvPr/>
        </p:nvSpPr>
        <p:spPr>
          <a:xfrm>
            <a:off x="6084168" y="1495264"/>
            <a:ext cx="1415828" cy="3385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600" dirty="0">
                <a:solidFill>
                  <a:srgbClr val="FF0000"/>
                </a:solidFill>
              </a:rPr>
              <a:t>Intuition ‘N’</a:t>
            </a:r>
          </a:p>
        </p:txBody>
      </p:sp>
      <p:sp>
        <p:nvSpPr>
          <p:cNvPr id="40" name="TextBox 39">
            <a:extLst>
              <a:ext uri="{FF2B5EF4-FFF2-40B4-BE49-F238E27FC236}">
                <a16:creationId xmlns:a16="http://schemas.microsoft.com/office/drawing/2014/main" id="{190C8B14-9373-4771-922D-EAB52C594072}"/>
              </a:ext>
            </a:extLst>
          </p:cNvPr>
          <p:cNvSpPr txBox="1"/>
          <p:nvPr/>
        </p:nvSpPr>
        <p:spPr>
          <a:xfrm>
            <a:off x="6084168" y="3214315"/>
            <a:ext cx="1415828" cy="3385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600" dirty="0">
                <a:solidFill>
                  <a:srgbClr val="FF0000"/>
                </a:solidFill>
              </a:rPr>
              <a:t>Thinking ‘T’</a:t>
            </a:r>
          </a:p>
        </p:txBody>
      </p:sp>
      <p:sp>
        <p:nvSpPr>
          <p:cNvPr id="41" name="TextBox 40">
            <a:extLst>
              <a:ext uri="{FF2B5EF4-FFF2-40B4-BE49-F238E27FC236}">
                <a16:creationId xmlns:a16="http://schemas.microsoft.com/office/drawing/2014/main" id="{4E992A31-26F8-457F-8843-ADD46C01E1DE}"/>
              </a:ext>
            </a:extLst>
          </p:cNvPr>
          <p:cNvSpPr txBox="1"/>
          <p:nvPr/>
        </p:nvSpPr>
        <p:spPr>
          <a:xfrm>
            <a:off x="1643510" y="3214315"/>
            <a:ext cx="1416322" cy="3385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600" dirty="0">
                <a:solidFill>
                  <a:srgbClr val="FF0000"/>
                </a:solidFill>
              </a:rPr>
              <a:t>Judging ‘J’</a:t>
            </a:r>
          </a:p>
        </p:txBody>
      </p:sp>
      <p:sp>
        <p:nvSpPr>
          <p:cNvPr id="42" name="TextBox 41">
            <a:extLst>
              <a:ext uri="{FF2B5EF4-FFF2-40B4-BE49-F238E27FC236}">
                <a16:creationId xmlns:a16="http://schemas.microsoft.com/office/drawing/2014/main" id="{5C334363-CAD5-4AB9-9109-97BF770ECD92}"/>
              </a:ext>
            </a:extLst>
          </p:cNvPr>
          <p:cNvSpPr txBox="1"/>
          <p:nvPr/>
        </p:nvSpPr>
        <p:spPr>
          <a:xfrm>
            <a:off x="1643510" y="2060285"/>
            <a:ext cx="1416322" cy="3385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600" dirty="0">
                <a:solidFill>
                  <a:srgbClr val="FF0000"/>
                </a:solidFill>
              </a:rPr>
              <a:t>Extrovert ‘E’</a:t>
            </a:r>
          </a:p>
        </p:txBody>
      </p:sp>
      <p:sp>
        <p:nvSpPr>
          <p:cNvPr id="43" name="TextBox 42">
            <a:extLst>
              <a:ext uri="{FF2B5EF4-FFF2-40B4-BE49-F238E27FC236}">
                <a16:creationId xmlns:a16="http://schemas.microsoft.com/office/drawing/2014/main" id="{F7D28894-6F64-4579-96D5-1C5C000A6E57}"/>
              </a:ext>
            </a:extLst>
          </p:cNvPr>
          <p:cNvSpPr txBox="1"/>
          <p:nvPr/>
        </p:nvSpPr>
        <p:spPr>
          <a:xfrm>
            <a:off x="6084168" y="2060285"/>
            <a:ext cx="1415828" cy="3385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600" dirty="0">
                <a:solidFill>
                  <a:srgbClr val="FF0000"/>
                </a:solidFill>
              </a:rPr>
              <a:t>Sensing ‘S’</a:t>
            </a:r>
          </a:p>
        </p:txBody>
      </p:sp>
      <p:sp>
        <p:nvSpPr>
          <p:cNvPr id="44" name="TextBox 43">
            <a:extLst>
              <a:ext uri="{FF2B5EF4-FFF2-40B4-BE49-F238E27FC236}">
                <a16:creationId xmlns:a16="http://schemas.microsoft.com/office/drawing/2014/main" id="{E08B9B42-CE05-41B6-91B6-7E1F206272E6}"/>
              </a:ext>
            </a:extLst>
          </p:cNvPr>
          <p:cNvSpPr txBox="1"/>
          <p:nvPr/>
        </p:nvSpPr>
        <p:spPr>
          <a:xfrm>
            <a:off x="6084326" y="3779336"/>
            <a:ext cx="1415829" cy="3385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600" dirty="0">
                <a:solidFill>
                  <a:srgbClr val="FF0000"/>
                </a:solidFill>
              </a:rPr>
              <a:t>Feeling ‘F’</a:t>
            </a:r>
          </a:p>
        </p:txBody>
      </p:sp>
      <p:sp>
        <p:nvSpPr>
          <p:cNvPr id="45" name="TextBox 44">
            <a:extLst>
              <a:ext uri="{FF2B5EF4-FFF2-40B4-BE49-F238E27FC236}">
                <a16:creationId xmlns:a16="http://schemas.microsoft.com/office/drawing/2014/main" id="{7031FD44-38A6-4500-B05A-8A457B38C39B}"/>
              </a:ext>
            </a:extLst>
          </p:cNvPr>
          <p:cNvSpPr txBox="1"/>
          <p:nvPr/>
        </p:nvSpPr>
        <p:spPr>
          <a:xfrm>
            <a:off x="1643843" y="3779336"/>
            <a:ext cx="1416322" cy="3385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600" dirty="0">
                <a:solidFill>
                  <a:srgbClr val="FF0000"/>
                </a:solidFill>
              </a:rPr>
              <a:t>Perceiving ‘P’</a:t>
            </a:r>
          </a:p>
        </p:txBody>
      </p:sp>
      <p:sp>
        <p:nvSpPr>
          <p:cNvPr id="14" name="Rectangle 13">
            <a:extLst>
              <a:ext uri="{FF2B5EF4-FFF2-40B4-BE49-F238E27FC236}">
                <a16:creationId xmlns:a16="http://schemas.microsoft.com/office/drawing/2014/main" id="{8B1D125A-CED3-4230-A383-9865710012E6}"/>
              </a:ext>
            </a:extLst>
          </p:cNvPr>
          <p:cNvSpPr/>
          <p:nvPr/>
        </p:nvSpPr>
        <p:spPr>
          <a:xfrm>
            <a:off x="0" y="709985"/>
            <a:ext cx="9144000" cy="133573"/>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227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p:cNvSpPr/>
          <p:nvPr/>
        </p:nvSpPr>
        <p:spPr>
          <a:xfrm rot="5400000">
            <a:off x="3551985" y="2172250"/>
            <a:ext cx="2736052" cy="1518828"/>
          </a:xfrm>
          <a:prstGeom prst="trapezoid">
            <a:avLst>
              <a:gd name="adj" fmla="val 72234"/>
            </a:avLst>
          </a:prstGeom>
          <a:gradFill>
            <a:gsLst>
              <a:gs pos="0">
                <a:schemeClr val="accent1">
                  <a:lumMod val="50000"/>
                  <a:lumOff val="50000"/>
                </a:schemeClr>
              </a:gs>
              <a:gs pos="50000">
                <a:schemeClr val="accent1">
                  <a:lumMod val="40000"/>
                  <a:lumOff val="6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p:txBody>
          <a:bodyPr/>
          <a:lstStyle/>
          <a:p>
            <a:r>
              <a:rPr lang="en-US" altLang="ko-KR" dirty="0"/>
              <a:t>Are you an Extrovert | Introvert?</a:t>
            </a:r>
            <a:endParaRPr lang="ko-KR" altLang="en-US" dirty="0"/>
          </a:p>
        </p:txBody>
      </p:sp>
      <p:sp>
        <p:nvSpPr>
          <p:cNvPr id="4" name="Rounded Rectangle 3"/>
          <p:cNvSpPr/>
          <p:nvPr/>
        </p:nvSpPr>
        <p:spPr>
          <a:xfrm>
            <a:off x="179512" y="1399883"/>
            <a:ext cx="1977685"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Rounded Rectangle 5"/>
          <p:cNvSpPr/>
          <p:nvPr/>
        </p:nvSpPr>
        <p:spPr>
          <a:xfrm>
            <a:off x="2276185" y="1399883"/>
            <a:ext cx="1863767" cy="306001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p:nvSpPr>
        <p:spPr>
          <a:xfrm>
            <a:off x="5245101" y="2317823"/>
            <a:ext cx="1224136" cy="12241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p:cNvGrpSpPr/>
          <p:nvPr/>
        </p:nvGrpSpPr>
        <p:grpSpPr>
          <a:xfrm>
            <a:off x="6588224" y="2211710"/>
            <a:ext cx="2304256" cy="1990376"/>
            <a:chOff x="803640" y="3362835"/>
            <a:chExt cx="2059657" cy="1829971"/>
          </a:xfrm>
        </p:grpSpPr>
        <p:sp>
          <p:nvSpPr>
            <p:cNvPr id="12" name="TextBox 11"/>
            <p:cNvSpPr txBox="1"/>
            <p:nvPr/>
          </p:nvSpPr>
          <p:spPr>
            <a:xfrm>
              <a:off x="803640" y="3579862"/>
              <a:ext cx="2059657" cy="161294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Do you feel comfortable with other people and feel energized with human interactions?</a:t>
              </a:r>
              <a:r>
                <a:rPr lang="ko-KR" altLang="en-US"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Or,</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do you feel drained with energy after dealing with people?</a:t>
              </a:r>
            </a:p>
          </p:txBody>
        </p:sp>
        <p:sp>
          <p:nvSpPr>
            <p:cNvPr id="13" name="TextBox 12"/>
            <p:cNvSpPr txBox="1"/>
            <p:nvPr/>
          </p:nvSpPr>
          <p:spPr>
            <a:xfrm>
              <a:off x="803640" y="3362835"/>
              <a:ext cx="2059657"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1200" b="1" dirty="0">
                  <a:solidFill>
                    <a:schemeClr val="tx1">
                      <a:lumMod val="75000"/>
                      <a:lumOff val="25000"/>
                    </a:schemeClr>
                  </a:solidFill>
                  <a:cs typeface="Arial" pitchFamily="34" charset="0"/>
                </a:rPr>
                <a:t>People person | Reserved</a:t>
              </a:r>
              <a:endParaRPr lang="ko-KR" altLang="en-US" sz="1200" b="1" dirty="0">
                <a:solidFill>
                  <a:schemeClr val="tx1">
                    <a:lumMod val="75000"/>
                    <a:lumOff val="25000"/>
                  </a:schemeClr>
                </a:solidFill>
                <a:cs typeface="Arial" pitchFamily="34" charset="0"/>
              </a:endParaRPr>
            </a:p>
          </p:txBody>
        </p:sp>
      </p:grpSp>
      <p:grpSp>
        <p:nvGrpSpPr>
          <p:cNvPr id="14" name="Group 13"/>
          <p:cNvGrpSpPr/>
          <p:nvPr/>
        </p:nvGrpSpPr>
        <p:grpSpPr>
          <a:xfrm rot="3411746">
            <a:off x="5587356" y="2382006"/>
            <a:ext cx="480665" cy="1023698"/>
            <a:chOff x="6777274" y="1831284"/>
            <a:chExt cx="552841" cy="1177414"/>
          </a:xfrm>
        </p:grpSpPr>
        <p:grpSp>
          <p:nvGrpSpPr>
            <p:cNvPr id="15" name="Group 14"/>
            <p:cNvGrpSpPr/>
            <p:nvPr/>
          </p:nvGrpSpPr>
          <p:grpSpPr>
            <a:xfrm>
              <a:off x="6939980" y="1831284"/>
              <a:ext cx="385719" cy="718117"/>
              <a:chOff x="6783521" y="1654812"/>
              <a:chExt cx="726841" cy="1353205"/>
            </a:xfrm>
          </p:grpSpPr>
          <p:sp>
            <p:nvSpPr>
              <p:cNvPr id="17" name="Freeform 16"/>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Freeform 17"/>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Freeform 15"/>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Oval 9"/>
          <p:cNvSpPr/>
          <p:nvPr/>
        </p:nvSpPr>
        <p:spPr>
          <a:xfrm>
            <a:off x="286582" y="1445644"/>
            <a:ext cx="1692371"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p:nvSpPr>
        <p:spPr>
          <a:xfrm>
            <a:off x="2506112" y="1445644"/>
            <a:ext cx="1594888"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p:cNvSpPr txBox="1"/>
          <p:nvPr/>
        </p:nvSpPr>
        <p:spPr>
          <a:xfrm>
            <a:off x="192458" y="1475862"/>
            <a:ext cx="1953960"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Extroversion</a:t>
            </a:r>
            <a:endParaRPr lang="ko-KR" altLang="en-US" sz="2000" b="1" dirty="0">
              <a:solidFill>
                <a:schemeClr val="accent1"/>
              </a:solidFill>
              <a:cs typeface="Arial" pitchFamily="34" charset="0"/>
            </a:endParaRPr>
          </a:p>
        </p:txBody>
      </p:sp>
      <p:sp>
        <p:nvSpPr>
          <p:cNvPr id="25" name="TextBox 24"/>
          <p:cNvSpPr txBox="1"/>
          <p:nvPr/>
        </p:nvSpPr>
        <p:spPr>
          <a:xfrm>
            <a:off x="2298543" y="1474107"/>
            <a:ext cx="1841409"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Introversion</a:t>
            </a:r>
            <a:endParaRPr lang="ko-KR" altLang="en-US" sz="2000" b="1" dirty="0">
              <a:solidFill>
                <a:schemeClr val="accent2"/>
              </a:solidFill>
              <a:cs typeface="Arial" pitchFamily="34" charset="0"/>
            </a:endParaRPr>
          </a:p>
        </p:txBody>
      </p:sp>
      <p:sp>
        <p:nvSpPr>
          <p:cNvPr id="29" name="TextBox 28"/>
          <p:cNvSpPr txBox="1"/>
          <p:nvPr/>
        </p:nvSpPr>
        <p:spPr>
          <a:xfrm>
            <a:off x="192458" y="2372408"/>
            <a:ext cx="1915120" cy="1169551"/>
          </a:xfrm>
          <a:prstGeom prst="rect">
            <a:avLst/>
          </a:prstGeom>
          <a:noFill/>
        </p:spPr>
        <p:txBody>
          <a:bodyPr wrap="square" rtlCol="0">
            <a:spAutoFit/>
          </a:bodyPr>
          <a:lstStyle/>
          <a:p>
            <a:pPr algn="ctr"/>
            <a:r>
              <a:rPr lang="en-US" altLang="ko-KR" sz="1400" b="1" dirty="0">
                <a:solidFill>
                  <a:schemeClr val="bg1"/>
                </a:solidFill>
                <a:cs typeface="Arial" pitchFamily="34" charset="0"/>
              </a:rPr>
              <a:t>If you prefer to direct your energy to deal with people, things, situations, or “the outer world”</a:t>
            </a:r>
            <a:endParaRPr lang="ko-KR" altLang="en-US" sz="1400" b="1" dirty="0">
              <a:solidFill>
                <a:schemeClr val="bg1"/>
              </a:solidFill>
              <a:cs typeface="Arial" pitchFamily="34" charset="0"/>
            </a:endParaRPr>
          </a:p>
        </p:txBody>
      </p:sp>
      <p:sp>
        <p:nvSpPr>
          <p:cNvPr id="30" name="TextBox 29"/>
          <p:cNvSpPr txBox="1"/>
          <p:nvPr/>
        </p:nvSpPr>
        <p:spPr>
          <a:xfrm>
            <a:off x="2280633" y="2366839"/>
            <a:ext cx="1826541" cy="1600438"/>
          </a:xfrm>
          <a:prstGeom prst="rect">
            <a:avLst/>
          </a:prstGeom>
          <a:noFill/>
        </p:spPr>
        <p:txBody>
          <a:bodyPr wrap="square" rtlCol="0">
            <a:spAutoFit/>
          </a:bodyPr>
          <a:lstStyle/>
          <a:p>
            <a:pPr algn="ctr"/>
            <a:r>
              <a:rPr lang="en-US" altLang="ko-KR" sz="1400" b="1" dirty="0">
                <a:solidFill>
                  <a:schemeClr val="bg1"/>
                </a:solidFill>
                <a:cs typeface="Arial" pitchFamily="34" charset="0"/>
              </a:rPr>
              <a:t>If you prefer to direct your energy to deal with ideas, information, explanations or beliefs, or "the inner world"</a:t>
            </a:r>
            <a:endParaRPr lang="ko-KR" altLang="en-US" sz="1400" b="1" dirty="0">
              <a:solidFill>
                <a:schemeClr val="bg1"/>
              </a:solidFill>
              <a:cs typeface="Arial" pitchFamily="34" charset="0"/>
            </a:endParaRPr>
          </a:p>
        </p:txBody>
      </p:sp>
      <p:sp>
        <p:nvSpPr>
          <p:cNvPr id="36" name="Rectangle 35">
            <a:extLst>
              <a:ext uri="{FF2B5EF4-FFF2-40B4-BE49-F238E27FC236}">
                <a16:creationId xmlns:a16="http://schemas.microsoft.com/office/drawing/2014/main" id="{9169FBFD-12FD-48D6-BD58-89D8B1FE4D17}"/>
              </a:ext>
            </a:extLst>
          </p:cNvPr>
          <p:cNvSpPr/>
          <p:nvPr/>
        </p:nvSpPr>
        <p:spPr>
          <a:xfrm>
            <a:off x="0" y="797797"/>
            <a:ext cx="9144000" cy="117769"/>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934935A-AC0A-4FB6-A8BA-47C59D84895F}"/>
              </a:ext>
            </a:extLst>
          </p:cNvPr>
          <p:cNvSpPr txBox="1"/>
          <p:nvPr/>
        </p:nvSpPr>
        <p:spPr>
          <a:xfrm>
            <a:off x="963490" y="1893683"/>
            <a:ext cx="338554" cy="369332"/>
          </a:xfrm>
          <a:prstGeom prst="rect">
            <a:avLst/>
          </a:prstGeom>
          <a:noFill/>
        </p:spPr>
        <p:txBody>
          <a:bodyPr wrap="none" rtlCol="0">
            <a:spAutoFit/>
          </a:bodyPr>
          <a:lstStyle/>
          <a:p>
            <a:r>
              <a:rPr lang="en-US" b="1" dirty="0">
                <a:solidFill>
                  <a:schemeClr val="bg1"/>
                </a:solidFill>
              </a:rPr>
              <a:t>E</a:t>
            </a:r>
          </a:p>
        </p:txBody>
      </p:sp>
      <p:sp>
        <p:nvSpPr>
          <p:cNvPr id="38" name="TextBox 37">
            <a:extLst>
              <a:ext uri="{FF2B5EF4-FFF2-40B4-BE49-F238E27FC236}">
                <a16:creationId xmlns:a16="http://schemas.microsoft.com/office/drawing/2014/main" id="{8A67BA75-D60C-4C3D-AF7B-778A1117C3D8}"/>
              </a:ext>
            </a:extLst>
          </p:cNvPr>
          <p:cNvSpPr txBox="1"/>
          <p:nvPr/>
        </p:nvSpPr>
        <p:spPr>
          <a:xfrm>
            <a:off x="3134279" y="1897659"/>
            <a:ext cx="248786" cy="369332"/>
          </a:xfrm>
          <a:prstGeom prst="rect">
            <a:avLst/>
          </a:prstGeom>
          <a:noFill/>
        </p:spPr>
        <p:txBody>
          <a:bodyPr wrap="none" rtlCol="0">
            <a:spAutoFit/>
          </a:bodyPr>
          <a:lstStyle/>
          <a:p>
            <a:r>
              <a:rPr lang="en-US" b="1" dirty="0">
                <a:solidFill>
                  <a:schemeClr val="bg1"/>
                </a:solidFill>
              </a:rPr>
              <a:t>I</a:t>
            </a:r>
          </a:p>
        </p:txBody>
      </p:sp>
    </p:spTree>
    <p:extLst>
      <p:ext uri="{BB962C8B-B14F-4D97-AF65-F5344CB8AC3E}">
        <p14:creationId xmlns:p14="http://schemas.microsoft.com/office/powerpoint/2010/main" val="1815539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Week 4 Agenda</a:t>
            </a: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0" name="TextBox 2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Johari Window and its Application</a:t>
            </a:r>
            <a:endParaRPr lang="ko-KR" altLang="en-US" sz="1400" b="1" dirty="0">
              <a:solidFill>
                <a:schemeClr val="tx1">
                  <a:lumMod val="75000"/>
                  <a:lumOff val="25000"/>
                </a:schemeClr>
              </a:solidFill>
              <a:cs typeface="Arial" pitchFamily="34" charset="0"/>
            </a:endParaRPr>
          </a:p>
        </p:txBody>
      </p:sp>
      <p:sp>
        <p:nvSpPr>
          <p:cNvPr id="37" name="TextBox 36"/>
          <p:cNvSpPr txBox="1"/>
          <p:nvPr/>
        </p:nvSpPr>
        <p:spPr>
          <a:xfrm>
            <a:off x="3851840" y="2250553"/>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Personality Types Model - DISC</a:t>
            </a:r>
            <a:endParaRPr lang="ko-KR" altLang="en-US" sz="1400" b="1" dirty="0">
              <a:solidFill>
                <a:schemeClr val="tx1">
                  <a:lumMod val="75000"/>
                  <a:lumOff val="25000"/>
                </a:schemeClr>
              </a:solidFill>
              <a:cs typeface="Arial" pitchFamily="34" charset="0"/>
            </a:endParaRPr>
          </a:p>
        </p:txBody>
      </p:sp>
      <p:sp>
        <p:nvSpPr>
          <p:cNvPr id="40" name="TextBox 39"/>
          <p:cNvSpPr txBox="1"/>
          <p:nvPr/>
        </p:nvSpPr>
        <p:spPr>
          <a:xfrm>
            <a:off x="3851840" y="314485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Personality Types Model – Myers Briggs</a:t>
            </a:r>
            <a:endParaRPr lang="ko-KR" altLang="en-US" sz="1400" b="1" dirty="0">
              <a:solidFill>
                <a:schemeClr val="tx1">
                  <a:lumMod val="75000"/>
                  <a:lumOff val="25000"/>
                </a:schemeClr>
              </a:solidFill>
              <a:cs typeface="Arial" pitchFamily="34" charset="0"/>
            </a:endParaRPr>
          </a:p>
        </p:txBody>
      </p:sp>
      <p:sp>
        <p:nvSpPr>
          <p:cNvPr id="43" name="TextBox 42"/>
          <p:cNvSpPr txBox="1"/>
          <p:nvPr/>
        </p:nvSpPr>
        <p:spPr>
          <a:xfrm>
            <a:off x="3851840" y="4039163"/>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Effective Team Building</a:t>
            </a:r>
            <a:endParaRPr lang="ko-KR" altLang="en-US" sz="1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p:cNvSpPr/>
          <p:nvPr/>
        </p:nvSpPr>
        <p:spPr>
          <a:xfrm rot="5400000">
            <a:off x="3551985" y="2172250"/>
            <a:ext cx="2736052" cy="1518828"/>
          </a:xfrm>
          <a:prstGeom prst="trapezoid">
            <a:avLst>
              <a:gd name="adj" fmla="val 72234"/>
            </a:avLst>
          </a:prstGeom>
          <a:gradFill>
            <a:gsLst>
              <a:gs pos="0">
                <a:schemeClr val="accent1">
                  <a:lumMod val="50000"/>
                  <a:lumOff val="50000"/>
                </a:schemeClr>
              </a:gs>
              <a:gs pos="50000">
                <a:schemeClr val="accent1">
                  <a:lumMod val="40000"/>
                  <a:lumOff val="6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2" name="Text Placeholder 1"/>
          <p:cNvSpPr>
            <a:spLocks noGrp="1"/>
          </p:cNvSpPr>
          <p:nvPr>
            <p:ph type="body" sz="quarter" idx="10"/>
          </p:nvPr>
        </p:nvSpPr>
        <p:spPr/>
        <p:txBody>
          <a:bodyPr/>
          <a:lstStyle/>
          <a:p>
            <a:r>
              <a:rPr lang="en-US" altLang="ko-KR" dirty="0"/>
              <a:t>Do you rely on your Senses | Intuition?</a:t>
            </a:r>
            <a:endParaRPr lang="ko-KR" altLang="en-US" dirty="0"/>
          </a:p>
        </p:txBody>
      </p:sp>
      <p:sp>
        <p:nvSpPr>
          <p:cNvPr id="4" name="Rounded Rectangle 3"/>
          <p:cNvSpPr/>
          <p:nvPr/>
        </p:nvSpPr>
        <p:spPr>
          <a:xfrm>
            <a:off x="179512" y="1399883"/>
            <a:ext cx="1977685"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6" name="Rounded Rectangle 5"/>
          <p:cNvSpPr/>
          <p:nvPr/>
        </p:nvSpPr>
        <p:spPr>
          <a:xfrm>
            <a:off x="2276185" y="1399883"/>
            <a:ext cx="1863767" cy="306001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5" name="Oval 4"/>
          <p:cNvSpPr/>
          <p:nvPr/>
        </p:nvSpPr>
        <p:spPr>
          <a:xfrm>
            <a:off x="5245101" y="2317823"/>
            <a:ext cx="1224136" cy="12241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nvGrpSpPr>
          <p:cNvPr id="11" name="Group 10"/>
          <p:cNvGrpSpPr/>
          <p:nvPr/>
        </p:nvGrpSpPr>
        <p:grpSpPr>
          <a:xfrm>
            <a:off x="6588224" y="2211708"/>
            <a:ext cx="2448272" cy="1621045"/>
            <a:chOff x="803640" y="3362835"/>
            <a:chExt cx="2059657" cy="1490405"/>
          </a:xfrm>
        </p:grpSpPr>
        <p:sp>
          <p:nvSpPr>
            <p:cNvPr id="12" name="TextBox 11"/>
            <p:cNvSpPr txBox="1"/>
            <p:nvPr/>
          </p:nvSpPr>
          <p:spPr>
            <a:xfrm>
              <a:off x="803640" y="3579862"/>
              <a:ext cx="2059657" cy="127337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Are you more rigid and uncompromising with it comes to how things are done?</a:t>
              </a:r>
              <a:r>
                <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a:t>
              </a:r>
              <a:endPar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Or,</a:t>
              </a:r>
              <a:r>
                <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are you open to changes and seek out a new prospect?</a:t>
              </a:r>
            </a:p>
          </p:txBody>
        </p:sp>
        <p:sp>
          <p:nvSpPr>
            <p:cNvPr id="13" name="TextBox 12"/>
            <p:cNvSpPr txBox="1"/>
            <p:nvPr/>
          </p:nvSpPr>
          <p:spPr>
            <a:xfrm>
              <a:off x="803640" y="3362835"/>
              <a:ext cx="2059657" cy="25467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Trust your experience | Instinct?</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grpSp>
        <p:nvGrpSpPr>
          <p:cNvPr id="14" name="Group 13"/>
          <p:cNvGrpSpPr/>
          <p:nvPr/>
        </p:nvGrpSpPr>
        <p:grpSpPr>
          <a:xfrm rot="3411746">
            <a:off x="5587356" y="2382006"/>
            <a:ext cx="480665" cy="1023698"/>
            <a:chOff x="6777274" y="1831284"/>
            <a:chExt cx="552841" cy="1177414"/>
          </a:xfrm>
        </p:grpSpPr>
        <p:grpSp>
          <p:nvGrpSpPr>
            <p:cNvPr id="15" name="Group 14"/>
            <p:cNvGrpSpPr/>
            <p:nvPr/>
          </p:nvGrpSpPr>
          <p:grpSpPr>
            <a:xfrm>
              <a:off x="6939980" y="1831284"/>
              <a:ext cx="385719" cy="718117"/>
              <a:chOff x="6783521" y="1654812"/>
              <a:chExt cx="726841" cy="1353205"/>
            </a:xfrm>
          </p:grpSpPr>
          <p:sp>
            <p:nvSpPr>
              <p:cNvPr id="17" name="Freeform 16"/>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8" name="Freeform 17"/>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sp>
          <p:nvSpPr>
            <p:cNvPr id="16" name="Freeform 15"/>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sp>
        <p:nvSpPr>
          <p:cNvPr id="10" name="Oval 9"/>
          <p:cNvSpPr/>
          <p:nvPr/>
        </p:nvSpPr>
        <p:spPr>
          <a:xfrm>
            <a:off x="286582" y="1445644"/>
            <a:ext cx="1692371"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20" name="Oval 19"/>
          <p:cNvSpPr/>
          <p:nvPr/>
        </p:nvSpPr>
        <p:spPr>
          <a:xfrm>
            <a:off x="2506112" y="1445644"/>
            <a:ext cx="1594888"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24" name="TextBox 23"/>
          <p:cNvSpPr txBox="1"/>
          <p:nvPr/>
        </p:nvSpPr>
        <p:spPr>
          <a:xfrm>
            <a:off x="192458" y="1475862"/>
            <a:ext cx="1953960" cy="400110"/>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32AEB8"/>
                </a:solidFill>
                <a:effectLst/>
                <a:uLnTx/>
                <a:uFillTx/>
                <a:latin typeface="Arial"/>
                <a:cs typeface="Arial" pitchFamily="34" charset="0"/>
              </a:rPr>
              <a:t>Sensing</a:t>
            </a:r>
            <a:endParaRPr kumimoji="0" lang="ko-KR" altLang="en-US" sz="2000" b="1" i="0" u="none" strike="noStrike" kern="1200" cap="none" spc="0" normalizeH="0" baseline="0" noProof="0" dirty="0">
              <a:ln>
                <a:noFill/>
              </a:ln>
              <a:solidFill>
                <a:srgbClr val="32AEB8"/>
              </a:solidFill>
              <a:effectLst/>
              <a:uLnTx/>
              <a:uFillTx/>
              <a:latin typeface="Arial"/>
              <a:cs typeface="Arial" pitchFamily="34" charset="0"/>
            </a:endParaRPr>
          </a:p>
        </p:txBody>
      </p:sp>
      <p:sp>
        <p:nvSpPr>
          <p:cNvPr id="25" name="TextBox 24"/>
          <p:cNvSpPr txBox="1"/>
          <p:nvPr/>
        </p:nvSpPr>
        <p:spPr>
          <a:xfrm>
            <a:off x="2298543" y="1474107"/>
            <a:ext cx="1841409" cy="400110"/>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F2A40D"/>
                </a:solidFill>
                <a:effectLst/>
                <a:uLnTx/>
                <a:uFillTx/>
                <a:latin typeface="Arial"/>
                <a:cs typeface="Arial" pitchFamily="34" charset="0"/>
              </a:rPr>
              <a:t>Intuition</a:t>
            </a:r>
            <a:endParaRPr kumimoji="0" lang="ko-KR" altLang="en-US" sz="2000" b="1" i="0" u="none" strike="noStrike" kern="1200" cap="none" spc="0" normalizeH="0" baseline="0" noProof="0" dirty="0">
              <a:ln>
                <a:noFill/>
              </a:ln>
              <a:solidFill>
                <a:srgbClr val="F2A40D"/>
              </a:solidFill>
              <a:effectLst/>
              <a:uLnTx/>
              <a:uFillTx/>
              <a:latin typeface="Arial"/>
              <a:cs typeface="Arial" pitchFamily="34" charset="0"/>
            </a:endParaRPr>
          </a:p>
        </p:txBody>
      </p:sp>
      <p:sp>
        <p:nvSpPr>
          <p:cNvPr id="29" name="TextBox 28"/>
          <p:cNvSpPr txBox="1"/>
          <p:nvPr/>
        </p:nvSpPr>
        <p:spPr>
          <a:xfrm>
            <a:off x="192458" y="2372408"/>
            <a:ext cx="1915120" cy="1384995"/>
          </a:xfrm>
          <a:prstGeom prst="rect">
            <a:avLst/>
          </a:prstGeom>
          <a:noFill/>
        </p:spPr>
        <p:txBody>
          <a:bodyPr wrap="square" rtlCol="0">
            <a:spAutoFit/>
          </a:bodyPr>
          <a:lstStyle/>
          <a:p>
            <a:pPr lvl="0" algn="ctr"/>
            <a:r>
              <a:rPr lang="en-US" altLang="ko-KR" sz="1400" b="1" dirty="0">
                <a:solidFill>
                  <a:prstClr val="white"/>
                </a:solidFill>
                <a:cs typeface="Arial" pitchFamily="34" charset="0"/>
              </a:rPr>
              <a:t>If you prefer to deal with facts, practicality, and prior experience in making your decision</a:t>
            </a:r>
            <a:endParaRPr kumimoji="0" lang="ko-KR" altLang="en-US" sz="14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30" name="TextBox 29"/>
          <p:cNvSpPr txBox="1"/>
          <p:nvPr/>
        </p:nvSpPr>
        <p:spPr>
          <a:xfrm>
            <a:off x="2280633" y="2366839"/>
            <a:ext cx="1826541" cy="1600438"/>
          </a:xfrm>
          <a:prstGeom prst="rect">
            <a:avLst/>
          </a:prstGeom>
          <a:noFill/>
        </p:spPr>
        <p:txBody>
          <a:bodyPr wrap="square" rtlCol="0">
            <a:spAutoFit/>
          </a:bodyPr>
          <a:lstStyle/>
          <a:p>
            <a:pPr lvl="0" algn="ctr"/>
            <a:r>
              <a:rPr lang="en-US" altLang="ko-KR" sz="1400" b="1" dirty="0">
                <a:solidFill>
                  <a:prstClr val="white"/>
                </a:solidFill>
                <a:cs typeface="Arial" pitchFamily="34" charset="0"/>
              </a:rPr>
              <a:t>If you prefer to deal with ideas, look into the unknown, to generate new possibilities, or to anticipate what isn't obvious</a:t>
            </a:r>
            <a:endParaRPr kumimoji="0" lang="ko-KR" altLang="en-US" sz="14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36" name="Rectangle 35">
            <a:extLst>
              <a:ext uri="{FF2B5EF4-FFF2-40B4-BE49-F238E27FC236}">
                <a16:creationId xmlns:a16="http://schemas.microsoft.com/office/drawing/2014/main" id="{9169FBFD-12FD-48D6-BD58-89D8B1FE4D17}"/>
              </a:ext>
            </a:extLst>
          </p:cNvPr>
          <p:cNvSpPr/>
          <p:nvPr/>
        </p:nvSpPr>
        <p:spPr>
          <a:xfrm>
            <a:off x="0" y="797797"/>
            <a:ext cx="9144000" cy="117769"/>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37" name="TextBox 36">
            <a:extLst>
              <a:ext uri="{FF2B5EF4-FFF2-40B4-BE49-F238E27FC236}">
                <a16:creationId xmlns:a16="http://schemas.microsoft.com/office/drawing/2014/main" id="{3934935A-AC0A-4FB6-A8BA-47C59D84895F}"/>
              </a:ext>
            </a:extLst>
          </p:cNvPr>
          <p:cNvSpPr txBox="1"/>
          <p:nvPr/>
        </p:nvSpPr>
        <p:spPr>
          <a:xfrm>
            <a:off x="963490" y="1893683"/>
            <a:ext cx="33855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a:cs typeface="+mn-cs"/>
              </a:rPr>
              <a:t>S</a:t>
            </a:r>
          </a:p>
        </p:txBody>
      </p:sp>
      <p:sp>
        <p:nvSpPr>
          <p:cNvPr id="38" name="TextBox 37">
            <a:extLst>
              <a:ext uri="{FF2B5EF4-FFF2-40B4-BE49-F238E27FC236}">
                <a16:creationId xmlns:a16="http://schemas.microsoft.com/office/drawing/2014/main" id="{8A67BA75-D60C-4C3D-AF7B-778A1117C3D8}"/>
              </a:ext>
            </a:extLst>
          </p:cNvPr>
          <p:cNvSpPr txBox="1"/>
          <p:nvPr/>
        </p:nvSpPr>
        <p:spPr>
          <a:xfrm>
            <a:off x="3134279" y="1897659"/>
            <a:ext cx="351378"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a:cs typeface="+mn-cs"/>
              </a:rPr>
              <a:t>N</a:t>
            </a:r>
          </a:p>
        </p:txBody>
      </p:sp>
    </p:spTree>
    <p:extLst>
      <p:ext uri="{BB962C8B-B14F-4D97-AF65-F5344CB8AC3E}">
        <p14:creationId xmlns:p14="http://schemas.microsoft.com/office/powerpoint/2010/main" val="3971384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p:cNvSpPr/>
          <p:nvPr/>
        </p:nvSpPr>
        <p:spPr>
          <a:xfrm rot="5400000">
            <a:off x="3551985" y="2172250"/>
            <a:ext cx="2736052" cy="1518828"/>
          </a:xfrm>
          <a:prstGeom prst="trapezoid">
            <a:avLst>
              <a:gd name="adj" fmla="val 72234"/>
            </a:avLst>
          </a:prstGeom>
          <a:gradFill>
            <a:gsLst>
              <a:gs pos="0">
                <a:schemeClr val="accent1">
                  <a:lumMod val="50000"/>
                  <a:lumOff val="50000"/>
                </a:schemeClr>
              </a:gs>
              <a:gs pos="50000">
                <a:schemeClr val="accent1">
                  <a:lumMod val="40000"/>
                  <a:lumOff val="6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2" name="Text Placeholder 1"/>
          <p:cNvSpPr>
            <a:spLocks noGrp="1"/>
          </p:cNvSpPr>
          <p:nvPr>
            <p:ph type="body" sz="quarter" idx="10"/>
          </p:nvPr>
        </p:nvSpPr>
        <p:spPr/>
        <p:txBody>
          <a:bodyPr/>
          <a:lstStyle/>
          <a:p>
            <a:r>
              <a:rPr lang="en-US" altLang="ko-KR" dirty="0"/>
              <a:t>Do you rely on Thoughts | Feeling?</a:t>
            </a:r>
            <a:endParaRPr lang="ko-KR" altLang="en-US" dirty="0"/>
          </a:p>
        </p:txBody>
      </p:sp>
      <p:sp>
        <p:nvSpPr>
          <p:cNvPr id="4" name="Rounded Rectangle 3"/>
          <p:cNvSpPr/>
          <p:nvPr/>
        </p:nvSpPr>
        <p:spPr>
          <a:xfrm>
            <a:off x="179512" y="1399883"/>
            <a:ext cx="1977685"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6" name="Rounded Rectangle 5"/>
          <p:cNvSpPr/>
          <p:nvPr/>
        </p:nvSpPr>
        <p:spPr>
          <a:xfrm>
            <a:off x="2276185" y="1399883"/>
            <a:ext cx="1863767" cy="306001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5" name="Oval 4"/>
          <p:cNvSpPr/>
          <p:nvPr/>
        </p:nvSpPr>
        <p:spPr>
          <a:xfrm>
            <a:off x="5245101" y="2317823"/>
            <a:ext cx="1224136" cy="12241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nvGrpSpPr>
          <p:cNvPr id="11" name="Group 10"/>
          <p:cNvGrpSpPr/>
          <p:nvPr/>
        </p:nvGrpSpPr>
        <p:grpSpPr>
          <a:xfrm>
            <a:off x="6588224" y="2211709"/>
            <a:ext cx="2448272" cy="1436379"/>
            <a:chOff x="803640" y="3362835"/>
            <a:chExt cx="2059657" cy="1320621"/>
          </a:xfrm>
        </p:grpSpPr>
        <p:sp>
          <p:nvSpPr>
            <p:cNvPr id="12" name="TextBox 11"/>
            <p:cNvSpPr txBox="1"/>
            <p:nvPr/>
          </p:nvSpPr>
          <p:spPr>
            <a:xfrm>
              <a:off x="803640" y="3579862"/>
              <a:ext cx="2059657" cy="110359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Are you analytical, rational or logical?</a:t>
              </a:r>
              <a:r>
                <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a:t>
              </a:r>
              <a:endPar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Or,</a:t>
              </a:r>
              <a:r>
                <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are you emotional, impulsive or spontaneous?</a:t>
              </a:r>
            </a:p>
          </p:txBody>
        </p:sp>
        <p:sp>
          <p:nvSpPr>
            <p:cNvPr id="13" name="TextBox 12"/>
            <p:cNvSpPr txBox="1"/>
            <p:nvPr/>
          </p:nvSpPr>
          <p:spPr>
            <a:xfrm>
              <a:off x="803640" y="3362835"/>
              <a:ext cx="2059657" cy="42445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Trust your thoughts| Feelings</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grpSp>
        <p:nvGrpSpPr>
          <p:cNvPr id="14" name="Group 13"/>
          <p:cNvGrpSpPr/>
          <p:nvPr/>
        </p:nvGrpSpPr>
        <p:grpSpPr>
          <a:xfrm rot="3411746">
            <a:off x="5587356" y="2382006"/>
            <a:ext cx="480665" cy="1023698"/>
            <a:chOff x="6777274" y="1831284"/>
            <a:chExt cx="552841" cy="1177414"/>
          </a:xfrm>
        </p:grpSpPr>
        <p:grpSp>
          <p:nvGrpSpPr>
            <p:cNvPr id="15" name="Group 14"/>
            <p:cNvGrpSpPr/>
            <p:nvPr/>
          </p:nvGrpSpPr>
          <p:grpSpPr>
            <a:xfrm>
              <a:off x="6939980" y="1831284"/>
              <a:ext cx="385719" cy="718117"/>
              <a:chOff x="6783521" y="1654812"/>
              <a:chExt cx="726841" cy="1353205"/>
            </a:xfrm>
          </p:grpSpPr>
          <p:sp>
            <p:nvSpPr>
              <p:cNvPr id="17" name="Freeform 16"/>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8" name="Freeform 17"/>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sp>
          <p:nvSpPr>
            <p:cNvPr id="16" name="Freeform 15"/>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sp>
        <p:nvSpPr>
          <p:cNvPr id="10" name="Oval 9"/>
          <p:cNvSpPr/>
          <p:nvPr/>
        </p:nvSpPr>
        <p:spPr>
          <a:xfrm>
            <a:off x="286582" y="1445644"/>
            <a:ext cx="1692371"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20" name="Oval 19"/>
          <p:cNvSpPr/>
          <p:nvPr/>
        </p:nvSpPr>
        <p:spPr>
          <a:xfrm>
            <a:off x="2506112" y="1445644"/>
            <a:ext cx="1594888"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24" name="TextBox 23"/>
          <p:cNvSpPr txBox="1"/>
          <p:nvPr/>
        </p:nvSpPr>
        <p:spPr>
          <a:xfrm>
            <a:off x="192458" y="1475862"/>
            <a:ext cx="1953960" cy="400110"/>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32AEB8"/>
                </a:solidFill>
                <a:effectLst/>
                <a:uLnTx/>
                <a:uFillTx/>
                <a:latin typeface="Arial"/>
                <a:cs typeface="Arial" pitchFamily="34" charset="0"/>
              </a:rPr>
              <a:t>Thinking</a:t>
            </a:r>
            <a:endParaRPr kumimoji="0" lang="ko-KR" altLang="en-US" sz="2000" b="1" i="0" u="none" strike="noStrike" kern="1200" cap="none" spc="0" normalizeH="0" baseline="0" noProof="0" dirty="0">
              <a:ln>
                <a:noFill/>
              </a:ln>
              <a:solidFill>
                <a:srgbClr val="32AEB8"/>
              </a:solidFill>
              <a:effectLst/>
              <a:uLnTx/>
              <a:uFillTx/>
              <a:latin typeface="Arial"/>
              <a:cs typeface="Arial" pitchFamily="34" charset="0"/>
            </a:endParaRPr>
          </a:p>
        </p:txBody>
      </p:sp>
      <p:sp>
        <p:nvSpPr>
          <p:cNvPr id="25" name="TextBox 24"/>
          <p:cNvSpPr txBox="1"/>
          <p:nvPr/>
        </p:nvSpPr>
        <p:spPr>
          <a:xfrm>
            <a:off x="2298543" y="1474107"/>
            <a:ext cx="1841409" cy="400110"/>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F2A40D"/>
                </a:solidFill>
                <a:effectLst/>
                <a:uLnTx/>
                <a:uFillTx/>
                <a:latin typeface="Arial"/>
                <a:cs typeface="Arial" pitchFamily="34" charset="0"/>
              </a:rPr>
              <a:t>Feeling</a:t>
            </a:r>
            <a:endParaRPr kumimoji="0" lang="ko-KR" altLang="en-US" sz="2000" b="1" i="0" u="none" strike="noStrike" kern="1200" cap="none" spc="0" normalizeH="0" baseline="0" noProof="0" dirty="0">
              <a:ln>
                <a:noFill/>
              </a:ln>
              <a:solidFill>
                <a:srgbClr val="F2A40D"/>
              </a:solidFill>
              <a:effectLst/>
              <a:uLnTx/>
              <a:uFillTx/>
              <a:latin typeface="Arial"/>
              <a:cs typeface="Arial" pitchFamily="34" charset="0"/>
            </a:endParaRPr>
          </a:p>
        </p:txBody>
      </p:sp>
      <p:sp>
        <p:nvSpPr>
          <p:cNvPr id="29" name="TextBox 28"/>
          <p:cNvSpPr txBox="1"/>
          <p:nvPr/>
        </p:nvSpPr>
        <p:spPr>
          <a:xfrm>
            <a:off x="192458" y="2372408"/>
            <a:ext cx="1915120" cy="1384995"/>
          </a:xfrm>
          <a:prstGeom prst="rect">
            <a:avLst/>
          </a:prstGeom>
          <a:noFill/>
        </p:spPr>
        <p:txBody>
          <a:bodyPr wrap="square" rtlCol="0">
            <a:spAutoFit/>
          </a:bodyPr>
          <a:lstStyle/>
          <a:p>
            <a:pPr lvl="0" algn="ctr"/>
            <a:r>
              <a:rPr lang="en-US" altLang="ko-KR" sz="1400" b="1" dirty="0">
                <a:solidFill>
                  <a:prstClr val="white"/>
                </a:solidFill>
                <a:cs typeface="Arial" pitchFamily="34" charset="0"/>
              </a:rPr>
              <a:t>If you prefer to decide on the basis of objective logic, using an analytic and detached approach</a:t>
            </a:r>
            <a:endParaRPr kumimoji="0" lang="ko-KR" altLang="en-US" sz="14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30" name="TextBox 29"/>
          <p:cNvSpPr txBox="1"/>
          <p:nvPr/>
        </p:nvSpPr>
        <p:spPr>
          <a:xfrm>
            <a:off x="2280633" y="2366839"/>
            <a:ext cx="1826541" cy="2031325"/>
          </a:xfrm>
          <a:prstGeom prst="rect">
            <a:avLst/>
          </a:prstGeom>
          <a:noFill/>
        </p:spPr>
        <p:txBody>
          <a:bodyPr wrap="square" rtlCol="0">
            <a:spAutoFit/>
          </a:bodyPr>
          <a:lstStyle/>
          <a:p>
            <a:pPr lvl="0" algn="ctr"/>
            <a:r>
              <a:rPr lang="en-US" altLang="ko-KR" sz="1400" b="1" dirty="0">
                <a:solidFill>
                  <a:prstClr val="white"/>
                </a:solidFill>
                <a:cs typeface="Arial" pitchFamily="34" charset="0"/>
              </a:rPr>
              <a:t>If you prefer to decide using values and/or personal beliefs, or by what you believe is important or what you or others care about</a:t>
            </a:r>
            <a:endParaRPr kumimoji="0" lang="ko-KR" altLang="en-US" sz="14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36" name="Rectangle 35">
            <a:extLst>
              <a:ext uri="{FF2B5EF4-FFF2-40B4-BE49-F238E27FC236}">
                <a16:creationId xmlns:a16="http://schemas.microsoft.com/office/drawing/2014/main" id="{9169FBFD-12FD-48D6-BD58-89D8B1FE4D17}"/>
              </a:ext>
            </a:extLst>
          </p:cNvPr>
          <p:cNvSpPr/>
          <p:nvPr/>
        </p:nvSpPr>
        <p:spPr>
          <a:xfrm>
            <a:off x="0" y="797797"/>
            <a:ext cx="9144000" cy="117769"/>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37" name="TextBox 36">
            <a:extLst>
              <a:ext uri="{FF2B5EF4-FFF2-40B4-BE49-F238E27FC236}">
                <a16:creationId xmlns:a16="http://schemas.microsoft.com/office/drawing/2014/main" id="{3934935A-AC0A-4FB6-A8BA-47C59D84895F}"/>
              </a:ext>
            </a:extLst>
          </p:cNvPr>
          <p:cNvSpPr txBox="1"/>
          <p:nvPr/>
        </p:nvSpPr>
        <p:spPr>
          <a:xfrm>
            <a:off x="963490" y="1893683"/>
            <a:ext cx="33855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a:cs typeface="+mn-cs"/>
              </a:rPr>
              <a:t>T</a:t>
            </a:r>
          </a:p>
        </p:txBody>
      </p:sp>
      <p:sp>
        <p:nvSpPr>
          <p:cNvPr id="38" name="TextBox 37">
            <a:extLst>
              <a:ext uri="{FF2B5EF4-FFF2-40B4-BE49-F238E27FC236}">
                <a16:creationId xmlns:a16="http://schemas.microsoft.com/office/drawing/2014/main" id="{8A67BA75-D60C-4C3D-AF7B-778A1117C3D8}"/>
              </a:ext>
            </a:extLst>
          </p:cNvPr>
          <p:cNvSpPr txBox="1"/>
          <p:nvPr/>
        </p:nvSpPr>
        <p:spPr>
          <a:xfrm>
            <a:off x="3134279" y="1897659"/>
            <a:ext cx="325730"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a:cs typeface="+mn-cs"/>
              </a:rPr>
              <a:t>F</a:t>
            </a:r>
          </a:p>
        </p:txBody>
      </p:sp>
    </p:spTree>
    <p:extLst>
      <p:ext uri="{BB962C8B-B14F-4D97-AF65-F5344CB8AC3E}">
        <p14:creationId xmlns:p14="http://schemas.microsoft.com/office/powerpoint/2010/main" val="1499426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p:cNvSpPr/>
          <p:nvPr/>
        </p:nvSpPr>
        <p:spPr>
          <a:xfrm rot="5400000">
            <a:off x="3551985" y="2172250"/>
            <a:ext cx="2736052" cy="1518828"/>
          </a:xfrm>
          <a:prstGeom prst="trapezoid">
            <a:avLst>
              <a:gd name="adj" fmla="val 72234"/>
            </a:avLst>
          </a:prstGeom>
          <a:gradFill>
            <a:gsLst>
              <a:gs pos="0">
                <a:schemeClr val="accent1">
                  <a:lumMod val="50000"/>
                  <a:lumOff val="50000"/>
                </a:schemeClr>
              </a:gs>
              <a:gs pos="50000">
                <a:schemeClr val="accent1">
                  <a:lumMod val="40000"/>
                  <a:lumOff val="6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2" name="Text Placeholder 1"/>
          <p:cNvSpPr>
            <a:spLocks noGrp="1"/>
          </p:cNvSpPr>
          <p:nvPr>
            <p:ph type="body" sz="quarter" idx="10"/>
          </p:nvPr>
        </p:nvSpPr>
        <p:spPr/>
        <p:txBody>
          <a:bodyPr/>
          <a:lstStyle/>
          <a:p>
            <a:r>
              <a:rPr lang="en-US" altLang="ko-KR" dirty="0"/>
              <a:t>Are you methodical | flexible?</a:t>
            </a:r>
            <a:endParaRPr lang="ko-KR" altLang="en-US" dirty="0"/>
          </a:p>
        </p:txBody>
      </p:sp>
      <p:sp>
        <p:nvSpPr>
          <p:cNvPr id="4" name="Rounded Rectangle 3"/>
          <p:cNvSpPr/>
          <p:nvPr/>
        </p:nvSpPr>
        <p:spPr>
          <a:xfrm>
            <a:off x="179512" y="1399883"/>
            <a:ext cx="1977685"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6" name="Rounded Rectangle 5"/>
          <p:cNvSpPr/>
          <p:nvPr/>
        </p:nvSpPr>
        <p:spPr>
          <a:xfrm>
            <a:off x="2276185" y="1399883"/>
            <a:ext cx="1863767" cy="306001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5" name="Oval 4"/>
          <p:cNvSpPr/>
          <p:nvPr/>
        </p:nvSpPr>
        <p:spPr>
          <a:xfrm>
            <a:off x="5245101" y="2317823"/>
            <a:ext cx="1224136" cy="12241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nvGrpSpPr>
          <p:cNvPr id="11" name="Group 10"/>
          <p:cNvGrpSpPr/>
          <p:nvPr/>
        </p:nvGrpSpPr>
        <p:grpSpPr>
          <a:xfrm>
            <a:off x="6588224" y="2211709"/>
            <a:ext cx="2448272" cy="2175042"/>
            <a:chOff x="803640" y="3362835"/>
            <a:chExt cx="2059657" cy="1999756"/>
          </a:xfrm>
        </p:grpSpPr>
        <p:sp>
          <p:nvSpPr>
            <p:cNvPr id="12" name="TextBox 11"/>
            <p:cNvSpPr txBox="1"/>
            <p:nvPr/>
          </p:nvSpPr>
          <p:spPr>
            <a:xfrm>
              <a:off x="803640" y="3579862"/>
              <a:ext cx="2059657" cy="17827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Do you like your daily activities (or life) all planned out and organized?</a:t>
              </a:r>
              <a:r>
                <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a:t>
              </a:r>
              <a:endPar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Or,</a:t>
              </a:r>
              <a:r>
                <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do you feel more comfortable without deadlines? Do you enjoy the freedom in incorporating changes in your daily “schedule”?</a:t>
              </a:r>
            </a:p>
          </p:txBody>
        </p:sp>
        <p:sp>
          <p:nvSpPr>
            <p:cNvPr id="13" name="TextBox 12"/>
            <p:cNvSpPr txBox="1"/>
            <p:nvPr/>
          </p:nvSpPr>
          <p:spPr>
            <a:xfrm>
              <a:off x="803640" y="3362835"/>
              <a:ext cx="2059657" cy="42445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Are you organized | Flexible to change?</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grpSp>
        <p:nvGrpSpPr>
          <p:cNvPr id="14" name="Group 13"/>
          <p:cNvGrpSpPr/>
          <p:nvPr/>
        </p:nvGrpSpPr>
        <p:grpSpPr>
          <a:xfrm rot="3411746">
            <a:off x="5587356" y="2382006"/>
            <a:ext cx="480665" cy="1023698"/>
            <a:chOff x="6777274" y="1831284"/>
            <a:chExt cx="552841" cy="1177414"/>
          </a:xfrm>
        </p:grpSpPr>
        <p:grpSp>
          <p:nvGrpSpPr>
            <p:cNvPr id="15" name="Group 14"/>
            <p:cNvGrpSpPr/>
            <p:nvPr/>
          </p:nvGrpSpPr>
          <p:grpSpPr>
            <a:xfrm>
              <a:off x="6939980" y="1831284"/>
              <a:ext cx="385719" cy="718117"/>
              <a:chOff x="6783521" y="1654812"/>
              <a:chExt cx="726841" cy="1353205"/>
            </a:xfrm>
          </p:grpSpPr>
          <p:sp>
            <p:nvSpPr>
              <p:cNvPr id="17" name="Freeform 16"/>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8" name="Freeform 17"/>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sp>
          <p:nvSpPr>
            <p:cNvPr id="16" name="Freeform 15"/>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sp>
        <p:nvSpPr>
          <p:cNvPr id="10" name="Oval 9"/>
          <p:cNvSpPr/>
          <p:nvPr/>
        </p:nvSpPr>
        <p:spPr>
          <a:xfrm>
            <a:off x="286582" y="1445644"/>
            <a:ext cx="1692371"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20" name="Oval 19"/>
          <p:cNvSpPr/>
          <p:nvPr/>
        </p:nvSpPr>
        <p:spPr>
          <a:xfrm>
            <a:off x="2506112" y="1445644"/>
            <a:ext cx="1594888"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24" name="TextBox 23"/>
          <p:cNvSpPr txBox="1"/>
          <p:nvPr/>
        </p:nvSpPr>
        <p:spPr>
          <a:xfrm>
            <a:off x="192458" y="1475862"/>
            <a:ext cx="1953960" cy="400110"/>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32AEB8"/>
                </a:solidFill>
                <a:effectLst/>
                <a:uLnTx/>
                <a:uFillTx/>
                <a:latin typeface="Arial"/>
                <a:cs typeface="Arial" pitchFamily="34" charset="0"/>
              </a:rPr>
              <a:t>Judging</a:t>
            </a:r>
            <a:endParaRPr kumimoji="0" lang="ko-KR" altLang="en-US" sz="2000" b="1" i="0" u="none" strike="noStrike" kern="1200" cap="none" spc="0" normalizeH="0" baseline="0" noProof="0" dirty="0">
              <a:ln>
                <a:noFill/>
              </a:ln>
              <a:solidFill>
                <a:srgbClr val="32AEB8"/>
              </a:solidFill>
              <a:effectLst/>
              <a:uLnTx/>
              <a:uFillTx/>
              <a:latin typeface="Arial"/>
              <a:cs typeface="Arial" pitchFamily="34" charset="0"/>
            </a:endParaRPr>
          </a:p>
        </p:txBody>
      </p:sp>
      <p:sp>
        <p:nvSpPr>
          <p:cNvPr id="25" name="TextBox 24"/>
          <p:cNvSpPr txBox="1"/>
          <p:nvPr/>
        </p:nvSpPr>
        <p:spPr>
          <a:xfrm>
            <a:off x="2298543" y="1474107"/>
            <a:ext cx="1841409" cy="400110"/>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F2A40D"/>
                </a:solidFill>
                <a:effectLst/>
                <a:uLnTx/>
                <a:uFillTx/>
                <a:latin typeface="Arial"/>
                <a:cs typeface="Arial" pitchFamily="34" charset="0"/>
              </a:rPr>
              <a:t>Perception</a:t>
            </a:r>
            <a:endParaRPr kumimoji="0" lang="ko-KR" altLang="en-US" sz="2000" b="1" i="0" u="none" strike="noStrike" kern="1200" cap="none" spc="0" normalizeH="0" baseline="0" noProof="0" dirty="0">
              <a:ln>
                <a:noFill/>
              </a:ln>
              <a:solidFill>
                <a:srgbClr val="F2A40D"/>
              </a:solidFill>
              <a:effectLst/>
              <a:uLnTx/>
              <a:uFillTx/>
              <a:latin typeface="Arial"/>
              <a:cs typeface="Arial" pitchFamily="34" charset="0"/>
            </a:endParaRPr>
          </a:p>
        </p:txBody>
      </p:sp>
      <p:sp>
        <p:nvSpPr>
          <p:cNvPr id="29" name="TextBox 28"/>
          <p:cNvSpPr txBox="1"/>
          <p:nvPr/>
        </p:nvSpPr>
        <p:spPr>
          <a:xfrm>
            <a:off x="192458" y="2372408"/>
            <a:ext cx="1915120" cy="954107"/>
          </a:xfrm>
          <a:prstGeom prst="rect">
            <a:avLst/>
          </a:prstGeom>
          <a:noFill/>
        </p:spPr>
        <p:txBody>
          <a:bodyPr wrap="square" rtlCol="0">
            <a:spAutoFit/>
          </a:bodyPr>
          <a:lstStyle/>
          <a:p>
            <a:pPr lvl="0" algn="ctr"/>
            <a:r>
              <a:rPr lang="en-US" altLang="ko-KR" sz="1400" b="1" dirty="0">
                <a:solidFill>
                  <a:prstClr val="white"/>
                </a:solidFill>
                <a:cs typeface="Arial" pitchFamily="34" charset="0"/>
              </a:rPr>
              <a:t>If you prefer your life to be planned, stable and organized</a:t>
            </a:r>
            <a:endParaRPr kumimoji="0" lang="ko-KR" altLang="en-US" sz="14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30" name="TextBox 29"/>
          <p:cNvSpPr txBox="1"/>
          <p:nvPr/>
        </p:nvSpPr>
        <p:spPr>
          <a:xfrm>
            <a:off x="2280633" y="2366839"/>
            <a:ext cx="1826541" cy="1384995"/>
          </a:xfrm>
          <a:prstGeom prst="rect">
            <a:avLst/>
          </a:prstGeom>
          <a:noFill/>
        </p:spPr>
        <p:txBody>
          <a:bodyPr wrap="square" rtlCol="0">
            <a:spAutoFit/>
          </a:bodyPr>
          <a:lstStyle/>
          <a:p>
            <a:pPr lvl="0" algn="ctr"/>
            <a:r>
              <a:rPr lang="en-US" altLang="ko-KR" sz="1400" b="1" dirty="0">
                <a:solidFill>
                  <a:prstClr val="white"/>
                </a:solidFill>
                <a:cs typeface="Arial" pitchFamily="34" charset="0"/>
              </a:rPr>
              <a:t>If you prefer to go with the flow, to maintain flexibility and respond to things as they arise</a:t>
            </a:r>
            <a:endParaRPr kumimoji="0" lang="ko-KR" altLang="en-US" sz="14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36" name="Rectangle 35">
            <a:extLst>
              <a:ext uri="{FF2B5EF4-FFF2-40B4-BE49-F238E27FC236}">
                <a16:creationId xmlns:a16="http://schemas.microsoft.com/office/drawing/2014/main" id="{9169FBFD-12FD-48D6-BD58-89D8B1FE4D17}"/>
              </a:ext>
            </a:extLst>
          </p:cNvPr>
          <p:cNvSpPr/>
          <p:nvPr/>
        </p:nvSpPr>
        <p:spPr>
          <a:xfrm>
            <a:off x="0" y="797797"/>
            <a:ext cx="9144000" cy="117769"/>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37" name="TextBox 36">
            <a:extLst>
              <a:ext uri="{FF2B5EF4-FFF2-40B4-BE49-F238E27FC236}">
                <a16:creationId xmlns:a16="http://schemas.microsoft.com/office/drawing/2014/main" id="{3934935A-AC0A-4FB6-A8BA-47C59D84895F}"/>
              </a:ext>
            </a:extLst>
          </p:cNvPr>
          <p:cNvSpPr txBox="1"/>
          <p:nvPr/>
        </p:nvSpPr>
        <p:spPr>
          <a:xfrm>
            <a:off x="963490" y="1893683"/>
            <a:ext cx="312906"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a:cs typeface="+mn-cs"/>
              </a:rPr>
              <a:t>J</a:t>
            </a:r>
          </a:p>
        </p:txBody>
      </p:sp>
      <p:sp>
        <p:nvSpPr>
          <p:cNvPr id="38" name="TextBox 37">
            <a:extLst>
              <a:ext uri="{FF2B5EF4-FFF2-40B4-BE49-F238E27FC236}">
                <a16:creationId xmlns:a16="http://schemas.microsoft.com/office/drawing/2014/main" id="{8A67BA75-D60C-4C3D-AF7B-778A1117C3D8}"/>
              </a:ext>
            </a:extLst>
          </p:cNvPr>
          <p:cNvSpPr txBox="1"/>
          <p:nvPr/>
        </p:nvSpPr>
        <p:spPr>
          <a:xfrm>
            <a:off x="3134279" y="1897659"/>
            <a:ext cx="338554"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a:cs typeface="+mn-cs"/>
              </a:rPr>
              <a:t>P</a:t>
            </a:r>
          </a:p>
        </p:txBody>
      </p:sp>
    </p:spTree>
    <p:extLst>
      <p:ext uri="{BB962C8B-B14F-4D97-AF65-F5344CB8AC3E}">
        <p14:creationId xmlns:p14="http://schemas.microsoft.com/office/powerpoint/2010/main" val="1965742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921CE29F-F475-4996-8A0C-0FD0B2E00DCC}"/>
              </a:ext>
            </a:extLst>
          </p:cNvPr>
          <p:cNvPicPr>
            <a:picLocks noGrp="1" noChangeAspect="1"/>
          </p:cNvPicPr>
          <p:nvPr>
            <p:ph type="pic" idx="11"/>
          </p:nvPr>
        </p:nvPicPr>
        <p:blipFill>
          <a:blip r:embed="rId2">
            <a:extLst>
              <a:ext uri="{28A0092B-C50C-407E-A947-70E740481C1C}">
                <a14:useLocalDpi xmlns:a14="http://schemas.microsoft.com/office/drawing/2010/main" val="0"/>
              </a:ext>
            </a:extLst>
          </a:blip>
          <a:srcRect t="3099" b="3099"/>
          <a:stretch>
            <a:fillRect/>
          </a:stretch>
        </p:blipFill>
        <p:spPr>
          <a:xfrm>
            <a:off x="3511630" y="631855"/>
            <a:ext cx="2739437" cy="3879790"/>
          </a:xfrm>
        </p:spPr>
      </p:pic>
      <p:pic>
        <p:nvPicPr>
          <p:cNvPr id="6" name="Picture Placeholder 5">
            <a:extLst>
              <a:ext uri="{FF2B5EF4-FFF2-40B4-BE49-F238E27FC236}">
                <a16:creationId xmlns:a16="http://schemas.microsoft.com/office/drawing/2014/main" id="{023C30E6-4D32-4805-8D72-BFDC0E9B1EE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919" r="1919"/>
          <a:stretch>
            <a:fillRect/>
          </a:stretch>
        </p:blipFill>
        <p:spPr>
          <a:xfrm>
            <a:off x="172096" y="631855"/>
            <a:ext cx="2754156" cy="3879790"/>
          </a:xfrm>
        </p:spPr>
      </p:pic>
      <p:grpSp>
        <p:nvGrpSpPr>
          <p:cNvPr id="27" name="Group 26">
            <a:extLst>
              <a:ext uri="{FF2B5EF4-FFF2-40B4-BE49-F238E27FC236}">
                <a16:creationId xmlns:a16="http://schemas.microsoft.com/office/drawing/2014/main" id="{59F95FCC-FC33-4F17-B0A6-59C63D68EBC5}"/>
              </a:ext>
            </a:extLst>
          </p:cNvPr>
          <p:cNvGrpSpPr/>
          <p:nvPr/>
        </p:nvGrpSpPr>
        <p:grpSpPr>
          <a:xfrm>
            <a:off x="6471128" y="1923678"/>
            <a:ext cx="2277336" cy="1332148"/>
            <a:chOff x="6471128" y="1923678"/>
            <a:chExt cx="2277336" cy="1332148"/>
          </a:xfrm>
        </p:grpSpPr>
        <p:grpSp>
          <p:nvGrpSpPr>
            <p:cNvPr id="13" name="Group 12">
              <a:extLst>
                <a:ext uri="{FF2B5EF4-FFF2-40B4-BE49-F238E27FC236}">
                  <a16:creationId xmlns:a16="http://schemas.microsoft.com/office/drawing/2014/main" id="{DC79FB8B-069A-4EE7-9F21-DCF221BD8824}"/>
                </a:ext>
              </a:extLst>
            </p:cNvPr>
            <p:cNvGrpSpPr/>
            <p:nvPr/>
          </p:nvGrpSpPr>
          <p:grpSpPr>
            <a:xfrm>
              <a:off x="6471128" y="1923678"/>
              <a:ext cx="2277336" cy="1332148"/>
              <a:chOff x="1521716" y="1275606"/>
              <a:chExt cx="5642572" cy="2726588"/>
            </a:xfrm>
            <a:solidFill>
              <a:schemeClr val="accent1"/>
            </a:solidFill>
          </p:grpSpPr>
          <p:grpSp>
            <p:nvGrpSpPr>
              <p:cNvPr id="14" name="Group 13">
                <a:extLst>
                  <a:ext uri="{FF2B5EF4-FFF2-40B4-BE49-F238E27FC236}">
                    <a16:creationId xmlns:a16="http://schemas.microsoft.com/office/drawing/2014/main" id="{CADE0B88-26F1-4277-9E30-059C69B7218B}"/>
                  </a:ext>
                </a:extLst>
              </p:cNvPr>
              <p:cNvGrpSpPr/>
              <p:nvPr/>
            </p:nvGrpSpPr>
            <p:grpSpPr>
              <a:xfrm>
                <a:off x="1521716" y="1596158"/>
                <a:ext cx="3168352" cy="2406036"/>
                <a:chOff x="1521716" y="1596158"/>
                <a:chExt cx="3168352" cy="2406036"/>
              </a:xfrm>
              <a:grpFill/>
            </p:grpSpPr>
            <p:grpSp>
              <p:nvGrpSpPr>
                <p:cNvPr id="20" name="Group 19">
                  <a:extLst>
                    <a:ext uri="{FF2B5EF4-FFF2-40B4-BE49-F238E27FC236}">
                      <a16:creationId xmlns:a16="http://schemas.microsoft.com/office/drawing/2014/main" id="{8DEFC120-8EE5-4051-AC83-B1B88C8366BF}"/>
                    </a:ext>
                  </a:extLst>
                </p:cNvPr>
                <p:cNvGrpSpPr/>
                <p:nvPr/>
              </p:nvGrpSpPr>
              <p:grpSpPr>
                <a:xfrm>
                  <a:off x="1521716" y="1596158"/>
                  <a:ext cx="3168352" cy="2406036"/>
                  <a:chOff x="1691680" y="-1532706"/>
                  <a:chExt cx="7101775" cy="5393065"/>
                </a:xfrm>
                <a:grpFill/>
              </p:grpSpPr>
              <p:sp>
                <p:nvSpPr>
                  <p:cNvPr id="22" name="Donut 13">
                    <a:extLst>
                      <a:ext uri="{FF2B5EF4-FFF2-40B4-BE49-F238E27FC236}">
                        <a16:creationId xmlns:a16="http://schemas.microsoft.com/office/drawing/2014/main" id="{0339F305-85F3-406D-9591-5902A09AC984}"/>
                      </a:ext>
                    </a:extLst>
                  </p:cNvPr>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3" name="Right Arrow 14">
                    <a:extLst>
                      <a:ext uri="{FF2B5EF4-FFF2-40B4-BE49-F238E27FC236}">
                        <a16:creationId xmlns:a16="http://schemas.microsoft.com/office/drawing/2014/main" id="{0998E8ED-F1EC-43BC-BAAD-1F4AB7E500DA}"/>
                      </a:ext>
                    </a:extLst>
                  </p:cNvPr>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1" name="Oval 20">
                  <a:extLst>
                    <a:ext uri="{FF2B5EF4-FFF2-40B4-BE49-F238E27FC236}">
                      <a16:creationId xmlns:a16="http://schemas.microsoft.com/office/drawing/2014/main" id="{8D67E3BF-CF69-4211-8EAE-0D99A4F8F138}"/>
                    </a:ext>
                  </a:extLst>
                </p:cNvPr>
                <p:cNvSpPr/>
                <p:nvPr/>
              </p:nvSpPr>
              <p:spPr>
                <a:xfrm>
                  <a:off x="2263185" y="2337627"/>
                  <a:ext cx="701581" cy="7015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5" name="Group 14">
                <a:extLst>
                  <a:ext uri="{FF2B5EF4-FFF2-40B4-BE49-F238E27FC236}">
                    <a16:creationId xmlns:a16="http://schemas.microsoft.com/office/drawing/2014/main" id="{2F070DA8-48C6-4B0D-BCDE-F4CB5A28B82F}"/>
                  </a:ext>
                </a:extLst>
              </p:cNvPr>
              <p:cNvGrpSpPr/>
              <p:nvPr/>
            </p:nvGrpSpPr>
            <p:grpSpPr>
              <a:xfrm>
                <a:off x="3995936" y="1275606"/>
                <a:ext cx="3168352" cy="2406036"/>
                <a:chOff x="3851920" y="1401130"/>
                <a:chExt cx="3168352" cy="2406036"/>
              </a:xfrm>
              <a:grpFill/>
            </p:grpSpPr>
            <p:grpSp>
              <p:nvGrpSpPr>
                <p:cNvPr id="16" name="Group 15">
                  <a:extLst>
                    <a:ext uri="{FF2B5EF4-FFF2-40B4-BE49-F238E27FC236}">
                      <a16:creationId xmlns:a16="http://schemas.microsoft.com/office/drawing/2014/main" id="{C9B1D6AD-1583-4112-92EC-CB0D3894752E}"/>
                    </a:ext>
                  </a:extLst>
                </p:cNvPr>
                <p:cNvGrpSpPr/>
                <p:nvPr/>
              </p:nvGrpSpPr>
              <p:grpSpPr>
                <a:xfrm rot="10800000">
                  <a:off x="3851920" y="1401130"/>
                  <a:ext cx="3168352" cy="2406036"/>
                  <a:chOff x="1691680" y="-1532706"/>
                  <a:chExt cx="7101775" cy="5393065"/>
                </a:xfrm>
                <a:grpFill/>
              </p:grpSpPr>
              <p:sp>
                <p:nvSpPr>
                  <p:cNvPr id="18" name="Donut 9">
                    <a:extLst>
                      <a:ext uri="{FF2B5EF4-FFF2-40B4-BE49-F238E27FC236}">
                        <a16:creationId xmlns:a16="http://schemas.microsoft.com/office/drawing/2014/main" id="{98C0A4EE-AB45-4652-93F7-D8D1D8F2EC54}"/>
                      </a:ext>
                    </a:extLst>
                  </p:cNvPr>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Right Arrow 10">
                    <a:extLst>
                      <a:ext uri="{FF2B5EF4-FFF2-40B4-BE49-F238E27FC236}">
                        <a16:creationId xmlns:a16="http://schemas.microsoft.com/office/drawing/2014/main" id="{C2833933-2C09-441D-B9E4-DC899729D488}"/>
                      </a:ext>
                    </a:extLst>
                  </p:cNvPr>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7" name="Oval 16">
                  <a:extLst>
                    <a:ext uri="{FF2B5EF4-FFF2-40B4-BE49-F238E27FC236}">
                      <a16:creationId xmlns:a16="http://schemas.microsoft.com/office/drawing/2014/main" id="{ADD0E9CA-3D05-4A0B-A29E-A85DDEEABB9F}"/>
                    </a:ext>
                  </a:extLst>
                </p:cNvPr>
                <p:cNvSpPr/>
                <p:nvPr/>
              </p:nvSpPr>
              <p:spPr>
                <a:xfrm>
                  <a:off x="5577220" y="2364114"/>
                  <a:ext cx="701581" cy="7015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24" name="TextBox 23">
              <a:extLst>
                <a:ext uri="{FF2B5EF4-FFF2-40B4-BE49-F238E27FC236}">
                  <a16:creationId xmlns:a16="http://schemas.microsoft.com/office/drawing/2014/main" id="{10D13A31-340D-43F5-AD70-045360D9B14D}"/>
                </a:ext>
              </a:extLst>
            </p:cNvPr>
            <p:cNvSpPr txBox="1"/>
            <p:nvPr/>
          </p:nvSpPr>
          <p:spPr>
            <a:xfrm>
              <a:off x="7558299" y="1968048"/>
              <a:ext cx="935997" cy="276999"/>
            </a:xfrm>
            <a:prstGeom prst="rect">
              <a:avLst/>
            </a:prstGeom>
            <a:noFill/>
          </p:spPr>
          <p:txBody>
            <a:bodyPr wrap="square" rtlCol="0">
              <a:spAutoFit/>
            </a:bodyPr>
            <a:lstStyle/>
            <a:p>
              <a:r>
                <a:rPr lang="en-US" altLang="ko-KR" sz="1200" b="1" dirty="0">
                  <a:solidFill>
                    <a:schemeClr val="bg1"/>
                  </a:solidFill>
                  <a:cs typeface="Arial" pitchFamily="34" charset="0"/>
                </a:rPr>
                <a:t>Introvert</a:t>
              </a:r>
              <a:endParaRPr lang="ko-KR" altLang="en-US" sz="1200" b="1" dirty="0">
                <a:solidFill>
                  <a:schemeClr val="bg1"/>
                </a:solidFill>
                <a:cs typeface="Arial" pitchFamily="34" charset="0"/>
              </a:endParaRPr>
            </a:p>
          </p:txBody>
        </p:sp>
        <p:sp>
          <p:nvSpPr>
            <p:cNvPr id="25" name="TextBox 24">
              <a:extLst>
                <a:ext uri="{FF2B5EF4-FFF2-40B4-BE49-F238E27FC236}">
                  <a16:creationId xmlns:a16="http://schemas.microsoft.com/office/drawing/2014/main" id="{4F8AD64A-794C-406A-A556-ECCF1FA6E603}"/>
                </a:ext>
              </a:extLst>
            </p:cNvPr>
            <p:cNvSpPr txBox="1"/>
            <p:nvPr/>
          </p:nvSpPr>
          <p:spPr>
            <a:xfrm>
              <a:off x="6914017" y="2913233"/>
              <a:ext cx="881670" cy="276999"/>
            </a:xfrm>
            <a:prstGeom prst="rect">
              <a:avLst/>
            </a:prstGeom>
            <a:noFill/>
          </p:spPr>
          <p:txBody>
            <a:bodyPr wrap="square" rtlCol="0">
              <a:spAutoFit/>
            </a:bodyPr>
            <a:lstStyle/>
            <a:p>
              <a:r>
                <a:rPr lang="en-US" altLang="ko-KR" sz="1200" b="1" dirty="0">
                  <a:solidFill>
                    <a:schemeClr val="bg1"/>
                  </a:solidFill>
                  <a:cs typeface="Arial" pitchFamily="34" charset="0"/>
                </a:rPr>
                <a:t>Extrovert</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3407202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921CE29F-F475-4996-8A0C-0FD0B2E00DCC}"/>
              </a:ext>
            </a:extLst>
          </p:cNvPr>
          <p:cNvPicPr>
            <a:picLocks noGrp="1" noChangeAspect="1"/>
          </p:cNvPicPr>
          <p:nvPr>
            <p:ph type="pic" idx="11"/>
          </p:nvPr>
        </p:nvPicPr>
        <p:blipFill>
          <a:blip r:embed="rId2">
            <a:extLst>
              <a:ext uri="{28A0092B-C50C-407E-A947-70E740481C1C}">
                <a14:useLocalDpi xmlns:a14="http://schemas.microsoft.com/office/drawing/2010/main" val="0"/>
              </a:ext>
            </a:extLst>
          </a:blip>
          <a:srcRect/>
          <a:stretch/>
        </p:blipFill>
        <p:spPr>
          <a:xfrm>
            <a:off x="3424645" y="627178"/>
            <a:ext cx="2747226" cy="3870761"/>
          </a:xfrm>
        </p:spPr>
      </p:pic>
      <p:pic>
        <p:nvPicPr>
          <p:cNvPr id="6" name="Picture Placeholder 5">
            <a:extLst>
              <a:ext uri="{FF2B5EF4-FFF2-40B4-BE49-F238E27FC236}">
                <a16:creationId xmlns:a16="http://schemas.microsoft.com/office/drawing/2014/main" id="{023C30E6-4D32-4805-8D72-BFDC0E9B1EE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107504" y="627178"/>
            <a:ext cx="2951707" cy="3870761"/>
          </a:xfrm>
        </p:spPr>
      </p:pic>
      <p:grpSp>
        <p:nvGrpSpPr>
          <p:cNvPr id="27" name="Group 26">
            <a:extLst>
              <a:ext uri="{FF2B5EF4-FFF2-40B4-BE49-F238E27FC236}">
                <a16:creationId xmlns:a16="http://schemas.microsoft.com/office/drawing/2014/main" id="{59F95FCC-FC33-4F17-B0A6-59C63D68EBC5}"/>
              </a:ext>
            </a:extLst>
          </p:cNvPr>
          <p:cNvGrpSpPr/>
          <p:nvPr/>
        </p:nvGrpSpPr>
        <p:grpSpPr>
          <a:xfrm>
            <a:off x="6471128" y="1923678"/>
            <a:ext cx="2277336" cy="1332148"/>
            <a:chOff x="6471128" y="1923678"/>
            <a:chExt cx="2277336" cy="1332148"/>
          </a:xfrm>
        </p:grpSpPr>
        <p:grpSp>
          <p:nvGrpSpPr>
            <p:cNvPr id="13" name="Group 12">
              <a:extLst>
                <a:ext uri="{FF2B5EF4-FFF2-40B4-BE49-F238E27FC236}">
                  <a16:creationId xmlns:a16="http://schemas.microsoft.com/office/drawing/2014/main" id="{DC79FB8B-069A-4EE7-9F21-DCF221BD8824}"/>
                </a:ext>
              </a:extLst>
            </p:cNvPr>
            <p:cNvGrpSpPr/>
            <p:nvPr/>
          </p:nvGrpSpPr>
          <p:grpSpPr>
            <a:xfrm>
              <a:off x="6471128" y="1923678"/>
              <a:ext cx="2277336" cy="1332148"/>
              <a:chOff x="1521716" y="1275606"/>
              <a:chExt cx="5642572" cy="2726588"/>
            </a:xfrm>
            <a:solidFill>
              <a:schemeClr val="accent1"/>
            </a:solidFill>
          </p:grpSpPr>
          <p:grpSp>
            <p:nvGrpSpPr>
              <p:cNvPr id="14" name="Group 13">
                <a:extLst>
                  <a:ext uri="{FF2B5EF4-FFF2-40B4-BE49-F238E27FC236}">
                    <a16:creationId xmlns:a16="http://schemas.microsoft.com/office/drawing/2014/main" id="{CADE0B88-26F1-4277-9E30-059C69B7218B}"/>
                  </a:ext>
                </a:extLst>
              </p:cNvPr>
              <p:cNvGrpSpPr/>
              <p:nvPr/>
            </p:nvGrpSpPr>
            <p:grpSpPr>
              <a:xfrm>
                <a:off x="1521716" y="1596158"/>
                <a:ext cx="3168352" cy="2406036"/>
                <a:chOff x="1521716" y="1596158"/>
                <a:chExt cx="3168352" cy="2406036"/>
              </a:xfrm>
              <a:grpFill/>
            </p:grpSpPr>
            <p:grpSp>
              <p:nvGrpSpPr>
                <p:cNvPr id="20" name="Group 19">
                  <a:extLst>
                    <a:ext uri="{FF2B5EF4-FFF2-40B4-BE49-F238E27FC236}">
                      <a16:creationId xmlns:a16="http://schemas.microsoft.com/office/drawing/2014/main" id="{8DEFC120-8EE5-4051-AC83-B1B88C8366BF}"/>
                    </a:ext>
                  </a:extLst>
                </p:cNvPr>
                <p:cNvGrpSpPr/>
                <p:nvPr/>
              </p:nvGrpSpPr>
              <p:grpSpPr>
                <a:xfrm>
                  <a:off x="1521716" y="1596158"/>
                  <a:ext cx="3168352" cy="2406036"/>
                  <a:chOff x="1691680" y="-1532706"/>
                  <a:chExt cx="7101775" cy="5393065"/>
                </a:xfrm>
                <a:grpFill/>
              </p:grpSpPr>
              <p:sp>
                <p:nvSpPr>
                  <p:cNvPr id="22" name="Donut 13">
                    <a:extLst>
                      <a:ext uri="{FF2B5EF4-FFF2-40B4-BE49-F238E27FC236}">
                        <a16:creationId xmlns:a16="http://schemas.microsoft.com/office/drawing/2014/main" id="{0339F305-85F3-406D-9591-5902A09AC984}"/>
                      </a:ext>
                    </a:extLst>
                  </p:cNvPr>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3" name="Right Arrow 14">
                    <a:extLst>
                      <a:ext uri="{FF2B5EF4-FFF2-40B4-BE49-F238E27FC236}">
                        <a16:creationId xmlns:a16="http://schemas.microsoft.com/office/drawing/2014/main" id="{0998E8ED-F1EC-43BC-BAAD-1F4AB7E500DA}"/>
                      </a:ext>
                    </a:extLst>
                  </p:cNvPr>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21" name="Oval 20">
                  <a:extLst>
                    <a:ext uri="{FF2B5EF4-FFF2-40B4-BE49-F238E27FC236}">
                      <a16:creationId xmlns:a16="http://schemas.microsoft.com/office/drawing/2014/main" id="{8D67E3BF-CF69-4211-8EAE-0D99A4F8F138}"/>
                    </a:ext>
                  </a:extLst>
                </p:cNvPr>
                <p:cNvSpPr/>
                <p:nvPr/>
              </p:nvSpPr>
              <p:spPr>
                <a:xfrm>
                  <a:off x="2263185" y="2337627"/>
                  <a:ext cx="701581" cy="7015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15" name="Group 14">
                <a:extLst>
                  <a:ext uri="{FF2B5EF4-FFF2-40B4-BE49-F238E27FC236}">
                    <a16:creationId xmlns:a16="http://schemas.microsoft.com/office/drawing/2014/main" id="{2F070DA8-48C6-4B0D-BCDE-F4CB5A28B82F}"/>
                  </a:ext>
                </a:extLst>
              </p:cNvPr>
              <p:cNvGrpSpPr/>
              <p:nvPr/>
            </p:nvGrpSpPr>
            <p:grpSpPr>
              <a:xfrm>
                <a:off x="3995936" y="1275606"/>
                <a:ext cx="3168352" cy="2406036"/>
                <a:chOff x="3851920" y="1401130"/>
                <a:chExt cx="3168352" cy="2406036"/>
              </a:xfrm>
              <a:grpFill/>
            </p:grpSpPr>
            <p:grpSp>
              <p:nvGrpSpPr>
                <p:cNvPr id="16" name="Group 15">
                  <a:extLst>
                    <a:ext uri="{FF2B5EF4-FFF2-40B4-BE49-F238E27FC236}">
                      <a16:creationId xmlns:a16="http://schemas.microsoft.com/office/drawing/2014/main" id="{C9B1D6AD-1583-4112-92EC-CB0D3894752E}"/>
                    </a:ext>
                  </a:extLst>
                </p:cNvPr>
                <p:cNvGrpSpPr/>
                <p:nvPr/>
              </p:nvGrpSpPr>
              <p:grpSpPr>
                <a:xfrm rot="10800000">
                  <a:off x="3851920" y="1401130"/>
                  <a:ext cx="3168352" cy="2406036"/>
                  <a:chOff x="1691680" y="-1532706"/>
                  <a:chExt cx="7101775" cy="5393065"/>
                </a:xfrm>
                <a:grpFill/>
              </p:grpSpPr>
              <p:sp>
                <p:nvSpPr>
                  <p:cNvPr id="18" name="Donut 9">
                    <a:extLst>
                      <a:ext uri="{FF2B5EF4-FFF2-40B4-BE49-F238E27FC236}">
                        <a16:creationId xmlns:a16="http://schemas.microsoft.com/office/drawing/2014/main" id="{98C0A4EE-AB45-4652-93F7-D8D1D8F2EC54}"/>
                      </a:ext>
                    </a:extLst>
                  </p:cNvPr>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9" name="Right Arrow 10">
                    <a:extLst>
                      <a:ext uri="{FF2B5EF4-FFF2-40B4-BE49-F238E27FC236}">
                        <a16:creationId xmlns:a16="http://schemas.microsoft.com/office/drawing/2014/main" id="{C2833933-2C09-441D-B9E4-DC899729D488}"/>
                      </a:ext>
                    </a:extLst>
                  </p:cNvPr>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17" name="Oval 16">
                  <a:extLst>
                    <a:ext uri="{FF2B5EF4-FFF2-40B4-BE49-F238E27FC236}">
                      <a16:creationId xmlns:a16="http://schemas.microsoft.com/office/drawing/2014/main" id="{ADD0E9CA-3D05-4A0B-A29E-A85DDEEABB9F}"/>
                    </a:ext>
                  </a:extLst>
                </p:cNvPr>
                <p:cNvSpPr/>
                <p:nvPr/>
              </p:nvSpPr>
              <p:spPr>
                <a:xfrm>
                  <a:off x="5577220" y="2364114"/>
                  <a:ext cx="701581" cy="7015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sp>
          <p:nvSpPr>
            <p:cNvPr id="24" name="TextBox 23">
              <a:extLst>
                <a:ext uri="{FF2B5EF4-FFF2-40B4-BE49-F238E27FC236}">
                  <a16:creationId xmlns:a16="http://schemas.microsoft.com/office/drawing/2014/main" id="{10D13A31-340D-43F5-AD70-045360D9B14D}"/>
                </a:ext>
              </a:extLst>
            </p:cNvPr>
            <p:cNvSpPr txBox="1"/>
            <p:nvPr/>
          </p:nvSpPr>
          <p:spPr>
            <a:xfrm>
              <a:off x="7558299" y="1968048"/>
              <a:ext cx="935997" cy="276999"/>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a:cs typeface="Arial" pitchFamily="34" charset="0"/>
                </a:rPr>
                <a:t>Intuition</a:t>
              </a:r>
              <a:endParaRPr kumimoji="0" lang="ko-KR" altLang="en-US" sz="12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25" name="TextBox 24">
              <a:extLst>
                <a:ext uri="{FF2B5EF4-FFF2-40B4-BE49-F238E27FC236}">
                  <a16:creationId xmlns:a16="http://schemas.microsoft.com/office/drawing/2014/main" id="{4F8AD64A-794C-406A-A556-ECCF1FA6E603}"/>
                </a:ext>
              </a:extLst>
            </p:cNvPr>
            <p:cNvSpPr txBox="1"/>
            <p:nvPr/>
          </p:nvSpPr>
          <p:spPr>
            <a:xfrm>
              <a:off x="6914017" y="2913233"/>
              <a:ext cx="881670" cy="276999"/>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a:cs typeface="Arial" pitchFamily="34" charset="0"/>
                </a:rPr>
                <a:t>Sensing</a:t>
              </a:r>
              <a:endParaRPr kumimoji="0" lang="ko-KR" altLang="en-US" sz="1200" b="1" i="0" u="none" strike="noStrike" kern="1200" cap="none" spc="0" normalizeH="0" baseline="0" noProof="0" dirty="0">
                <a:ln>
                  <a:noFill/>
                </a:ln>
                <a:solidFill>
                  <a:prstClr val="white"/>
                </a:solidFill>
                <a:effectLst/>
                <a:uLnTx/>
                <a:uFillTx/>
                <a:latin typeface="Arial"/>
                <a:cs typeface="Arial" pitchFamily="34" charset="0"/>
              </a:endParaRPr>
            </a:p>
          </p:txBody>
        </p:sp>
      </p:grpSp>
    </p:spTree>
    <p:extLst>
      <p:ext uri="{BB962C8B-B14F-4D97-AF65-F5344CB8AC3E}">
        <p14:creationId xmlns:p14="http://schemas.microsoft.com/office/powerpoint/2010/main" val="3151542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921CE29F-F475-4996-8A0C-0FD0B2E00DCC}"/>
              </a:ext>
            </a:extLst>
          </p:cNvPr>
          <p:cNvPicPr>
            <a:picLocks noGrp="1" noChangeAspect="1"/>
          </p:cNvPicPr>
          <p:nvPr>
            <p:ph type="pic" idx="11"/>
          </p:nvPr>
        </p:nvPicPr>
        <p:blipFill>
          <a:blip r:embed="rId2">
            <a:extLst>
              <a:ext uri="{28A0092B-C50C-407E-A947-70E740481C1C}">
                <a14:useLocalDpi xmlns:a14="http://schemas.microsoft.com/office/drawing/2010/main" val="0"/>
              </a:ext>
            </a:extLst>
          </a:blip>
          <a:srcRect/>
          <a:stretch/>
        </p:blipFill>
        <p:spPr>
          <a:xfrm>
            <a:off x="3419872" y="926022"/>
            <a:ext cx="2935933" cy="3273073"/>
          </a:xfrm>
        </p:spPr>
      </p:pic>
      <p:pic>
        <p:nvPicPr>
          <p:cNvPr id="6" name="Picture Placeholder 5">
            <a:extLst>
              <a:ext uri="{FF2B5EF4-FFF2-40B4-BE49-F238E27FC236}">
                <a16:creationId xmlns:a16="http://schemas.microsoft.com/office/drawing/2014/main" id="{023C30E6-4D32-4805-8D72-BFDC0E9B1EE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107504" y="887089"/>
            <a:ext cx="2951707" cy="3350939"/>
          </a:xfrm>
        </p:spPr>
      </p:pic>
      <p:grpSp>
        <p:nvGrpSpPr>
          <p:cNvPr id="27" name="Group 26">
            <a:extLst>
              <a:ext uri="{FF2B5EF4-FFF2-40B4-BE49-F238E27FC236}">
                <a16:creationId xmlns:a16="http://schemas.microsoft.com/office/drawing/2014/main" id="{59F95FCC-FC33-4F17-B0A6-59C63D68EBC5}"/>
              </a:ext>
            </a:extLst>
          </p:cNvPr>
          <p:cNvGrpSpPr/>
          <p:nvPr/>
        </p:nvGrpSpPr>
        <p:grpSpPr>
          <a:xfrm>
            <a:off x="6471128" y="1923678"/>
            <a:ext cx="2277336" cy="1332148"/>
            <a:chOff x="6471128" y="1923678"/>
            <a:chExt cx="2277336" cy="1332148"/>
          </a:xfrm>
        </p:grpSpPr>
        <p:grpSp>
          <p:nvGrpSpPr>
            <p:cNvPr id="13" name="Group 12">
              <a:extLst>
                <a:ext uri="{FF2B5EF4-FFF2-40B4-BE49-F238E27FC236}">
                  <a16:creationId xmlns:a16="http://schemas.microsoft.com/office/drawing/2014/main" id="{DC79FB8B-069A-4EE7-9F21-DCF221BD8824}"/>
                </a:ext>
              </a:extLst>
            </p:cNvPr>
            <p:cNvGrpSpPr/>
            <p:nvPr/>
          </p:nvGrpSpPr>
          <p:grpSpPr>
            <a:xfrm>
              <a:off x="6471128" y="1923678"/>
              <a:ext cx="2277336" cy="1332148"/>
              <a:chOff x="1521716" y="1275606"/>
              <a:chExt cx="5642572" cy="2726588"/>
            </a:xfrm>
            <a:solidFill>
              <a:schemeClr val="accent1"/>
            </a:solidFill>
          </p:grpSpPr>
          <p:grpSp>
            <p:nvGrpSpPr>
              <p:cNvPr id="14" name="Group 13">
                <a:extLst>
                  <a:ext uri="{FF2B5EF4-FFF2-40B4-BE49-F238E27FC236}">
                    <a16:creationId xmlns:a16="http://schemas.microsoft.com/office/drawing/2014/main" id="{CADE0B88-26F1-4277-9E30-059C69B7218B}"/>
                  </a:ext>
                </a:extLst>
              </p:cNvPr>
              <p:cNvGrpSpPr/>
              <p:nvPr/>
            </p:nvGrpSpPr>
            <p:grpSpPr>
              <a:xfrm>
                <a:off x="1521716" y="1596158"/>
                <a:ext cx="3168352" cy="2406036"/>
                <a:chOff x="1521716" y="1596158"/>
                <a:chExt cx="3168352" cy="2406036"/>
              </a:xfrm>
              <a:grpFill/>
            </p:grpSpPr>
            <p:grpSp>
              <p:nvGrpSpPr>
                <p:cNvPr id="20" name="Group 19">
                  <a:extLst>
                    <a:ext uri="{FF2B5EF4-FFF2-40B4-BE49-F238E27FC236}">
                      <a16:creationId xmlns:a16="http://schemas.microsoft.com/office/drawing/2014/main" id="{8DEFC120-8EE5-4051-AC83-B1B88C8366BF}"/>
                    </a:ext>
                  </a:extLst>
                </p:cNvPr>
                <p:cNvGrpSpPr/>
                <p:nvPr/>
              </p:nvGrpSpPr>
              <p:grpSpPr>
                <a:xfrm>
                  <a:off x="1521716" y="1596158"/>
                  <a:ext cx="3168352" cy="2406036"/>
                  <a:chOff x="1691680" y="-1532706"/>
                  <a:chExt cx="7101775" cy="5393065"/>
                </a:xfrm>
                <a:grpFill/>
              </p:grpSpPr>
              <p:sp>
                <p:nvSpPr>
                  <p:cNvPr id="22" name="Donut 13">
                    <a:extLst>
                      <a:ext uri="{FF2B5EF4-FFF2-40B4-BE49-F238E27FC236}">
                        <a16:creationId xmlns:a16="http://schemas.microsoft.com/office/drawing/2014/main" id="{0339F305-85F3-406D-9591-5902A09AC984}"/>
                      </a:ext>
                    </a:extLst>
                  </p:cNvPr>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3" name="Right Arrow 14">
                    <a:extLst>
                      <a:ext uri="{FF2B5EF4-FFF2-40B4-BE49-F238E27FC236}">
                        <a16:creationId xmlns:a16="http://schemas.microsoft.com/office/drawing/2014/main" id="{0998E8ED-F1EC-43BC-BAAD-1F4AB7E500DA}"/>
                      </a:ext>
                    </a:extLst>
                  </p:cNvPr>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21" name="Oval 20">
                  <a:extLst>
                    <a:ext uri="{FF2B5EF4-FFF2-40B4-BE49-F238E27FC236}">
                      <a16:creationId xmlns:a16="http://schemas.microsoft.com/office/drawing/2014/main" id="{8D67E3BF-CF69-4211-8EAE-0D99A4F8F138}"/>
                    </a:ext>
                  </a:extLst>
                </p:cNvPr>
                <p:cNvSpPr/>
                <p:nvPr/>
              </p:nvSpPr>
              <p:spPr>
                <a:xfrm>
                  <a:off x="2263185" y="2337627"/>
                  <a:ext cx="701581" cy="7015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15" name="Group 14">
                <a:extLst>
                  <a:ext uri="{FF2B5EF4-FFF2-40B4-BE49-F238E27FC236}">
                    <a16:creationId xmlns:a16="http://schemas.microsoft.com/office/drawing/2014/main" id="{2F070DA8-48C6-4B0D-BCDE-F4CB5A28B82F}"/>
                  </a:ext>
                </a:extLst>
              </p:cNvPr>
              <p:cNvGrpSpPr/>
              <p:nvPr/>
            </p:nvGrpSpPr>
            <p:grpSpPr>
              <a:xfrm>
                <a:off x="3995936" y="1275606"/>
                <a:ext cx="3168352" cy="2406036"/>
                <a:chOff x="3851920" y="1401130"/>
                <a:chExt cx="3168352" cy="2406036"/>
              </a:xfrm>
              <a:grpFill/>
            </p:grpSpPr>
            <p:grpSp>
              <p:nvGrpSpPr>
                <p:cNvPr id="16" name="Group 15">
                  <a:extLst>
                    <a:ext uri="{FF2B5EF4-FFF2-40B4-BE49-F238E27FC236}">
                      <a16:creationId xmlns:a16="http://schemas.microsoft.com/office/drawing/2014/main" id="{C9B1D6AD-1583-4112-92EC-CB0D3894752E}"/>
                    </a:ext>
                  </a:extLst>
                </p:cNvPr>
                <p:cNvGrpSpPr/>
                <p:nvPr/>
              </p:nvGrpSpPr>
              <p:grpSpPr>
                <a:xfrm rot="10800000">
                  <a:off x="3851920" y="1401130"/>
                  <a:ext cx="3168352" cy="2406036"/>
                  <a:chOff x="1691680" y="-1532706"/>
                  <a:chExt cx="7101775" cy="5393065"/>
                </a:xfrm>
                <a:grpFill/>
              </p:grpSpPr>
              <p:sp>
                <p:nvSpPr>
                  <p:cNvPr id="18" name="Donut 9">
                    <a:extLst>
                      <a:ext uri="{FF2B5EF4-FFF2-40B4-BE49-F238E27FC236}">
                        <a16:creationId xmlns:a16="http://schemas.microsoft.com/office/drawing/2014/main" id="{98C0A4EE-AB45-4652-93F7-D8D1D8F2EC54}"/>
                      </a:ext>
                    </a:extLst>
                  </p:cNvPr>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9" name="Right Arrow 10">
                    <a:extLst>
                      <a:ext uri="{FF2B5EF4-FFF2-40B4-BE49-F238E27FC236}">
                        <a16:creationId xmlns:a16="http://schemas.microsoft.com/office/drawing/2014/main" id="{C2833933-2C09-441D-B9E4-DC899729D488}"/>
                      </a:ext>
                    </a:extLst>
                  </p:cNvPr>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17" name="Oval 16">
                  <a:extLst>
                    <a:ext uri="{FF2B5EF4-FFF2-40B4-BE49-F238E27FC236}">
                      <a16:creationId xmlns:a16="http://schemas.microsoft.com/office/drawing/2014/main" id="{ADD0E9CA-3D05-4A0B-A29E-A85DDEEABB9F}"/>
                    </a:ext>
                  </a:extLst>
                </p:cNvPr>
                <p:cNvSpPr/>
                <p:nvPr/>
              </p:nvSpPr>
              <p:spPr>
                <a:xfrm>
                  <a:off x="5577220" y="2364114"/>
                  <a:ext cx="701581" cy="7015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sp>
          <p:nvSpPr>
            <p:cNvPr id="24" name="TextBox 23">
              <a:extLst>
                <a:ext uri="{FF2B5EF4-FFF2-40B4-BE49-F238E27FC236}">
                  <a16:creationId xmlns:a16="http://schemas.microsoft.com/office/drawing/2014/main" id="{10D13A31-340D-43F5-AD70-045360D9B14D}"/>
                </a:ext>
              </a:extLst>
            </p:cNvPr>
            <p:cNvSpPr txBox="1"/>
            <p:nvPr/>
          </p:nvSpPr>
          <p:spPr>
            <a:xfrm>
              <a:off x="7558299" y="1968048"/>
              <a:ext cx="935997" cy="276999"/>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a:cs typeface="Arial" pitchFamily="34" charset="0"/>
                </a:rPr>
                <a:t>Feeling</a:t>
              </a:r>
              <a:endParaRPr kumimoji="0" lang="ko-KR" altLang="en-US" sz="12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25" name="TextBox 24">
              <a:extLst>
                <a:ext uri="{FF2B5EF4-FFF2-40B4-BE49-F238E27FC236}">
                  <a16:creationId xmlns:a16="http://schemas.microsoft.com/office/drawing/2014/main" id="{4F8AD64A-794C-406A-A556-ECCF1FA6E603}"/>
                </a:ext>
              </a:extLst>
            </p:cNvPr>
            <p:cNvSpPr txBox="1"/>
            <p:nvPr/>
          </p:nvSpPr>
          <p:spPr>
            <a:xfrm>
              <a:off x="6914017" y="2913233"/>
              <a:ext cx="881670" cy="276999"/>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a:cs typeface="Arial" pitchFamily="34" charset="0"/>
                </a:rPr>
                <a:t>Thinking</a:t>
              </a:r>
              <a:endParaRPr kumimoji="0" lang="ko-KR" altLang="en-US" sz="1200" b="1" i="0" u="none" strike="noStrike" kern="1200" cap="none" spc="0" normalizeH="0" baseline="0" noProof="0" dirty="0">
                <a:ln>
                  <a:noFill/>
                </a:ln>
                <a:solidFill>
                  <a:prstClr val="white"/>
                </a:solidFill>
                <a:effectLst/>
                <a:uLnTx/>
                <a:uFillTx/>
                <a:latin typeface="Arial"/>
                <a:cs typeface="Arial" pitchFamily="34" charset="0"/>
              </a:endParaRPr>
            </a:p>
          </p:txBody>
        </p:sp>
      </p:grpSp>
    </p:spTree>
    <p:extLst>
      <p:ext uri="{BB962C8B-B14F-4D97-AF65-F5344CB8AC3E}">
        <p14:creationId xmlns:p14="http://schemas.microsoft.com/office/powerpoint/2010/main" val="985187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921CE29F-F475-4996-8A0C-0FD0B2E00DCC}"/>
              </a:ext>
            </a:extLst>
          </p:cNvPr>
          <p:cNvPicPr>
            <a:picLocks noGrp="1" noChangeAspect="1"/>
          </p:cNvPicPr>
          <p:nvPr>
            <p:ph type="pic" idx="11"/>
          </p:nvPr>
        </p:nvPicPr>
        <p:blipFill>
          <a:blip r:embed="rId2">
            <a:extLst>
              <a:ext uri="{28A0092B-C50C-407E-A947-70E740481C1C}">
                <a14:useLocalDpi xmlns:a14="http://schemas.microsoft.com/office/drawing/2010/main" val="0"/>
              </a:ext>
            </a:extLst>
          </a:blip>
          <a:srcRect/>
          <a:stretch/>
        </p:blipFill>
        <p:spPr>
          <a:xfrm>
            <a:off x="3347864" y="741449"/>
            <a:ext cx="2935933" cy="3642218"/>
          </a:xfrm>
        </p:spPr>
      </p:pic>
      <p:pic>
        <p:nvPicPr>
          <p:cNvPr id="6" name="Picture Placeholder 5">
            <a:extLst>
              <a:ext uri="{FF2B5EF4-FFF2-40B4-BE49-F238E27FC236}">
                <a16:creationId xmlns:a16="http://schemas.microsoft.com/office/drawing/2014/main" id="{023C30E6-4D32-4805-8D72-BFDC0E9B1EE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181115" y="741450"/>
            <a:ext cx="2731664" cy="3642218"/>
          </a:xfrm>
        </p:spPr>
      </p:pic>
      <p:grpSp>
        <p:nvGrpSpPr>
          <p:cNvPr id="27" name="Group 26">
            <a:extLst>
              <a:ext uri="{FF2B5EF4-FFF2-40B4-BE49-F238E27FC236}">
                <a16:creationId xmlns:a16="http://schemas.microsoft.com/office/drawing/2014/main" id="{59F95FCC-FC33-4F17-B0A6-59C63D68EBC5}"/>
              </a:ext>
            </a:extLst>
          </p:cNvPr>
          <p:cNvGrpSpPr/>
          <p:nvPr/>
        </p:nvGrpSpPr>
        <p:grpSpPr>
          <a:xfrm>
            <a:off x="6471128" y="1923678"/>
            <a:ext cx="2277336" cy="1332148"/>
            <a:chOff x="6471128" y="1923678"/>
            <a:chExt cx="2277336" cy="1332148"/>
          </a:xfrm>
        </p:grpSpPr>
        <p:grpSp>
          <p:nvGrpSpPr>
            <p:cNvPr id="13" name="Group 12">
              <a:extLst>
                <a:ext uri="{FF2B5EF4-FFF2-40B4-BE49-F238E27FC236}">
                  <a16:creationId xmlns:a16="http://schemas.microsoft.com/office/drawing/2014/main" id="{DC79FB8B-069A-4EE7-9F21-DCF221BD8824}"/>
                </a:ext>
              </a:extLst>
            </p:cNvPr>
            <p:cNvGrpSpPr/>
            <p:nvPr/>
          </p:nvGrpSpPr>
          <p:grpSpPr>
            <a:xfrm>
              <a:off x="6471128" y="1923678"/>
              <a:ext cx="2277336" cy="1332148"/>
              <a:chOff x="1521716" y="1275606"/>
              <a:chExt cx="5642572" cy="2726588"/>
            </a:xfrm>
            <a:solidFill>
              <a:schemeClr val="accent1"/>
            </a:solidFill>
          </p:grpSpPr>
          <p:grpSp>
            <p:nvGrpSpPr>
              <p:cNvPr id="14" name="Group 13">
                <a:extLst>
                  <a:ext uri="{FF2B5EF4-FFF2-40B4-BE49-F238E27FC236}">
                    <a16:creationId xmlns:a16="http://schemas.microsoft.com/office/drawing/2014/main" id="{CADE0B88-26F1-4277-9E30-059C69B7218B}"/>
                  </a:ext>
                </a:extLst>
              </p:cNvPr>
              <p:cNvGrpSpPr/>
              <p:nvPr/>
            </p:nvGrpSpPr>
            <p:grpSpPr>
              <a:xfrm>
                <a:off x="1521716" y="1596158"/>
                <a:ext cx="3168352" cy="2406036"/>
                <a:chOff x="1521716" y="1596158"/>
                <a:chExt cx="3168352" cy="2406036"/>
              </a:xfrm>
              <a:grpFill/>
            </p:grpSpPr>
            <p:grpSp>
              <p:nvGrpSpPr>
                <p:cNvPr id="20" name="Group 19">
                  <a:extLst>
                    <a:ext uri="{FF2B5EF4-FFF2-40B4-BE49-F238E27FC236}">
                      <a16:creationId xmlns:a16="http://schemas.microsoft.com/office/drawing/2014/main" id="{8DEFC120-8EE5-4051-AC83-B1B88C8366BF}"/>
                    </a:ext>
                  </a:extLst>
                </p:cNvPr>
                <p:cNvGrpSpPr/>
                <p:nvPr/>
              </p:nvGrpSpPr>
              <p:grpSpPr>
                <a:xfrm>
                  <a:off x="1521716" y="1596158"/>
                  <a:ext cx="3168352" cy="2406036"/>
                  <a:chOff x="1691680" y="-1532706"/>
                  <a:chExt cx="7101775" cy="5393065"/>
                </a:xfrm>
                <a:grpFill/>
              </p:grpSpPr>
              <p:sp>
                <p:nvSpPr>
                  <p:cNvPr id="22" name="Donut 13">
                    <a:extLst>
                      <a:ext uri="{FF2B5EF4-FFF2-40B4-BE49-F238E27FC236}">
                        <a16:creationId xmlns:a16="http://schemas.microsoft.com/office/drawing/2014/main" id="{0339F305-85F3-406D-9591-5902A09AC984}"/>
                      </a:ext>
                    </a:extLst>
                  </p:cNvPr>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3" name="Right Arrow 14">
                    <a:extLst>
                      <a:ext uri="{FF2B5EF4-FFF2-40B4-BE49-F238E27FC236}">
                        <a16:creationId xmlns:a16="http://schemas.microsoft.com/office/drawing/2014/main" id="{0998E8ED-F1EC-43BC-BAAD-1F4AB7E500DA}"/>
                      </a:ext>
                    </a:extLst>
                  </p:cNvPr>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21" name="Oval 20">
                  <a:extLst>
                    <a:ext uri="{FF2B5EF4-FFF2-40B4-BE49-F238E27FC236}">
                      <a16:creationId xmlns:a16="http://schemas.microsoft.com/office/drawing/2014/main" id="{8D67E3BF-CF69-4211-8EAE-0D99A4F8F138}"/>
                    </a:ext>
                  </a:extLst>
                </p:cNvPr>
                <p:cNvSpPr/>
                <p:nvPr/>
              </p:nvSpPr>
              <p:spPr>
                <a:xfrm>
                  <a:off x="2263185" y="2337627"/>
                  <a:ext cx="701581" cy="7015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15" name="Group 14">
                <a:extLst>
                  <a:ext uri="{FF2B5EF4-FFF2-40B4-BE49-F238E27FC236}">
                    <a16:creationId xmlns:a16="http://schemas.microsoft.com/office/drawing/2014/main" id="{2F070DA8-48C6-4B0D-BCDE-F4CB5A28B82F}"/>
                  </a:ext>
                </a:extLst>
              </p:cNvPr>
              <p:cNvGrpSpPr/>
              <p:nvPr/>
            </p:nvGrpSpPr>
            <p:grpSpPr>
              <a:xfrm>
                <a:off x="3995936" y="1275606"/>
                <a:ext cx="3168352" cy="2406036"/>
                <a:chOff x="3851920" y="1401130"/>
                <a:chExt cx="3168352" cy="2406036"/>
              </a:xfrm>
              <a:grpFill/>
            </p:grpSpPr>
            <p:grpSp>
              <p:nvGrpSpPr>
                <p:cNvPr id="16" name="Group 15">
                  <a:extLst>
                    <a:ext uri="{FF2B5EF4-FFF2-40B4-BE49-F238E27FC236}">
                      <a16:creationId xmlns:a16="http://schemas.microsoft.com/office/drawing/2014/main" id="{C9B1D6AD-1583-4112-92EC-CB0D3894752E}"/>
                    </a:ext>
                  </a:extLst>
                </p:cNvPr>
                <p:cNvGrpSpPr/>
                <p:nvPr/>
              </p:nvGrpSpPr>
              <p:grpSpPr>
                <a:xfrm rot="10800000">
                  <a:off x="3851920" y="1401130"/>
                  <a:ext cx="3168352" cy="2406036"/>
                  <a:chOff x="1691680" y="-1532706"/>
                  <a:chExt cx="7101775" cy="5393065"/>
                </a:xfrm>
                <a:grpFill/>
              </p:grpSpPr>
              <p:sp>
                <p:nvSpPr>
                  <p:cNvPr id="18" name="Donut 9">
                    <a:extLst>
                      <a:ext uri="{FF2B5EF4-FFF2-40B4-BE49-F238E27FC236}">
                        <a16:creationId xmlns:a16="http://schemas.microsoft.com/office/drawing/2014/main" id="{98C0A4EE-AB45-4652-93F7-D8D1D8F2EC54}"/>
                      </a:ext>
                    </a:extLst>
                  </p:cNvPr>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9" name="Right Arrow 10">
                    <a:extLst>
                      <a:ext uri="{FF2B5EF4-FFF2-40B4-BE49-F238E27FC236}">
                        <a16:creationId xmlns:a16="http://schemas.microsoft.com/office/drawing/2014/main" id="{C2833933-2C09-441D-B9E4-DC899729D488}"/>
                      </a:ext>
                    </a:extLst>
                  </p:cNvPr>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17" name="Oval 16">
                  <a:extLst>
                    <a:ext uri="{FF2B5EF4-FFF2-40B4-BE49-F238E27FC236}">
                      <a16:creationId xmlns:a16="http://schemas.microsoft.com/office/drawing/2014/main" id="{ADD0E9CA-3D05-4A0B-A29E-A85DDEEABB9F}"/>
                    </a:ext>
                  </a:extLst>
                </p:cNvPr>
                <p:cNvSpPr/>
                <p:nvPr/>
              </p:nvSpPr>
              <p:spPr>
                <a:xfrm>
                  <a:off x="5577220" y="2364114"/>
                  <a:ext cx="701581" cy="7015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sp>
          <p:nvSpPr>
            <p:cNvPr id="24" name="TextBox 23">
              <a:extLst>
                <a:ext uri="{FF2B5EF4-FFF2-40B4-BE49-F238E27FC236}">
                  <a16:creationId xmlns:a16="http://schemas.microsoft.com/office/drawing/2014/main" id="{10D13A31-340D-43F5-AD70-045360D9B14D}"/>
                </a:ext>
              </a:extLst>
            </p:cNvPr>
            <p:cNvSpPr txBox="1"/>
            <p:nvPr/>
          </p:nvSpPr>
          <p:spPr>
            <a:xfrm>
              <a:off x="7469721" y="1968048"/>
              <a:ext cx="1024575" cy="276999"/>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a:cs typeface="Arial" pitchFamily="34" charset="0"/>
                </a:rPr>
                <a:t>Perception</a:t>
              </a:r>
              <a:endParaRPr kumimoji="0" lang="ko-KR" altLang="en-US" sz="12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25" name="TextBox 24">
              <a:extLst>
                <a:ext uri="{FF2B5EF4-FFF2-40B4-BE49-F238E27FC236}">
                  <a16:creationId xmlns:a16="http://schemas.microsoft.com/office/drawing/2014/main" id="{4F8AD64A-794C-406A-A556-ECCF1FA6E603}"/>
                </a:ext>
              </a:extLst>
            </p:cNvPr>
            <p:cNvSpPr txBox="1"/>
            <p:nvPr/>
          </p:nvSpPr>
          <p:spPr>
            <a:xfrm>
              <a:off x="6914017" y="2913233"/>
              <a:ext cx="881670" cy="276999"/>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a:cs typeface="Arial" pitchFamily="34" charset="0"/>
                </a:rPr>
                <a:t>Judging</a:t>
              </a:r>
              <a:endParaRPr kumimoji="0" lang="ko-KR" altLang="en-US" sz="1200" b="1" i="0" u="none" strike="noStrike" kern="1200" cap="none" spc="0" normalizeH="0" baseline="0" noProof="0" dirty="0">
                <a:ln>
                  <a:noFill/>
                </a:ln>
                <a:solidFill>
                  <a:prstClr val="white"/>
                </a:solidFill>
                <a:effectLst/>
                <a:uLnTx/>
                <a:uFillTx/>
                <a:latin typeface="Arial"/>
                <a:cs typeface="Arial" pitchFamily="34" charset="0"/>
              </a:endParaRPr>
            </a:p>
          </p:txBody>
        </p:sp>
      </p:grpSp>
    </p:spTree>
    <p:extLst>
      <p:ext uri="{BB962C8B-B14F-4D97-AF65-F5344CB8AC3E}">
        <p14:creationId xmlns:p14="http://schemas.microsoft.com/office/powerpoint/2010/main" val="456408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1470"/>
            <a:ext cx="9144000" cy="576064"/>
          </a:xfrm>
        </p:spPr>
        <p:txBody>
          <a:bodyPr/>
          <a:lstStyle/>
          <a:p>
            <a:r>
              <a:rPr lang="en-US" altLang="ko-KR" dirty="0"/>
              <a:t>Myers-Briggs Type Indicator</a:t>
            </a:r>
            <a:endParaRPr lang="ko-KR" altLang="en-US" dirty="0"/>
          </a:p>
        </p:txBody>
      </p:sp>
      <p:sp>
        <p:nvSpPr>
          <p:cNvPr id="49" name="Freeform 9">
            <a:extLst>
              <a:ext uri="{FF2B5EF4-FFF2-40B4-BE49-F238E27FC236}">
                <a16:creationId xmlns:a16="http://schemas.microsoft.com/office/drawing/2014/main" id="{B26EBCD2-4BC1-4A3D-B36A-8AAF3F123BDA}"/>
              </a:ext>
            </a:extLst>
          </p:cNvPr>
          <p:cNvSpPr>
            <a:spLocks/>
          </p:cNvSpPr>
          <p:nvPr/>
        </p:nvSpPr>
        <p:spPr bwMode="auto">
          <a:xfrm>
            <a:off x="8028384" y="1537088"/>
            <a:ext cx="765102" cy="2729660"/>
          </a:xfrm>
          <a:custGeom>
            <a:avLst/>
            <a:gdLst>
              <a:gd name="T0" fmla="*/ 453 w 768"/>
              <a:gd name="T1" fmla="*/ 45 h 2740"/>
              <a:gd name="T2" fmla="*/ 508 w 768"/>
              <a:gd name="T3" fmla="*/ 200 h 2740"/>
              <a:gd name="T4" fmla="*/ 464 w 768"/>
              <a:gd name="T5" fmla="*/ 287 h 2740"/>
              <a:gd name="T6" fmla="*/ 479 w 768"/>
              <a:gd name="T7" fmla="*/ 389 h 2740"/>
              <a:gd name="T8" fmla="*/ 628 w 768"/>
              <a:gd name="T9" fmla="*/ 445 h 2740"/>
              <a:gd name="T10" fmla="*/ 691 w 768"/>
              <a:gd name="T11" fmla="*/ 583 h 2740"/>
              <a:gd name="T12" fmla="*/ 719 w 768"/>
              <a:gd name="T13" fmla="*/ 858 h 2740"/>
              <a:gd name="T14" fmla="*/ 748 w 768"/>
              <a:gd name="T15" fmla="*/ 1287 h 2740"/>
              <a:gd name="T16" fmla="*/ 768 w 768"/>
              <a:gd name="T17" fmla="*/ 1416 h 2740"/>
              <a:gd name="T18" fmla="*/ 713 w 768"/>
              <a:gd name="T19" fmla="*/ 1478 h 2740"/>
              <a:gd name="T20" fmla="*/ 677 w 768"/>
              <a:gd name="T21" fmla="*/ 1427 h 2740"/>
              <a:gd name="T22" fmla="*/ 691 w 768"/>
              <a:gd name="T23" fmla="*/ 1320 h 2740"/>
              <a:gd name="T24" fmla="*/ 639 w 768"/>
              <a:gd name="T25" fmla="*/ 934 h 2740"/>
              <a:gd name="T26" fmla="*/ 595 w 768"/>
              <a:gd name="T27" fmla="*/ 745 h 2740"/>
              <a:gd name="T28" fmla="*/ 555 w 768"/>
              <a:gd name="T29" fmla="*/ 792 h 2740"/>
              <a:gd name="T30" fmla="*/ 535 w 768"/>
              <a:gd name="T31" fmla="*/ 947 h 2740"/>
              <a:gd name="T32" fmla="*/ 611 w 768"/>
              <a:gd name="T33" fmla="*/ 1125 h 2740"/>
              <a:gd name="T34" fmla="*/ 639 w 768"/>
              <a:gd name="T35" fmla="*/ 1351 h 2740"/>
              <a:gd name="T36" fmla="*/ 617 w 768"/>
              <a:gd name="T37" fmla="*/ 1912 h 2740"/>
              <a:gd name="T38" fmla="*/ 544 w 768"/>
              <a:gd name="T39" fmla="*/ 2387 h 2740"/>
              <a:gd name="T40" fmla="*/ 559 w 768"/>
              <a:gd name="T41" fmla="*/ 2711 h 2740"/>
              <a:gd name="T42" fmla="*/ 455 w 768"/>
              <a:gd name="T43" fmla="*/ 2687 h 2740"/>
              <a:gd name="T44" fmla="*/ 451 w 768"/>
              <a:gd name="T45" fmla="*/ 2523 h 2740"/>
              <a:gd name="T46" fmla="*/ 468 w 768"/>
              <a:gd name="T47" fmla="*/ 2363 h 2740"/>
              <a:gd name="T48" fmla="*/ 448 w 768"/>
              <a:gd name="T49" fmla="*/ 2136 h 2740"/>
              <a:gd name="T50" fmla="*/ 455 w 768"/>
              <a:gd name="T51" fmla="*/ 1894 h 2740"/>
              <a:gd name="T52" fmla="*/ 406 w 768"/>
              <a:gd name="T53" fmla="*/ 1598 h 2740"/>
              <a:gd name="T54" fmla="*/ 351 w 768"/>
              <a:gd name="T55" fmla="*/ 1680 h 2740"/>
              <a:gd name="T56" fmla="*/ 330 w 768"/>
              <a:gd name="T57" fmla="*/ 2018 h 2740"/>
              <a:gd name="T58" fmla="*/ 310 w 768"/>
              <a:gd name="T59" fmla="*/ 2223 h 2740"/>
              <a:gd name="T60" fmla="*/ 308 w 768"/>
              <a:gd name="T61" fmla="*/ 2411 h 2740"/>
              <a:gd name="T62" fmla="*/ 324 w 768"/>
              <a:gd name="T63" fmla="*/ 2647 h 2740"/>
              <a:gd name="T64" fmla="*/ 253 w 768"/>
              <a:gd name="T65" fmla="*/ 2729 h 2740"/>
              <a:gd name="T66" fmla="*/ 217 w 768"/>
              <a:gd name="T67" fmla="*/ 2616 h 2740"/>
              <a:gd name="T68" fmla="*/ 231 w 768"/>
              <a:gd name="T69" fmla="*/ 2376 h 2740"/>
              <a:gd name="T70" fmla="*/ 180 w 768"/>
              <a:gd name="T71" fmla="*/ 2118 h 2740"/>
              <a:gd name="T72" fmla="*/ 168 w 768"/>
              <a:gd name="T73" fmla="*/ 1867 h 2740"/>
              <a:gd name="T74" fmla="*/ 175 w 768"/>
              <a:gd name="T75" fmla="*/ 1607 h 2740"/>
              <a:gd name="T76" fmla="*/ 126 w 768"/>
              <a:gd name="T77" fmla="*/ 1363 h 2740"/>
              <a:gd name="T78" fmla="*/ 166 w 768"/>
              <a:gd name="T79" fmla="*/ 1107 h 2740"/>
              <a:gd name="T80" fmla="*/ 235 w 768"/>
              <a:gd name="T81" fmla="*/ 869 h 2740"/>
              <a:gd name="T82" fmla="*/ 182 w 768"/>
              <a:gd name="T83" fmla="*/ 711 h 2740"/>
              <a:gd name="T84" fmla="*/ 128 w 768"/>
              <a:gd name="T85" fmla="*/ 931 h 2740"/>
              <a:gd name="T86" fmla="*/ 119 w 768"/>
              <a:gd name="T87" fmla="*/ 1111 h 2740"/>
              <a:gd name="T88" fmla="*/ 64 w 768"/>
              <a:gd name="T89" fmla="*/ 1311 h 2740"/>
              <a:gd name="T90" fmla="*/ 100 w 768"/>
              <a:gd name="T91" fmla="*/ 1460 h 2740"/>
              <a:gd name="T92" fmla="*/ 79 w 768"/>
              <a:gd name="T93" fmla="*/ 1481 h 2740"/>
              <a:gd name="T94" fmla="*/ 4 w 768"/>
              <a:gd name="T95" fmla="*/ 1423 h 2740"/>
              <a:gd name="T96" fmla="*/ 22 w 768"/>
              <a:gd name="T97" fmla="*/ 1251 h 2740"/>
              <a:gd name="T98" fmla="*/ 70 w 768"/>
              <a:gd name="T99" fmla="*/ 623 h 2740"/>
              <a:gd name="T100" fmla="*/ 117 w 768"/>
              <a:gd name="T101" fmla="*/ 458 h 2740"/>
              <a:gd name="T102" fmla="*/ 251 w 768"/>
              <a:gd name="T103" fmla="*/ 412 h 2740"/>
              <a:gd name="T104" fmla="*/ 320 w 768"/>
              <a:gd name="T105" fmla="*/ 325 h 2740"/>
              <a:gd name="T106" fmla="*/ 253 w 768"/>
              <a:gd name="T107" fmla="*/ 221 h 2740"/>
              <a:gd name="T108" fmla="*/ 250 w 768"/>
              <a:gd name="T109" fmla="*/ 136 h 2740"/>
              <a:gd name="T110" fmla="*/ 322 w 768"/>
              <a:gd name="T111" fmla="*/ 3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8" h="2740">
                <a:moveTo>
                  <a:pt x="339" y="0"/>
                </a:moveTo>
                <a:lnTo>
                  <a:pt x="375" y="3"/>
                </a:lnTo>
                <a:lnTo>
                  <a:pt x="406" y="12"/>
                </a:lnTo>
                <a:lnTo>
                  <a:pt x="431" y="27"/>
                </a:lnTo>
                <a:lnTo>
                  <a:pt x="453" y="45"/>
                </a:lnTo>
                <a:lnTo>
                  <a:pt x="471" y="69"/>
                </a:lnTo>
                <a:lnTo>
                  <a:pt x="486" y="94"/>
                </a:lnTo>
                <a:lnTo>
                  <a:pt x="495" y="123"/>
                </a:lnTo>
                <a:lnTo>
                  <a:pt x="495" y="183"/>
                </a:lnTo>
                <a:lnTo>
                  <a:pt x="508" y="200"/>
                </a:lnTo>
                <a:lnTo>
                  <a:pt x="502" y="221"/>
                </a:lnTo>
                <a:lnTo>
                  <a:pt x="495" y="240"/>
                </a:lnTo>
                <a:lnTo>
                  <a:pt x="484" y="256"/>
                </a:lnTo>
                <a:lnTo>
                  <a:pt x="475" y="271"/>
                </a:lnTo>
                <a:lnTo>
                  <a:pt x="464" y="287"/>
                </a:lnTo>
                <a:lnTo>
                  <a:pt x="455" y="303"/>
                </a:lnTo>
                <a:lnTo>
                  <a:pt x="451" y="323"/>
                </a:lnTo>
                <a:lnTo>
                  <a:pt x="450" y="349"/>
                </a:lnTo>
                <a:lnTo>
                  <a:pt x="455" y="380"/>
                </a:lnTo>
                <a:lnTo>
                  <a:pt x="479" y="389"/>
                </a:lnTo>
                <a:lnTo>
                  <a:pt x="508" y="400"/>
                </a:lnTo>
                <a:lnTo>
                  <a:pt x="539" y="409"/>
                </a:lnTo>
                <a:lnTo>
                  <a:pt x="570" y="420"/>
                </a:lnTo>
                <a:lnTo>
                  <a:pt x="600" y="431"/>
                </a:lnTo>
                <a:lnTo>
                  <a:pt x="628" y="445"/>
                </a:lnTo>
                <a:lnTo>
                  <a:pt x="650" y="460"/>
                </a:lnTo>
                <a:lnTo>
                  <a:pt x="668" y="480"/>
                </a:lnTo>
                <a:lnTo>
                  <a:pt x="682" y="511"/>
                </a:lnTo>
                <a:lnTo>
                  <a:pt x="690" y="545"/>
                </a:lnTo>
                <a:lnTo>
                  <a:pt x="691" y="583"/>
                </a:lnTo>
                <a:lnTo>
                  <a:pt x="693" y="623"/>
                </a:lnTo>
                <a:lnTo>
                  <a:pt x="693" y="665"/>
                </a:lnTo>
                <a:lnTo>
                  <a:pt x="699" y="707"/>
                </a:lnTo>
                <a:lnTo>
                  <a:pt x="710" y="781"/>
                </a:lnTo>
                <a:lnTo>
                  <a:pt x="719" y="858"/>
                </a:lnTo>
                <a:lnTo>
                  <a:pt x="728" y="931"/>
                </a:lnTo>
                <a:lnTo>
                  <a:pt x="739" y="1000"/>
                </a:lnTo>
                <a:lnTo>
                  <a:pt x="742" y="1183"/>
                </a:lnTo>
                <a:lnTo>
                  <a:pt x="742" y="1267"/>
                </a:lnTo>
                <a:lnTo>
                  <a:pt x="748" y="1287"/>
                </a:lnTo>
                <a:lnTo>
                  <a:pt x="753" y="1311"/>
                </a:lnTo>
                <a:lnTo>
                  <a:pt x="759" y="1336"/>
                </a:lnTo>
                <a:lnTo>
                  <a:pt x="762" y="1363"/>
                </a:lnTo>
                <a:lnTo>
                  <a:pt x="766" y="1391"/>
                </a:lnTo>
                <a:lnTo>
                  <a:pt x="768" y="1416"/>
                </a:lnTo>
                <a:lnTo>
                  <a:pt x="764" y="1440"/>
                </a:lnTo>
                <a:lnTo>
                  <a:pt x="757" y="1458"/>
                </a:lnTo>
                <a:lnTo>
                  <a:pt x="742" y="1474"/>
                </a:lnTo>
                <a:lnTo>
                  <a:pt x="722" y="1483"/>
                </a:lnTo>
                <a:lnTo>
                  <a:pt x="713" y="1478"/>
                </a:lnTo>
                <a:lnTo>
                  <a:pt x="699" y="1478"/>
                </a:lnTo>
                <a:lnTo>
                  <a:pt x="682" y="1480"/>
                </a:lnTo>
                <a:lnTo>
                  <a:pt x="668" y="1480"/>
                </a:lnTo>
                <a:lnTo>
                  <a:pt x="659" y="1443"/>
                </a:lnTo>
                <a:lnTo>
                  <a:pt x="677" y="1427"/>
                </a:lnTo>
                <a:lnTo>
                  <a:pt x="686" y="1411"/>
                </a:lnTo>
                <a:lnTo>
                  <a:pt x="688" y="1394"/>
                </a:lnTo>
                <a:lnTo>
                  <a:pt x="688" y="1372"/>
                </a:lnTo>
                <a:lnTo>
                  <a:pt x="688" y="1349"/>
                </a:lnTo>
                <a:lnTo>
                  <a:pt x="691" y="1320"/>
                </a:lnTo>
                <a:lnTo>
                  <a:pt x="695" y="1305"/>
                </a:lnTo>
                <a:lnTo>
                  <a:pt x="700" y="1287"/>
                </a:lnTo>
                <a:lnTo>
                  <a:pt x="699" y="1267"/>
                </a:lnTo>
                <a:lnTo>
                  <a:pt x="642" y="1096"/>
                </a:lnTo>
                <a:lnTo>
                  <a:pt x="639" y="934"/>
                </a:lnTo>
                <a:lnTo>
                  <a:pt x="608" y="827"/>
                </a:lnTo>
                <a:lnTo>
                  <a:pt x="604" y="809"/>
                </a:lnTo>
                <a:lnTo>
                  <a:pt x="600" y="789"/>
                </a:lnTo>
                <a:lnTo>
                  <a:pt x="599" y="767"/>
                </a:lnTo>
                <a:lnTo>
                  <a:pt x="595" y="745"/>
                </a:lnTo>
                <a:lnTo>
                  <a:pt x="588" y="727"/>
                </a:lnTo>
                <a:lnTo>
                  <a:pt x="579" y="714"/>
                </a:lnTo>
                <a:lnTo>
                  <a:pt x="573" y="741"/>
                </a:lnTo>
                <a:lnTo>
                  <a:pt x="566" y="767"/>
                </a:lnTo>
                <a:lnTo>
                  <a:pt x="555" y="792"/>
                </a:lnTo>
                <a:lnTo>
                  <a:pt x="544" y="820"/>
                </a:lnTo>
                <a:lnTo>
                  <a:pt x="535" y="849"/>
                </a:lnTo>
                <a:lnTo>
                  <a:pt x="530" y="880"/>
                </a:lnTo>
                <a:lnTo>
                  <a:pt x="530" y="912"/>
                </a:lnTo>
                <a:lnTo>
                  <a:pt x="535" y="947"/>
                </a:lnTo>
                <a:lnTo>
                  <a:pt x="546" y="983"/>
                </a:lnTo>
                <a:lnTo>
                  <a:pt x="560" y="1018"/>
                </a:lnTo>
                <a:lnTo>
                  <a:pt x="577" y="1052"/>
                </a:lnTo>
                <a:lnTo>
                  <a:pt x="595" y="1089"/>
                </a:lnTo>
                <a:lnTo>
                  <a:pt x="611" y="1125"/>
                </a:lnTo>
                <a:lnTo>
                  <a:pt x="626" y="1165"/>
                </a:lnTo>
                <a:lnTo>
                  <a:pt x="637" y="1207"/>
                </a:lnTo>
                <a:lnTo>
                  <a:pt x="644" y="1251"/>
                </a:lnTo>
                <a:lnTo>
                  <a:pt x="646" y="1300"/>
                </a:lnTo>
                <a:lnTo>
                  <a:pt x="639" y="1351"/>
                </a:lnTo>
                <a:lnTo>
                  <a:pt x="582" y="1680"/>
                </a:lnTo>
                <a:lnTo>
                  <a:pt x="590" y="1734"/>
                </a:lnTo>
                <a:lnTo>
                  <a:pt x="599" y="1792"/>
                </a:lnTo>
                <a:lnTo>
                  <a:pt x="608" y="1851"/>
                </a:lnTo>
                <a:lnTo>
                  <a:pt x="617" y="1912"/>
                </a:lnTo>
                <a:lnTo>
                  <a:pt x="617" y="1972"/>
                </a:lnTo>
                <a:lnTo>
                  <a:pt x="611" y="2034"/>
                </a:lnTo>
                <a:lnTo>
                  <a:pt x="559" y="2320"/>
                </a:lnTo>
                <a:lnTo>
                  <a:pt x="551" y="2351"/>
                </a:lnTo>
                <a:lnTo>
                  <a:pt x="544" y="2387"/>
                </a:lnTo>
                <a:lnTo>
                  <a:pt x="537" y="2425"/>
                </a:lnTo>
                <a:lnTo>
                  <a:pt x="535" y="2463"/>
                </a:lnTo>
                <a:lnTo>
                  <a:pt x="539" y="2503"/>
                </a:lnTo>
                <a:lnTo>
                  <a:pt x="582" y="2696"/>
                </a:lnTo>
                <a:lnTo>
                  <a:pt x="559" y="2711"/>
                </a:lnTo>
                <a:lnTo>
                  <a:pt x="533" y="2723"/>
                </a:lnTo>
                <a:lnTo>
                  <a:pt x="504" y="2734"/>
                </a:lnTo>
                <a:lnTo>
                  <a:pt x="471" y="2740"/>
                </a:lnTo>
                <a:lnTo>
                  <a:pt x="460" y="2714"/>
                </a:lnTo>
                <a:lnTo>
                  <a:pt x="455" y="2687"/>
                </a:lnTo>
                <a:lnTo>
                  <a:pt x="453" y="2656"/>
                </a:lnTo>
                <a:lnTo>
                  <a:pt x="455" y="2625"/>
                </a:lnTo>
                <a:lnTo>
                  <a:pt x="457" y="2591"/>
                </a:lnTo>
                <a:lnTo>
                  <a:pt x="455" y="2556"/>
                </a:lnTo>
                <a:lnTo>
                  <a:pt x="451" y="2523"/>
                </a:lnTo>
                <a:lnTo>
                  <a:pt x="448" y="2492"/>
                </a:lnTo>
                <a:lnTo>
                  <a:pt x="450" y="2461"/>
                </a:lnTo>
                <a:lnTo>
                  <a:pt x="455" y="2431"/>
                </a:lnTo>
                <a:lnTo>
                  <a:pt x="460" y="2398"/>
                </a:lnTo>
                <a:lnTo>
                  <a:pt x="468" y="2363"/>
                </a:lnTo>
                <a:lnTo>
                  <a:pt x="471" y="2327"/>
                </a:lnTo>
                <a:lnTo>
                  <a:pt x="471" y="2287"/>
                </a:lnTo>
                <a:lnTo>
                  <a:pt x="468" y="2243"/>
                </a:lnTo>
                <a:lnTo>
                  <a:pt x="457" y="2192"/>
                </a:lnTo>
                <a:lnTo>
                  <a:pt x="448" y="2136"/>
                </a:lnTo>
                <a:lnTo>
                  <a:pt x="439" y="2074"/>
                </a:lnTo>
                <a:lnTo>
                  <a:pt x="437" y="2012"/>
                </a:lnTo>
                <a:lnTo>
                  <a:pt x="442" y="1951"/>
                </a:lnTo>
                <a:lnTo>
                  <a:pt x="448" y="1925"/>
                </a:lnTo>
                <a:lnTo>
                  <a:pt x="455" y="1894"/>
                </a:lnTo>
                <a:lnTo>
                  <a:pt x="457" y="1863"/>
                </a:lnTo>
                <a:lnTo>
                  <a:pt x="455" y="1831"/>
                </a:lnTo>
                <a:lnTo>
                  <a:pt x="439" y="1754"/>
                </a:lnTo>
                <a:lnTo>
                  <a:pt x="422" y="1678"/>
                </a:lnTo>
                <a:lnTo>
                  <a:pt x="406" y="1598"/>
                </a:lnTo>
                <a:lnTo>
                  <a:pt x="395" y="1516"/>
                </a:lnTo>
                <a:lnTo>
                  <a:pt x="388" y="1431"/>
                </a:lnTo>
                <a:lnTo>
                  <a:pt x="382" y="1431"/>
                </a:lnTo>
                <a:lnTo>
                  <a:pt x="382" y="1436"/>
                </a:lnTo>
                <a:lnTo>
                  <a:pt x="351" y="1680"/>
                </a:lnTo>
                <a:lnTo>
                  <a:pt x="319" y="1807"/>
                </a:lnTo>
                <a:lnTo>
                  <a:pt x="313" y="1861"/>
                </a:lnTo>
                <a:lnTo>
                  <a:pt x="317" y="1914"/>
                </a:lnTo>
                <a:lnTo>
                  <a:pt x="322" y="1965"/>
                </a:lnTo>
                <a:lnTo>
                  <a:pt x="330" y="2018"/>
                </a:lnTo>
                <a:lnTo>
                  <a:pt x="331" y="2072"/>
                </a:lnTo>
                <a:lnTo>
                  <a:pt x="328" y="2127"/>
                </a:lnTo>
                <a:lnTo>
                  <a:pt x="322" y="2152"/>
                </a:lnTo>
                <a:lnTo>
                  <a:pt x="317" y="2185"/>
                </a:lnTo>
                <a:lnTo>
                  <a:pt x="310" y="2223"/>
                </a:lnTo>
                <a:lnTo>
                  <a:pt x="304" y="2263"/>
                </a:lnTo>
                <a:lnTo>
                  <a:pt x="300" y="2303"/>
                </a:lnTo>
                <a:lnTo>
                  <a:pt x="299" y="2343"/>
                </a:lnTo>
                <a:lnTo>
                  <a:pt x="300" y="2380"/>
                </a:lnTo>
                <a:lnTo>
                  <a:pt x="308" y="2411"/>
                </a:lnTo>
                <a:lnTo>
                  <a:pt x="339" y="2474"/>
                </a:lnTo>
                <a:lnTo>
                  <a:pt x="328" y="2511"/>
                </a:lnTo>
                <a:lnTo>
                  <a:pt x="320" y="2556"/>
                </a:lnTo>
                <a:lnTo>
                  <a:pt x="320" y="2603"/>
                </a:lnTo>
                <a:lnTo>
                  <a:pt x="324" y="2647"/>
                </a:lnTo>
                <a:lnTo>
                  <a:pt x="324" y="2689"/>
                </a:lnTo>
                <a:lnTo>
                  <a:pt x="319" y="2727"/>
                </a:lnTo>
                <a:lnTo>
                  <a:pt x="299" y="2734"/>
                </a:lnTo>
                <a:lnTo>
                  <a:pt x="275" y="2736"/>
                </a:lnTo>
                <a:lnTo>
                  <a:pt x="253" y="2729"/>
                </a:lnTo>
                <a:lnTo>
                  <a:pt x="231" y="2718"/>
                </a:lnTo>
                <a:lnTo>
                  <a:pt x="213" y="2700"/>
                </a:lnTo>
                <a:lnTo>
                  <a:pt x="202" y="2678"/>
                </a:lnTo>
                <a:lnTo>
                  <a:pt x="199" y="2651"/>
                </a:lnTo>
                <a:lnTo>
                  <a:pt x="217" y="2616"/>
                </a:lnTo>
                <a:lnTo>
                  <a:pt x="230" y="2574"/>
                </a:lnTo>
                <a:lnTo>
                  <a:pt x="235" y="2529"/>
                </a:lnTo>
                <a:lnTo>
                  <a:pt x="239" y="2480"/>
                </a:lnTo>
                <a:lnTo>
                  <a:pt x="237" y="2429"/>
                </a:lnTo>
                <a:lnTo>
                  <a:pt x="231" y="2376"/>
                </a:lnTo>
                <a:lnTo>
                  <a:pt x="222" y="2321"/>
                </a:lnTo>
                <a:lnTo>
                  <a:pt x="213" y="2267"/>
                </a:lnTo>
                <a:lnTo>
                  <a:pt x="202" y="2216"/>
                </a:lnTo>
                <a:lnTo>
                  <a:pt x="191" y="2165"/>
                </a:lnTo>
                <a:lnTo>
                  <a:pt x="180" y="2118"/>
                </a:lnTo>
                <a:lnTo>
                  <a:pt x="171" y="2074"/>
                </a:lnTo>
                <a:lnTo>
                  <a:pt x="162" y="2034"/>
                </a:lnTo>
                <a:lnTo>
                  <a:pt x="157" y="1980"/>
                </a:lnTo>
                <a:lnTo>
                  <a:pt x="160" y="1923"/>
                </a:lnTo>
                <a:lnTo>
                  <a:pt x="168" y="1867"/>
                </a:lnTo>
                <a:lnTo>
                  <a:pt x="179" y="1812"/>
                </a:lnTo>
                <a:lnTo>
                  <a:pt x="186" y="1756"/>
                </a:lnTo>
                <a:lnTo>
                  <a:pt x="190" y="1700"/>
                </a:lnTo>
                <a:lnTo>
                  <a:pt x="182" y="1643"/>
                </a:lnTo>
                <a:lnTo>
                  <a:pt x="175" y="1607"/>
                </a:lnTo>
                <a:lnTo>
                  <a:pt x="166" y="1565"/>
                </a:lnTo>
                <a:lnTo>
                  <a:pt x="155" y="1518"/>
                </a:lnTo>
                <a:lnTo>
                  <a:pt x="144" y="1467"/>
                </a:lnTo>
                <a:lnTo>
                  <a:pt x="133" y="1414"/>
                </a:lnTo>
                <a:lnTo>
                  <a:pt x="126" y="1363"/>
                </a:lnTo>
                <a:lnTo>
                  <a:pt x="122" y="1312"/>
                </a:lnTo>
                <a:lnTo>
                  <a:pt x="122" y="1265"/>
                </a:lnTo>
                <a:lnTo>
                  <a:pt x="128" y="1223"/>
                </a:lnTo>
                <a:lnTo>
                  <a:pt x="144" y="1163"/>
                </a:lnTo>
                <a:lnTo>
                  <a:pt x="166" y="1107"/>
                </a:lnTo>
                <a:lnTo>
                  <a:pt x="190" y="1051"/>
                </a:lnTo>
                <a:lnTo>
                  <a:pt x="213" y="998"/>
                </a:lnTo>
                <a:lnTo>
                  <a:pt x="231" y="943"/>
                </a:lnTo>
                <a:lnTo>
                  <a:pt x="237" y="905"/>
                </a:lnTo>
                <a:lnTo>
                  <a:pt x="235" y="869"/>
                </a:lnTo>
                <a:lnTo>
                  <a:pt x="228" y="832"/>
                </a:lnTo>
                <a:lnTo>
                  <a:pt x="215" y="800"/>
                </a:lnTo>
                <a:lnTo>
                  <a:pt x="202" y="769"/>
                </a:lnTo>
                <a:lnTo>
                  <a:pt x="191" y="740"/>
                </a:lnTo>
                <a:lnTo>
                  <a:pt x="182" y="711"/>
                </a:lnTo>
                <a:lnTo>
                  <a:pt x="179" y="711"/>
                </a:lnTo>
                <a:lnTo>
                  <a:pt x="170" y="769"/>
                </a:lnTo>
                <a:lnTo>
                  <a:pt x="157" y="825"/>
                </a:lnTo>
                <a:lnTo>
                  <a:pt x="140" y="878"/>
                </a:lnTo>
                <a:lnTo>
                  <a:pt x="128" y="931"/>
                </a:lnTo>
                <a:lnTo>
                  <a:pt x="122" y="969"/>
                </a:lnTo>
                <a:lnTo>
                  <a:pt x="122" y="1005"/>
                </a:lnTo>
                <a:lnTo>
                  <a:pt x="124" y="1041"/>
                </a:lnTo>
                <a:lnTo>
                  <a:pt x="124" y="1078"/>
                </a:lnTo>
                <a:lnTo>
                  <a:pt x="119" y="1111"/>
                </a:lnTo>
                <a:lnTo>
                  <a:pt x="110" y="1145"/>
                </a:lnTo>
                <a:lnTo>
                  <a:pt x="95" y="1181"/>
                </a:lnTo>
                <a:lnTo>
                  <a:pt x="82" y="1223"/>
                </a:lnTo>
                <a:lnTo>
                  <a:pt x="71" y="1267"/>
                </a:lnTo>
                <a:lnTo>
                  <a:pt x="64" y="1311"/>
                </a:lnTo>
                <a:lnTo>
                  <a:pt x="62" y="1358"/>
                </a:lnTo>
                <a:lnTo>
                  <a:pt x="71" y="1403"/>
                </a:lnTo>
                <a:lnTo>
                  <a:pt x="108" y="1451"/>
                </a:lnTo>
                <a:lnTo>
                  <a:pt x="104" y="1456"/>
                </a:lnTo>
                <a:lnTo>
                  <a:pt x="100" y="1460"/>
                </a:lnTo>
                <a:lnTo>
                  <a:pt x="100" y="1463"/>
                </a:lnTo>
                <a:lnTo>
                  <a:pt x="100" y="1469"/>
                </a:lnTo>
                <a:lnTo>
                  <a:pt x="99" y="1472"/>
                </a:lnTo>
                <a:lnTo>
                  <a:pt x="99" y="1480"/>
                </a:lnTo>
                <a:lnTo>
                  <a:pt x="79" y="1481"/>
                </a:lnTo>
                <a:lnTo>
                  <a:pt x="62" y="1481"/>
                </a:lnTo>
                <a:lnTo>
                  <a:pt x="48" y="1481"/>
                </a:lnTo>
                <a:lnTo>
                  <a:pt x="31" y="1483"/>
                </a:lnTo>
                <a:lnTo>
                  <a:pt x="13" y="1452"/>
                </a:lnTo>
                <a:lnTo>
                  <a:pt x="4" y="1423"/>
                </a:lnTo>
                <a:lnTo>
                  <a:pt x="0" y="1392"/>
                </a:lnTo>
                <a:lnTo>
                  <a:pt x="2" y="1361"/>
                </a:lnTo>
                <a:lnTo>
                  <a:pt x="8" y="1327"/>
                </a:lnTo>
                <a:lnTo>
                  <a:pt x="15" y="1291"/>
                </a:lnTo>
                <a:lnTo>
                  <a:pt x="22" y="1251"/>
                </a:lnTo>
                <a:lnTo>
                  <a:pt x="22" y="1036"/>
                </a:lnTo>
                <a:lnTo>
                  <a:pt x="62" y="751"/>
                </a:lnTo>
                <a:lnTo>
                  <a:pt x="68" y="709"/>
                </a:lnTo>
                <a:lnTo>
                  <a:pt x="70" y="665"/>
                </a:lnTo>
                <a:lnTo>
                  <a:pt x="70" y="623"/>
                </a:lnTo>
                <a:lnTo>
                  <a:pt x="71" y="581"/>
                </a:lnTo>
                <a:lnTo>
                  <a:pt x="75" y="541"/>
                </a:lnTo>
                <a:lnTo>
                  <a:pt x="84" y="507"/>
                </a:lnTo>
                <a:lnTo>
                  <a:pt x="99" y="476"/>
                </a:lnTo>
                <a:lnTo>
                  <a:pt x="117" y="458"/>
                </a:lnTo>
                <a:lnTo>
                  <a:pt x="139" y="445"/>
                </a:lnTo>
                <a:lnTo>
                  <a:pt x="164" y="436"/>
                </a:lnTo>
                <a:lnTo>
                  <a:pt x="193" y="429"/>
                </a:lnTo>
                <a:lnTo>
                  <a:pt x="222" y="421"/>
                </a:lnTo>
                <a:lnTo>
                  <a:pt x="251" y="412"/>
                </a:lnTo>
                <a:lnTo>
                  <a:pt x="275" y="403"/>
                </a:lnTo>
                <a:lnTo>
                  <a:pt x="297" y="389"/>
                </a:lnTo>
                <a:lnTo>
                  <a:pt x="311" y="371"/>
                </a:lnTo>
                <a:lnTo>
                  <a:pt x="322" y="347"/>
                </a:lnTo>
                <a:lnTo>
                  <a:pt x="320" y="325"/>
                </a:lnTo>
                <a:lnTo>
                  <a:pt x="313" y="303"/>
                </a:lnTo>
                <a:lnTo>
                  <a:pt x="299" y="281"/>
                </a:lnTo>
                <a:lnTo>
                  <a:pt x="282" y="261"/>
                </a:lnTo>
                <a:lnTo>
                  <a:pt x="266" y="241"/>
                </a:lnTo>
                <a:lnTo>
                  <a:pt x="253" y="221"/>
                </a:lnTo>
                <a:lnTo>
                  <a:pt x="248" y="203"/>
                </a:lnTo>
                <a:lnTo>
                  <a:pt x="253" y="191"/>
                </a:lnTo>
                <a:lnTo>
                  <a:pt x="253" y="174"/>
                </a:lnTo>
                <a:lnTo>
                  <a:pt x="250" y="154"/>
                </a:lnTo>
                <a:lnTo>
                  <a:pt x="250" y="136"/>
                </a:lnTo>
                <a:lnTo>
                  <a:pt x="251" y="116"/>
                </a:lnTo>
                <a:lnTo>
                  <a:pt x="262" y="83"/>
                </a:lnTo>
                <a:lnTo>
                  <a:pt x="280" y="54"/>
                </a:lnTo>
                <a:lnTo>
                  <a:pt x="302" y="27"/>
                </a:lnTo>
                <a:lnTo>
                  <a:pt x="322" y="3"/>
                </a:lnTo>
                <a:lnTo>
                  <a:pt x="3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0" name="Freeform 18">
            <a:extLst>
              <a:ext uri="{FF2B5EF4-FFF2-40B4-BE49-F238E27FC236}">
                <a16:creationId xmlns:a16="http://schemas.microsoft.com/office/drawing/2014/main" id="{1FC3FE2C-CB12-4331-852B-C80C20FA3985}"/>
              </a:ext>
            </a:extLst>
          </p:cNvPr>
          <p:cNvSpPr>
            <a:spLocks/>
          </p:cNvSpPr>
          <p:nvPr/>
        </p:nvSpPr>
        <p:spPr bwMode="auto">
          <a:xfrm>
            <a:off x="374085" y="1487193"/>
            <a:ext cx="813539" cy="2829451"/>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pic>
        <p:nvPicPr>
          <p:cNvPr id="6" name="Picture 5">
            <a:extLst>
              <a:ext uri="{FF2B5EF4-FFF2-40B4-BE49-F238E27FC236}">
                <a16:creationId xmlns:a16="http://schemas.microsoft.com/office/drawing/2014/main" id="{670CB205-5749-45D7-A815-CD87E4CE392A}"/>
              </a:ext>
            </a:extLst>
          </p:cNvPr>
          <p:cNvPicPr>
            <a:picLocks noChangeAspect="1"/>
          </p:cNvPicPr>
          <p:nvPr/>
        </p:nvPicPr>
        <p:blipFill>
          <a:blip r:embed="rId2"/>
          <a:stretch>
            <a:fillRect/>
          </a:stretch>
        </p:blipFill>
        <p:spPr>
          <a:xfrm>
            <a:off x="1645841" y="709713"/>
            <a:ext cx="5852318" cy="4194816"/>
          </a:xfrm>
          <a:prstGeom prst="rect">
            <a:avLst/>
          </a:prstGeom>
        </p:spPr>
      </p:pic>
    </p:spTree>
    <p:extLst>
      <p:ext uri="{BB962C8B-B14F-4D97-AF65-F5344CB8AC3E}">
        <p14:creationId xmlns:p14="http://schemas.microsoft.com/office/powerpoint/2010/main" val="2276775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7AC73CF3-6E3B-458A-9F9D-2C9714CCF3B8}"/>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9965" r="9965"/>
          <a:stretch>
            <a:fillRect/>
          </a:stretch>
        </p:blipFill>
        <p:spPr/>
      </p:pic>
      <p:sp>
        <p:nvSpPr>
          <p:cNvPr id="2" name="Text Placeholder 1"/>
          <p:cNvSpPr>
            <a:spLocks noGrp="1"/>
          </p:cNvSpPr>
          <p:nvPr>
            <p:ph type="body" sz="quarter" idx="10"/>
          </p:nvPr>
        </p:nvSpPr>
        <p:spPr/>
        <p:txBody>
          <a:bodyPr/>
          <a:lstStyle/>
          <a:p>
            <a:r>
              <a:rPr lang="en-US" altLang="ko-KR" dirty="0"/>
              <a:t>16 Myers-Briggs Personality Types</a:t>
            </a:r>
            <a:endParaRPr lang="ko-KR" altLang="en-US" dirty="0"/>
          </a:p>
        </p:txBody>
      </p:sp>
      <p:sp>
        <p:nvSpPr>
          <p:cNvPr id="5" name="Oval 4"/>
          <p:cNvSpPr/>
          <p:nvPr/>
        </p:nvSpPr>
        <p:spPr>
          <a:xfrm>
            <a:off x="3839006" y="2320045"/>
            <a:ext cx="1224136" cy="1224136"/>
          </a:xfrm>
          <a:prstGeom prst="ellipse">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Block Arc 14"/>
          <p:cNvSpPr/>
          <p:nvPr/>
        </p:nvSpPr>
        <p:spPr>
          <a:xfrm rot="16200000">
            <a:off x="4191627" y="2499571"/>
            <a:ext cx="518895" cy="51923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TextBox 6"/>
          <p:cNvSpPr txBox="1"/>
          <p:nvPr/>
        </p:nvSpPr>
        <p:spPr>
          <a:xfrm>
            <a:off x="3973420" y="3092988"/>
            <a:ext cx="955307" cy="276999"/>
          </a:xfrm>
          <a:prstGeom prst="rect">
            <a:avLst/>
          </a:prstGeom>
          <a:noFill/>
        </p:spPr>
        <p:txBody>
          <a:bodyPr wrap="square" rtlCol="0">
            <a:spAutoFit/>
          </a:bodyPr>
          <a:lstStyle/>
          <a:p>
            <a:pPr algn="ctr"/>
            <a:r>
              <a:rPr lang="en-US" altLang="ko-KR" sz="1200" b="1" dirty="0">
                <a:solidFill>
                  <a:schemeClr val="bg1"/>
                </a:solidFill>
                <a:latin typeface="Arial" pitchFamily="34" charset="0"/>
                <a:cs typeface="Arial" pitchFamily="34" charset="0"/>
                <a:hlinkClick r:id="rId3"/>
              </a:rPr>
              <a:t>Link</a:t>
            </a:r>
            <a:endParaRPr lang="ko-KR" altLang="en-US" sz="1200" b="1" dirty="0">
              <a:solidFill>
                <a:schemeClr val="bg1"/>
              </a:solidFill>
              <a:latin typeface="Arial" pitchFamily="34" charset="0"/>
              <a:cs typeface="Arial" pitchFamily="34" charset="0"/>
            </a:endParaRPr>
          </a:p>
        </p:txBody>
      </p:sp>
      <p:pic>
        <p:nvPicPr>
          <p:cNvPr id="14" name="Picture 3">
            <a:extLst>
              <a:ext uri="{FF2B5EF4-FFF2-40B4-BE49-F238E27FC236}">
                <a16:creationId xmlns:a16="http://schemas.microsoft.com/office/drawing/2014/main" id="{7B94A9AE-6233-4FAF-8323-86F472477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829136"/>
            <a:ext cx="3168352" cy="4205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712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9E38146-46F4-4ED7-9A6F-AC2D28FAA486}"/>
              </a:ext>
            </a:extLst>
          </p:cNvPr>
          <p:cNvSpPr/>
          <p:nvPr/>
        </p:nvSpPr>
        <p:spPr>
          <a:xfrm>
            <a:off x="0" y="-20538"/>
            <a:ext cx="9144000" cy="720080"/>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Placeholder 10">
            <a:extLst>
              <a:ext uri="{FF2B5EF4-FFF2-40B4-BE49-F238E27FC236}">
                <a16:creationId xmlns:a16="http://schemas.microsoft.com/office/drawing/2014/main" id="{31EDA506-2AD1-4562-B6E9-1D768753C2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571" r="4571"/>
          <a:stretch>
            <a:fillRect/>
          </a:stretch>
        </p:blipFill>
        <p:spPr>
          <a:xfrm>
            <a:off x="4513480" y="1626257"/>
            <a:ext cx="3465217" cy="2562605"/>
          </a:xfrm>
        </p:spPr>
      </p:pic>
      <p:sp>
        <p:nvSpPr>
          <p:cNvPr id="2" name="Text Placeholder 1"/>
          <p:cNvSpPr>
            <a:spLocks noGrp="1"/>
          </p:cNvSpPr>
          <p:nvPr>
            <p:ph type="body" sz="quarter" idx="10"/>
          </p:nvPr>
        </p:nvSpPr>
        <p:spPr>
          <a:xfrm>
            <a:off x="0" y="-20538"/>
            <a:ext cx="9144000" cy="576064"/>
          </a:xfrm>
        </p:spPr>
        <p:txBody>
          <a:bodyPr/>
          <a:lstStyle/>
          <a:p>
            <a:r>
              <a:rPr lang="en-US" altLang="ko-KR" dirty="0"/>
              <a:t>Myers-Briggs Personality Test</a:t>
            </a:r>
            <a:endParaRPr lang="ko-KR" altLang="en-US" dirty="0"/>
          </a:p>
        </p:txBody>
      </p:sp>
      <p:sp>
        <p:nvSpPr>
          <p:cNvPr id="5" name="Oval 4"/>
          <p:cNvSpPr/>
          <p:nvPr/>
        </p:nvSpPr>
        <p:spPr>
          <a:xfrm>
            <a:off x="3839006" y="2320045"/>
            <a:ext cx="1224136" cy="1224136"/>
          </a:xfrm>
          <a:prstGeom prst="ellipse">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6" name="Block Arc 14"/>
          <p:cNvSpPr/>
          <p:nvPr/>
        </p:nvSpPr>
        <p:spPr>
          <a:xfrm rot="16200000">
            <a:off x="4191627" y="2499571"/>
            <a:ext cx="518895" cy="51923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 name="TextBox 6"/>
          <p:cNvSpPr txBox="1"/>
          <p:nvPr/>
        </p:nvSpPr>
        <p:spPr>
          <a:xfrm>
            <a:off x="3973420" y="3092988"/>
            <a:ext cx="955307" cy="276999"/>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pitchFamily="34" charset="0"/>
                <a:cs typeface="Arial" pitchFamily="34" charset="0"/>
                <a:hlinkClick r:id="rId3"/>
              </a:rPr>
              <a:t>Link</a:t>
            </a:r>
            <a:endParaRPr kumimoji="0" lang="ko-KR" altLang="en-US" sz="1200" b="1" i="0" u="none" strike="noStrike" kern="1200" cap="none" spc="0" normalizeH="0" baseline="0" noProof="0" dirty="0">
              <a:ln>
                <a:noFill/>
              </a:ln>
              <a:solidFill>
                <a:prstClr val="white"/>
              </a:solidFill>
              <a:effectLst/>
              <a:uLnTx/>
              <a:uFillTx/>
              <a:latin typeface="Arial" pitchFamily="34" charset="0"/>
              <a:cs typeface="Arial" pitchFamily="34" charset="0"/>
            </a:endParaRPr>
          </a:p>
        </p:txBody>
      </p:sp>
      <p:pic>
        <p:nvPicPr>
          <p:cNvPr id="12" name="Picture 11">
            <a:extLst>
              <a:ext uri="{FF2B5EF4-FFF2-40B4-BE49-F238E27FC236}">
                <a16:creationId xmlns:a16="http://schemas.microsoft.com/office/drawing/2014/main" id="{37848071-E60E-42C6-907D-92182B74C3DD}"/>
              </a:ext>
            </a:extLst>
          </p:cNvPr>
          <p:cNvPicPr>
            <a:picLocks noChangeAspect="1"/>
          </p:cNvPicPr>
          <p:nvPr/>
        </p:nvPicPr>
        <p:blipFill>
          <a:blip r:embed="rId4"/>
          <a:stretch>
            <a:fillRect/>
          </a:stretch>
        </p:blipFill>
        <p:spPr>
          <a:xfrm>
            <a:off x="0" y="1130998"/>
            <a:ext cx="4298087" cy="815745"/>
          </a:xfrm>
          <a:prstGeom prst="rect">
            <a:avLst/>
          </a:prstGeom>
        </p:spPr>
      </p:pic>
      <p:pic>
        <p:nvPicPr>
          <p:cNvPr id="13" name="Picture 12">
            <a:extLst>
              <a:ext uri="{FF2B5EF4-FFF2-40B4-BE49-F238E27FC236}">
                <a16:creationId xmlns:a16="http://schemas.microsoft.com/office/drawing/2014/main" id="{C2F14B34-A20A-423E-A450-7B6A153C3086}"/>
              </a:ext>
            </a:extLst>
          </p:cNvPr>
          <p:cNvPicPr>
            <a:picLocks noChangeAspect="1"/>
          </p:cNvPicPr>
          <p:nvPr/>
        </p:nvPicPr>
        <p:blipFill>
          <a:blip r:embed="rId5"/>
          <a:stretch>
            <a:fillRect/>
          </a:stretch>
        </p:blipFill>
        <p:spPr>
          <a:xfrm>
            <a:off x="472108" y="3157669"/>
            <a:ext cx="3096868" cy="1709666"/>
          </a:xfrm>
          <a:prstGeom prst="rect">
            <a:avLst/>
          </a:prstGeom>
        </p:spPr>
      </p:pic>
    </p:spTree>
    <p:extLst>
      <p:ext uri="{BB962C8B-B14F-4D97-AF65-F5344CB8AC3E}">
        <p14:creationId xmlns:p14="http://schemas.microsoft.com/office/powerpoint/2010/main" val="414338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Johari Window</a:t>
            </a:r>
            <a:endParaRPr lang="ko-KR" altLang="en-US" dirty="0"/>
          </a:p>
        </p:txBody>
      </p:sp>
      <p:sp>
        <p:nvSpPr>
          <p:cNvPr id="3" name="Text Placeholder 2"/>
          <p:cNvSpPr>
            <a:spLocks noGrp="1"/>
          </p:cNvSpPr>
          <p:nvPr>
            <p:ph type="body" sz="quarter" idx="11"/>
          </p:nvPr>
        </p:nvSpPr>
        <p:spPr/>
        <p:txBody>
          <a:bodyPr/>
          <a:lstStyle/>
          <a:p>
            <a:pPr lvl="0"/>
            <a:r>
              <a:rPr lang="en-US" altLang="ko-KR" sz="1200" dirty="0"/>
              <a:t>Joseph </a:t>
            </a:r>
            <a:r>
              <a:rPr lang="en-US" altLang="ko-KR" sz="1200" dirty="0" err="1"/>
              <a:t>Luft</a:t>
            </a:r>
            <a:r>
              <a:rPr lang="en-US" altLang="ko-KR" sz="1200" dirty="0"/>
              <a:t> and Harry Ingham developed the model in 1955</a:t>
            </a:r>
          </a:p>
        </p:txBody>
      </p:sp>
      <p:pic>
        <p:nvPicPr>
          <p:cNvPr id="4" name="Picture 3">
            <a:extLst>
              <a:ext uri="{FF2B5EF4-FFF2-40B4-BE49-F238E27FC236}">
                <a16:creationId xmlns:a16="http://schemas.microsoft.com/office/drawing/2014/main" id="{12654FB8-B669-4320-AEC4-B2BDBF019B01}"/>
              </a:ext>
            </a:extLst>
          </p:cNvPr>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5836" y="987574"/>
            <a:ext cx="2952328" cy="1978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234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16108" y="3089538"/>
            <a:ext cx="4896544" cy="994380"/>
          </a:xfrm>
        </p:spPr>
        <p:txBody>
          <a:bodyPr/>
          <a:lstStyle/>
          <a:p>
            <a:r>
              <a:rPr lang="en-US" altLang="ko-KR" sz="2800" dirty="0"/>
              <a:t>Team Management</a:t>
            </a:r>
            <a:endParaRPr lang="ko-KR" altLang="en-US" sz="2800" dirty="0"/>
          </a:p>
        </p:txBody>
      </p:sp>
      <p:sp>
        <p:nvSpPr>
          <p:cNvPr id="6" name="Text Placeholder 2">
            <a:extLst>
              <a:ext uri="{FF2B5EF4-FFF2-40B4-BE49-F238E27FC236}">
                <a16:creationId xmlns:a16="http://schemas.microsoft.com/office/drawing/2014/main" id="{7ED2ABB1-E272-4617-9013-CDC02923FCD1}"/>
              </a:ext>
            </a:extLst>
          </p:cNvPr>
          <p:cNvSpPr txBox="1">
            <a:spLocks/>
          </p:cNvSpPr>
          <p:nvPr/>
        </p:nvSpPr>
        <p:spPr>
          <a:xfrm>
            <a:off x="2116108" y="3939902"/>
            <a:ext cx="4896544"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200" b="0" i="0" u="none" strike="noStrike" kern="1200" cap="none" spc="0" normalizeH="0" baseline="0" noProof="0" dirty="0">
                <a:ln>
                  <a:noFill/>
                </a:ln>
                <a:solidFill>
                  <a:prstClr val="white"/>
                </a:solidFill>
                <a:effectLst/>
                <a:uLnTx/>
                <a:uFillTx/>
                <a:latin typeface="Arial"/>
                <a:cs typeface="Arial" pitchFamily="34" charset="0"/>
              </a:rPr>
              <a:t>Building a Functional Team</a:t>
            </a:r>
          </a:p>
        </p:txBody>
      </p:sp>
      <p:pic>
        <p:nvPicPr>
          <p:cNvPr id="3" name="Picture 2">
            <a:extLst>
              <a:ext uri="{FF2B5EF4-FFF2-40B4-BE49-F238E27FC236}">
                <a16:creationId xmlns:a16="http://schemas.microsoft.com/office/drawing/2014/main" id="{B4FF5159-7677-451E-8049-259AE09D9B6A}"/>
              </a:ext>
            </a:extLst>
          </p:cNvPr>
          <p:cNvPicPr>
            <a:picLocks noChangeAspect="1"/>
          </p:cNvPicPr>
          <p:nvPr/>
        </p:nvPicPr>
        <p:blipFill>
          <a:blip r:embed="rId2"/>
          <a:stretch>
            <a:fillRect/>
          </a:stretch>
        </p:blipFill>
        <p:spPr>
          <a:xfrm>
            <a:off x="3239852" y="915566"/>
            <a:ext cx="2664296" cy="2342623"/>
          </a:xfrm>
          <a:prstGeom prst="rect">
            <a:avLst/>
          </a:prstGeom>
        </p:spPr>
      </p:pic>
    </p:spTree>
    <p:extLst>
      <p:ext uri="{BB962C8B-B14F-4D97-AF65-F5344CB8AC3E}">
        <p14:creationId xmlns:p14="http://schemas.microsoft.com/office/powerpoint/2010/main" val="3986335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073AFD7-6B81-4A15-8CD7-D99A4955B978}"/>
              </a:ext>
            </a:extLst>
          </p:cNvPr>
          <p:cNvSpPr/>
          <p:nvPr/>
        </p:nvSpPr>
        <p:spPr>
          <a:xfrm>
            <a:off x="4019253" y="2387906"/>
            <a:ext cx="1105494" cy="1079265"/>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657F74-CDCA-4974-8895-C2A47630ACB1}"/>
              </a:ext>
            </a:extLst>
          </p:cNvPr>
          <p:cNvSpPr/>
          <p:nvPr/>
        </p:nvSpPr>
        <p:spPr>
          <a:xfrm>
            <a:off x="0" y="699542"/>
            <a:ext cx="9144000" cy="285775"/>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p:txBody>
          <a:bodyPr/>
          <a:lstStyle/>
          <a:p>
            <a:r>
              <a:rPr lang="en-US" altLang="ko-KR" dirty="0"/>
              <a:t>Team Management</a:t>
            </a:r>
            <a:endParaRPr lang="ko-KR" altLang="en-US" dirty="0"/>
          </a:p>
        </p:txBody>
      </p:sp>
      <p:sp>
        <p:nvSpPr>
          <p:cNvPr id="3" name="Text Placeholder 2"/>
          <p:cNvSpPr>
            <a:spLocks noGrp="1"/>
          </p:cNvSpPr>
          <p:nvPr>
            <p:ph type="body" sz="quarter" idx="11"/>
          </p:nvPr>
        </p:nvSpPr>
        <p:spPr/>
        <p:txBody>
          <a:bodyPr/>
          <a:lstStyle/>
          <a:p>
            <a:pPr lvl="0"/>
            <a:r>
              <a:rPr lang="en-US" altLang="ko-KR" dirty="0"/>
              <a:t>Team Building Stages</a:t>
            </a:r>
          </a:p>
        </p:txBody>
      </p:sp>
      <p:sp>
        <p:nvSpPr>
          <p:cNvPr id="6" name="Freeform 5"/>
          <p:cNvSpPr/>
          <p:nvPr/>
        </p:nvSpPr>
        <p:spPr>
          <a:xfrm>
            <a:off x="4061224" y="120359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7" name="Freeform 6"/>
          <p:cNvSpPr/>
          <p:nvPr/>
        </p:nvSpPr>
        <p:spPr>
          <a:xfrm rot="2160000">
            <a:off x="5020924" y="1965135"/>
            <a:ext cx="264268"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2778" rIns="98127" bIns="82777"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8" name="Freeform 7"/>
          <p:cNvSpPr/>
          <p:nvPr/>
        </p:nvSpPr>
        <p:spPr>
          <a:xfrm>
            <a:off x="5266192" y="207905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9" name="Freeform 8"/>
          <p:cNvSpPr/>
          <p:nvPr/>
        </p:nvSpPr>
        <p:spPr>
          <a:xfrm rot="17280000">
            <a:off x="5401642" y="3108411"/>
            <a:ext cx="264268"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7" tIns="82778" rIns="0"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0" name="Freeform 9"/>
          <p:cNvSpPr/>
          <p:nvPr/>
        </p:nvSpPr>
        <p:spPr>
          <a:xfrm>
            <a:off x="4805935" y="3495584"/>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1" name="Freeform 10"/>
          <p:cNvSpPr/>
          <p:nvPr/>
        </p:nvSpPr>
        <p:spPr>
          <a:xfrm>
            <a:off x="4431970" y="3823786"/>
            <a:ext cx="264269"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9" rIns="1"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2" name="Freeform 11"/>
          <p:cNvSpPr/>
          <p:nvPr/>
        </p:nvSpPr>
        <p:spPr>
          <a:xfrm>
            <a:off x="3316512" y="3495584"/>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3" name="Freeform 12"/>
          <p:cNvSpPr/>
          <p:nvPr/>
        </p:nvSpPr>
        <p:spPr>
          <a:xfrm rot="4320000">
            <a:off x="3451962" y="3122637"/>
            <a:ext cx="264269"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8" rIns="0"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4" name="Freeform 13"/>
          <p:cNvSpPr/>
          <p:nvPr/>
        </p:nvSpPr>
        <p:spPr>
          <a:xfrm>
            <a:off x="2856255" y="207905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7" name="Freeform 16"/>
          <p:cNvSpPr/>
          <p:nvPr/>
        </p:nvSpPr>
        <p:spPr>
          <a:xfrm>
            <a:off x="4061224" y="2444656"/>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grpSp>
        <p:nvGrpSpPr>
          <p:cNvPr id="23" name="Group 22"/>
          <p:cNvGrpSpPr/>
          <p:nvPr/>
        </p:nvGrpSpPr>
        <p:grpSpPr>
          <a:xfrm>
            <a:off x="467005" y="1652195"/>
            <a:ext cx="2323459" cy="1232690"/>
            <a:chOff x="803640" y="3362835"/>
            <a:chExt cx="2059657" cy="1232690"/>
          </a:xfrm>
        </p:grpSpPr>
        <p:sp>
          <p:nvSpPr>
            <p:cNvPr id="24" name="TextBox 23"/>
            <p:cNvSpPr txBox="1"/>
            <p:nvPr/>
          </p:nvSpPr>
          <p:spPr>
            <a:xfrm>
              <a:off x="803640" y="3579862"/>
              <a:ext cx="2059657"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altLang="ko-KR" sz="1200" dirty="0">
                  <a:solidFill>
                    <a:schemeClr val="tx1">
                      <a:lumMod val="75000"/>
                      <a:lumOff val="25000"/>
                    </a:schemeClr>
                  </a:solidFill>
                  <a:cs typeface="Arial" pitchFamily="34" charset="0"/>
                </a:rPr>
                <a:t>At some point, a team will reach this stage. Completion of the team target either due to the project completion or restructuring of an organization.</a:t>
              </a:r>
            </a:p>
          </p:txBody>
        </p:sp>
        <p:sp>
          <p:nvSpPr>
            <p:cNvPr id="25" name="TextBox 24"/>
            <p:cNvSpPr txBox="1"/>
            <p:nvPr/>
          </p:nvSpPr>
          <p:spPr>
            <a:xfrm>
              <a:off x="803640" y="3362835"/>
              <a:ext cx="205965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altLang="ko-KR" sz="1200" b="1" dirty="0">
                  <a:solidFill>
                    <a:schemeClr val="tx1">
                      <a:lumMod val="75000"/>
                      <a:lumOff val="25000"/>
                    </a:schemeClr>
                  </a:solidFill>
                  <a:cs typeface="Arial" pitchFamily="34" charset="0"/>
                </a:rPr>
                <a:t>Adjourning</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5297074" y="1019670"/>
            <a:ext cx="3379382" cy="1048024"/>
            <a:chOff x="803640" y="3362835"/>
            <a:chExt cx="2059657" cy="1048024"/>
          </a:xfrm>
        </p:grpSpPr>
        <p:sp>
          <p:nvSpPr>
            <p:cNvPr id="27" name="TextBox 26"/>
            <p:cNvSpPr txBox="1"/>
            <p:nvPr/>
          </p:nvSpPr>
          <p:spPr>
            <a:xfrm>
              <a:off x="803640" y="3579862"/>
              <a:ext cx="2059657"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ko-KR" sz="1200" dirty="0">
                  <a:solidFill>
                    <a:schemeClr val="tx1">
                      <a:lumMod val="75000"/>
                      <a:lumOff val="25000"/>
                    </a:schemeClr>
                  </a:solidFill>
                  <a:cs typeface="Arial" pitchFamily="34" charset="0"/>
                </a:rPr>
                <a:t>For a new team, this is the first stage. Everything is new and fresh. Everyone is welcoming of each other, positive, exciting, and polite, although anxious.</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803640" y="3362835"/>
              <a:ext cx="2059657" cy="27699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ko-KR" sz="1200" b="1" dirty="0">
                  <a:solidFill>
                    <a:schemeClr val="tx1">
                      <a:lumMod val="75000"/>
                      <a:lumOff val="25000"/>
                    </a:schemeClr>
                  </a:solidFill>
                  <a:cs typeface="Arial" pitchFamily="34" charset="0"/>
                </a:rPr>
                <a:t>Forming</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6368899" y="2203156"/>
            <a:ext cx="2667597" cy="1232690"/>
            <a:chOff x="803640" y="3362835"/>
            <a:chExt cx="2059657" cy="1232690"/>
          </a:xfrm>
        </p:grpSpPr>
        <p:sp>
          <p:nvSpPr>
            <p:cNvPr id="30" name="TextBox 29"/>
            <p:cNvSpPr txBox="1"/>
            <p:nvPr/>
          </p:nvSpPr>
          <p:spPr>
            <a:xfrm>
              <a:off x="803640" y="3579862"/>
              <a:ext cx="2059657"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ko-KR" sz="1200" dirty="0">
                  <a:solidFill>
                    <a:schemeClr val="tx1">
                      <a:lumMod val="75000"/>
                      <a:lumOff val="25000"/>
                    </a:schemeClr>
                  </a:solidFill>
                  <a:cs typeface="Arial" pitchFamily="34" charset="0"/>
                </a:rPr>
                <a:t>Team members start to show their individuality and push the boundaries established during the Forming stage. Conflicts are highest in this stage.</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ko-KR" sz="1200" b="1" dirty="0">
                  <a:solidFill>
                    <a:schemeClr val="tx1">
                      <a:lumMod val="75000"/>
                      <a:lumOff val="25000"/>
                    </a:schemeClr>
                  </a:solidFill>
                  <a:cs typeface="Arial" pitchFamily="34" charset="0"/>
                </a:rPr>
                <a:t>Storming</a:t>
              </a:r>
              <a:endParaRPr lang="ko-KR" altLang="en-US" sz="1200" b="1" dirty="0">
                <a:solidFill>
                  <a:schemeClr val="tx1">
                    <a:lumMod val="75000"/>
                    <a:lumOff val="25000"/>
                  </a:schemeClr>
                </a:solidFill>
                <a:cs typeface="Arial" pitchFamily="34" charset="0"/>
              </a:endParaRPr>
            </a:p>
          </p:txBody>
        </p:sp>
      </p:grpSp>
      <p:grpSp>
        <p:nvGrpSpPr>
          <p:cNvPr id="32" name="Group 31"/>
          <p:cNvGrpSpPr/>
          <p:nvPr/>
        </p:nvGrpSpPr>
        <p:grpSpPr>
          <a:xfrm>
            <a:off x="5868144" y="3539953"/>
            <a:ext cx="3168352" cy="1480069"/>
            <a:chOff x="803640" y="3362835"/>
            <a:chExt cx="2059657" cy="1247880"/>
          </a:xfrm>
        </p:grpSpPr>
        <p:sp>
          <p:nvSpPr>
            <p:cNvPr id="34" name="TextBox 33"/>
            <p:cNvSpPr txBox="1"/>
            <p:nvPr/>
          </p:nvSpPr>
          <p:spPr>
            <a:xfrm>
              <a:off x="803640" y="3362835"/>
              <a:ext cx="205965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ko-KR" sz="1200" b="1" dirty="0">
                  <a:solidFill>
                    <a:schemeClr val="tx1">
                      <a:lumMod val="75000"/>
                      <a:lumOff val="25000"/>
                    </a:schemeClr>
                  </a:solidFill>
                  <a:cs typeface="Arial" pitchFamily="34" charset="0"/>
                </a:rPr>
                <a:t>Norming</a:t>
              </a:r>
              <a:endParaRPr lang="ko-KR" altLang="en-US" sz="1200" b="1" dirty="0">
                <a:solidFill>
                  <a:schemeClr val="tx1">
                    <a:lumMod val="75000"/>
                    <a:lumOff val="25000"/>
                  </a:schemeClr>
                </a:solidFill>
                <a:cs typeface="Arial" pitchFamily="34" charset="0"/>
              </a:endParaRPr>
            </a:p>
          </p:txBody>
        </p:sp>
        <p:sp>
          <p:nvSpPr>
            <p:cNvPr id="33" name="TextBox 32"/>
            <p:cNvSpPr txBox="1"/>
            <p:nvPr/>
          </p:nvSpPr>
          <p:spPr>
            <a:xfrm>
              <a:off x="803640" y="3579862"/>
              <a:ext cx="2059657" cy="103085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ko-KR" sz="1200" dirty="0">
                  <a:solidFill>
                    <a:schemeClr val="tx1">
                      <a:lumMod val="75000"/>
                      <a:lumOff val="25000"/>
                    </a:schemeClr>
                  </a:solidFill>
                  <a:cs typeface="Arial" pitchFamily="34" charset="0"/>
                </a:rPr>
                <a:t>Team members are cohesive and cooperative. They have resolved their differences, respecting of one another as well as the authority of the leader. This stage may revert back partially or fully to Storming stage due to group dynamics</a:t>
              </a:r>
              <a:endParaRPr lang="ko-KR" altLang="en-US" sz="1200" dirty="0">
                <a:solidFill>
                  <a:schemeClr val="tx1">
                    <a:lumMod val="75000"/>
                    <a:lumOff val="25000"/>
                  </a:schemeClr>
                </a:solidFill>
                <a:cs typeface="Arial" pitchFamily="34" charset="0"/>
              </a:endParaRPr>
            </a:p>
          </p:txBody>
        </p:sp>
      </p:grpSp>
      <p:grpSp>
        <p:nvGrpSpPr>
          <p:cNvPr id="35" name="Group 34"/>
          <p:cNvGrpSpPr/>
          <p:nvPr/>
        </p:nvGrpSpPr>
        <p:grpSpPr>
          <a:xfrm>
            <a:off x="891641" y="3363838"/>
            <a:ext cx="2323459" cy="1232690"/>
            <a:chOff x="803640" y="3362835"/>
            <a:chExt cx="2059657" cy="1232690"/>
          </a:xfrm>
        </p:grpSpPr>
        <p:sp>
          <p:nvSpPr>
            <p:cNvPr id="36" name="TextBox 35"/>
            <p:cNvSpPr txBox="1"/>
            <p:nvPr/>
          </p:nvSpPr>
          <p:spPr>
            <a:xfrm>
              <a:off x="803640" y="3579862"/>
              <a:ext cx="2059657"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altLang="ko-KR" sz="1200" dirty="0">
                  <a:solidFill>
                    <a:schemeClr val="tx1">
                      <a:lumMod val="75000"/>
                      <a:lumOff val="25000"/>
                    </a:schemeClr>
                  </a:solidFill>
                  <a:cs typeface="Arial" pitchFamily="34" charset="0"/>
                </a:rPr>
                <a:t>The team is like a well oiled machine. It is without any team friction and aligned to the team goal. It is “we”, “our”, and “us” in this stage.    </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803640" y="3362835"/>
              <a:ext cx="205965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altLang="ko-KR" sz="1200" b="1" dirty="0">
                  <a:solidFill>
                    <a:schemeClr val="tx1">
                      <a:lumMod val="75000"/>
                      <a:lumOff val="25000"/>
                    </a:schemeClr>
                  </a:solidFill>
                  <a:cs typeface="Arial" pitchFamily="34" charset="0"/>
                </a:rPr>
                <a:t>Performing</a:t>
              </a:r>
              <a:endParaRPr lang="ko-KR" altLang="en-US" sz="1200" b="1" dirty="0">
                <a:solidFill>
                  <a:schemeClr val="tx1">
                    <a:lumMod val="75000"/>
                    <a:lumOff val="25000"/>
                  </a:schemeClr>
                </a:solidFill>
                <a:cs typeface="Arial" pitchFamily="34" charset="0"/>
              </a:endParaRPr>
            </a:p>
          </p:txBody>
        </p:sp>
      </p:grpSp>
      <p:pic>
        <p:nvPicPr>
          <p:cNvPr id="16" name="Picture 15">
            <a:extLst>
              <a:ext uri="{FF2B5EF4-FFF2-40B4-BE49-F238E27FC236}">
                <a16:creationId xmlns:a16="http://schemas.microsoft.com/office/drawing/2014/main" id="{B1D8C194-11A4-4388-B3CA-149A72EC5421}"/>
              </a:ext>
            </a:extLst>
          </p:cNvPr>
          <p:cNvPicPr>
            <a:picLocks noChangeAspect="1"/>
          </p:cNvPicPr>
          <p:nvPr/>
        </p:nvPicPr>
        <p:blipFill>
          <a:blip r:embed="rId2"/>
          <a:stretch>
            <a:fillRect/>
          </a:stretch>
        </p:blipFill>
        <p:spPr>
          <a:xfrm>
            <a:off x="4067944" y="2420183"/>
            <a:ext cx="1015663" cy="1015663"/>
          </a:xfrm>
          <a:prstGeom prst="rect">
            <a:avLst/>
          </a:prstGeom>
        </p:spPr>
      </p:pic>
      <p:pic>
        <p:nvPicPr>
          <p:cNvPr id="42" name="Picture 41">
            <a:extLst>
              <a:ext uri="{FF2B5EF4-FFF2-40B4-BE49-F238E27FC236}">
                <a16:creationId xmlns:a16="http://schemas.microsoft.com/office/drawing/2014/main" id="{8954D6B9-7E67-49E3-A683-573D1499D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1347106"/>
            <a:ext cx="609600" cy="609600"/>
          </a:xfrm>
          <a:prstGeom prst="rect">
            <a:avLst/>
          </a:prstGeom>
        </p:spPr>
      </p:pic>
      <p:pic>
        <p:nvPicPr>
          <p:cNvPr id="44" name="Picture 43">
            <a:extLst>
              <a:ext uri="{FF2B5EF4-FFF2-40B4-BE49-F238E27FC236}">
                <a16:creationId xmlns:a16="http://schemas.microsoft.com/office/drawing/2014/main" id="{7F1AFBC9-6DE7-430F-B986-5F7D967F29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5649" y="2341655"/>
            <a:ext cx="457200" cy="457200"/>
          </a:xfrm>
          <a:prstGeom prst="rect">
            <a:avLst/>
          </a:prstGeom>
        </p:spPr>
      </p:pic>
      <p:pic>
        <p:nvPicPr>
          <p:cNvPr id="46" name="Picture 45">
            <a:extLst>
              <a:ext uri="{FF2B5EF4-FFF2-40B4-BE49-F238E27FC236}">
                <a16:creationId xmlns:a16="http://schemas.microsoft.com/office/drawing/2014/main" id="{F27B84CE-1350-4555-B550-AE88C7BE7C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5223" y="2270263"/>
            <a:ext cx="609600" cy="609600"/>
          </a:xfrm>
          <a:prstGeom prst="rect">
            <a:avLst/>
          </a:prstGeom>
        </p:spPr>
      </p:pic>
      <p:pic>
        <p:nvPicPr>
          <p:cNvPr id="48" name="Picture 47">
            <a:extLst>
              <a:ext uri="{FF2B5EF4-FFF2-40B4-BE49-F238E27FC236}">
                <a16:creationId xmlns:a16="http://schemas.microsoft.com/office/drawing/2014/main" id="{3A19E1C8-1463-43E2-9E7D-00ADBC8B6E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6613" y="3600523"/>
            <a:ext cx="780921" cy="780921"/>
          </a:xfrm>
          <a:prstGeom prst="rect">
            <a:avLst/>
          </a:prstGeom>
        </p:spPr>
      </p:pic>
      <p:pic>
        <p:nvPicPr>
          <p:cNvPr id="50" name="Picture 49">
            <a:extLst>
              <a:ext uri="{FF2B5EF4-FFF2-40B4-BE49-F238E27FC236}">
                <a16:creationId xmlns:a16="http://schemas.microsoft.com/office/drawing/2014/main" id="{2BF7093B-6919-4CEA-9CC9-098B068DA6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4413" y="3660677"/>
            <a:ext cx="619061" cy="619061"/>
          </a:xfrm>
          <a:prstGeom prst="rect">
            <a:avLst/>
          </a:prstGeom>
        </p:spPr>
      </p:pic>
    </p:spTree>
    <p:extLst>
      <p:ext uri="{BB962C8B-B14F-4D97-AF65-F5344CB8AC3E}">
        <p14:creationId xmlns:p14="http://schemas.microsoft.com/office/powerpoint/2010/main" val="2765534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657F74-CDCA-4974-8895-C2A47630ACB1}"/>
              </a:ext>
            </a:extLst>
          </p:cNvPr>
          <p:cNvSpPr/>
          <p:nvPr/>
        </p:nvSpPr>
        <p:spPr>
          <a:xfrm>
            <a:off x="0" y="699542"/>
            <a:ext cx="9144000" cy="285775"/>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2" name="Text Placeholder 1"/>
          <p:cNvSpPr>
            <a:spLocks noGrp="1"/>
          </p:cNvSpPr>
          <p:nvPr>
            <p:ph type="body" sz="quarter" idx="10"/>
          </p:nvPr>
        </p:nvSpPr>
        <p:spPr/>
        <p:txBody>
          <a:bodyPr/>
          <a:lstStyle/>
          <a:p>
            <a:r>
              <a:rPr lang="en-US" altLang="ko-KR" dirty="0"/>
              <a:t>Team Management</a:t>
            </a:r>
            <a:endParaRPr lang="ko-KR" altLang="en-US" dirty="0"/>
          </a:p>
        </p:txBody>
      </p:sp>
      <p:sp>
        <p:nvSpPr>
          <p:cNvPr id="3" name="Text Placeholder 2"/>
          <p:cNvSpPr>
            <a:spLocks noGrp="1"/>
          </p:cNvSpPr>
          <p:nvPr>
            <p:ph type="body" sz="quarter" idx="11"/>
          </p:nvPr>
        </p:nvSpPr>
        <p:spPr/>
        <p:txBody>
          <a:bodyPr/>
          <a:lstStyle/>
          <a:p>
            <a:pPr lvl="0"/>
            <a:r>
              <a:rPr lang="en-US" altLang="ko-KR" dirty="0"/>
              <a:t>Team Building Stages – A leader’s Role</a:t>
            </a:r>
          </a:p>
        </p:txBody>
      </p:sp>
      <p:sp>
        <p:nvSpPr>
          <p:cNvPr id="6" name="Freeform 5"/>
          <p:cNvSpPr/>
          <p:nvPr/>
        </p:nvSpPr>
        <p:spPr>
          <a:xfrm>
            <a:off x="4061224" y="120359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marL="0" marR="0" lvl="0" indent="0" algn="ctr" defTabSz="1333500" rtl="0" eaLnBrk="1" fontAlgn="auto" latinLnBrk="1" hangingPunct="1">
              <a:lnSpc>
                <a:spcPct val="90000"/>
              </a:lnSpc>
              <a:spcBef>
                <a:spcPct val="0"/>
              </a:spcBef>
              <a:spcAft>
                <a:spcPct val="35000"/>
              </a:spcAft>
              <a:buClrTx/>
              <a:buSzTx/>
              <a:buFontTx/>
              <a:buNone/>
              <a:tabLst/>
              <a:defRPr/>
            </a:pPr>
            <a:endParaRPr kumimoji="0" lang="ko-KR" altLang="en-US" sz="3000" b="0" i="0" u="none" strike="noStrike" kern="1200" cap="none" spc="0" normalizeH="0" baseline="0" noProof="0">
              <a:ln>
                <a:noFill/>
              </a:ln>
              <a:solidFill>
                <a:prstClr val="white"/>
              </a:solidFill>
              <a:effectLst/>
              <a:uLnTx/>
              <a:uFillTx/>
              <a:latin typeface="Arial"/>
              <a:cs typeface="+mn-cs"/>
            </a:endParaRPr>
          </a:p>
        </p:txBody>
      </p:sp>
      <p:sp>
        <p:nvSpPr>
          <p:cNvPr id="7" name="Freeform 6"/>
          <p:cNvSpPr/>
          <p:nvPr/>
        </p:nvSpPr>
        <p:spPr>
          <a:xfrm rot="2160000">
            <a:off x="5020924" y="1965135"/>
            <a:ext cx="264268"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2778" rIns="98127" bIns="82777" numCol="1" spcCol="1270" anchor="ctr" anchorCtr="0">
            <a:noAutofit/>
          </a:bodyPr>
          <a:lstStyle/>
          <a:p>
            <a:pPr marL="0" marR="0" lvl="0" indent="0" algn="ctr" defTabSz="533400" rtl="0" eaLnBrk="1" fontAlgn="auto" latinLnBrk="1" hangingPunct="1">
              <a:lnSpc>
                <a:spcPct val="90000"/>
              </a:lnSpc>
              <a:spcBef>
                <a:spcPct val="0"/>
              </a:spcBef>
              <a:spcAft>
                <a:spcPct val="35000"/>
              </a:spcAft>
              <a:buClrTx/>
              <a:buSzTx/>
              <a:buFontTx/>
              <a:buNone/>
              <a:tabLst/>
              <a:defRPr/>
            </a:pPr>
            <a:endParaRPr kumimoji="0" lang="ko-KR" altLang="en-US" sz="1200" b="0" i="0" u="none" strike="noStrike" kern="1200" cap="none" spc="0" normalizeH="0" baseline="0" noProof="0">
              <a:ln>
                <a:noFill/>
              </a:ln>
              <a:solidFill>
                <a:prstClr val="white"/>
              </a:solidFill>
              <a:effectLst/>
              <a:uLnTx/>
              <a:uFillTx/>
              <a:latin typeface="Arial"/>
              <a:cs typeface="+mn-cs"/>
            </a:endParaRPr>
          </a:p>
        </p:txBody>
      </p:sp>
      <p:sp>
        <p:nvSpPr>
          <p:cNvPr id="8" name="Freeform 7"/>
          <p:cNvSpPr/>
          <p:nvPr/>
        </p:nvSpPr>
        <p:spPr>
          <a:xfrm>
            <a:off x="5266192" y="207905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marL="0" marR="0" lvl="0" indent="0" algn="ctr" defTabSz="1333500" rtl="0" eaLnBrk="1" fontAlgn="auto" latinLnBrk="1" hangingPunct="1">
              <a:lnSpc>
                <a:spcPct val="90000"/>
              </a:lnSpc>
              <a:spcBef>
                <a:spcPct val="0"/>
              </a:spcBef>
              <a:spcAft>
                <a:spcPct val="35000"/>
              </a:spcAft>
              <a:buClrTx/>
              <a:buSzTx/>
              <a:buFontTx/>
              <a:buNone/>
              <a:tabLst/>
              <a:defRPr/>
            </a:pPr>
            <a:endParaRPr kumimoji="0" lang="ko-KR" altLang="en-US" sz="3000" b="0" i="0" u="none" strike="noStrike" kern="1200" cap="none" spc="0" normalizeH="0" baseline="0" noProof="0">
              <a:ln>
                <a:noFill/>
              </a:ln>
              <a:solidFill>
                <a:prstClr val="white"/>
              </a:solidFill>
              <a:effectLst/>
              <a:uLnTx/>
              <a:uFillTx/>
              <a:latin typeface="Arial"/>
              <a:cs typeface="+mn-cs"/>
            </a:endParaRPr>
          </a:p>
        </p:txBody>
      </p:sp>
      <p:sp>
        <p:nvSpPr>
          <p:cNvPr id="9" name="Freeform 8"/>
          <p:cNvSpPr/>
          <p:nvPr/>
        </p:nvSpPr>
        <p:spPr>
          <a:xfrm rot="17280000">
            <a:off x="5401642" y="3108411"/>
            <a:ext cx="264268"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7" tIns="82778" rIns="0" bIns="82778" numCol="1" spcCol="1270" anchor="ctr" anchorCtr="0">
            <a:noAutofit/>
          </a:bodyPr>
          <a:lstStyle/>
          <a:p>
            <a:pPr marL="0" marR="0" lvl="0" indent="0" algn="ctr" defTabSz="533400" rtl="0" eaLnBrk="1" fontAlgn="auto" latinLnBrk="1" hangingPunct="1">
              <a:lnSpc>
                <a:spcPct val="90000"/>
              </a:lnSpc>
              <a:spcBef>
                <a:spcPct val="0"/>
              </a:spcBef>
              <a:spcAft>
                <a:spcPct val="35000"/>
              </a:spcAft>
              <a:buClrTx/>
              <a:buSzTx/>
              <a:buFontTx/>
              <a:buNone/>
              <a:tabLst/>
              <a:defRPr/>
            </a:pPr>
            <a:endParaRPr kumimoji="0" lang="ko-KR" altLang="en-US" sz="1200" b="0" i="0" u="none" strike="noStrike" kern="1200" cap="none" spc="0" normalizeH="0" baseline="0" noProof="0">
              <a:ln>
                <a:noFill/>
              </a:ln>
              <a:solidFill>
                <a:prstClr val="white"/>
              </a:solidFill>
              <a:effectLst/>
              <a:uLnTx/>
              <a:uFillTx/>
              <a:latin typeface="Arial"/>
              <a:cs typeface="+mn-cs"/>
            </a:endParaRPr>
          </a:p>
        </p:txBody>
      </p:sp>
      <p:sp>
        <p:nvSpPr>
          <p:cNvPr id="10" name="Freeform 9"/>
          <p:cNvSpPr/>
          <p:nvPr/>
        </p:nvSpPr>
        <p:spPr>
          <a:xfrm>
            <a:off x="4805935" y="3495584"/>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marL="0" marR="0" lvl="0" indent="0" algn="ctr" defTabSz="1333500" rtl="0" eaLnBrk="1" fontAlgn="auto" latinLnBrk="1" hangingPunct="1">
              <a:lnSpc>
                <a:spcPct val="90000"/>
              </a:lnSpc>
              <a:spcBef>
                <a:spcPct val="0"/>
              </a:spcBef>
              <a:spcAft>
                <a:spcPct val="35000"/>
              </a:spcAft>
              <a:buClrTx/>
              <a:buSzTx/>
              <a:buFontTx/>
              <a:buNone/>
              <a:tabLst/>
              <a:defRPr/>
            </a:pPr>
            <a:endParaRPr kumimoji="0" lang="ko-KR" altLang="en-US" sz="3000" b="0" i="0" u="none" strike="noStrike" kern="1200" cap="none" spc="0" normalizeH="0" baseline="0" noProof="0">
              <a:ln>
                <a:noFill/>
              </a:ln>
              <a:solidFill>
                <a:prstClr val="white"/>
              </a:solidFill>
              <a:effectLst/>
              <a:uLnTx/>
              <a:uFillTx/>
              <a:latin typeface="Arial"/>
              <a:cs typeface="+mn-cs"/>
            </a:endParaRPr>
          </a:p>
        </p:txBody>
      </p:sp>
      <p:sp>
        <p:nvSpPr>
          <p:cNvPr id="11" name="Freeform 10"/>
          <p:cNvSpPr/>
          <p:nvPr/>
        </p:nvSpPr>
        <p:spPr>
          <a:xfrm>
            <a:off x="4431970" y="3823786"/>
            <a:ext cx="264269"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9" rIns="1" bIns="82778" numCol="1" spcCol="1270" anchor="ctr" anchorCtr="0">
            <a:noAutofit/>
          </a:bodyPr>
          <a:lstStyle/>
          <a:p>
            <a:pPr marL="0" marR="0" lvl="0" indent="0" algn="ctr" defTabSz="533400" rtl="0" eaLnBrk="1" fontAlgn="auto" latinLnBrk="1" hangingPunct="1">
              <a:lnSpc>
                <a:spcPct val="90000"/>
              </a:lnSpc>
              <a:spcBef>
                <a:spcPct val="0"/>
              </a:spcBef>
              <a:spcAft>
                <a:spcPct val="35000"/>
              </a:spcAft>
              <a:buClrTx/>
              <a:buSzTx/>
              <a:buFontTx/>
              <a:buNone/>
              <a:tabLst/>
              <a:defRPr/>
            </a:pPr>
            <a:endParaRPr kumimoji="0" lang="ko-KR" altLang="en-US" sz="1200" b="0" i="0" u="none" strike="noStrike" kern="1200" cap="none" spc="0" normalizeH="0" baseline="0" noProof="0">
              <a:ln>
                <a:noFill/>
              </a:ln>
              <a:solidFill>
                <a:prstClr val="white"/>
              </a:solidFill>
              <a:effectLst/>
              <a:uLnTx/>
              <a:uFillTx/>
              <a:latin typeface="Arial"/>
              <a:cs typeface="+mn-cs"/>
            </a:endParaRPr>
          </a:p>
        </p:txBody>
      </p:sp>
      <p:sp>
        <p:nvSpPr>
          <p:cNvPr id="12" name="Freeform 11"/>
          <p:cNvSpPr/>
          <p:nvPr/>
        </p:nvSpPr>
        <p:spPr>
          <a:xfrm>
            <a:off x="3316512" y="3495584"/>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marL="0" marR="0" lvl="0" indent="0" algn="ctr" defTabSz="1333500" rtl="0" eaLnBrk="1" fontAlgn="auto" latinLnBrk="1" hangingPunct="1">
              <a:lnSpc>
                <a:spcPct val="90000"/>
              </a:lnSpc>
              <a:spcBef>
                <a:spcPct val="0"/>
              </a:spcBef>
              <a:spcAft>
                <a:spcPct val="35000"/>
              </a:spcAft>
              <a:buClrTx/>
              <a:buSzTx/>
              <a:buFontTx/>
              <a:buNone/>
              <a:tabLst/>
              <a:defRPr/>
            </a:pPr>
            <a:endParaRPr kumimoji="0" lang="ko-KR" altLang="en-US" sz="3000" b="0" i="0" u="none" strike="noStrike" kern="1200" cap="none" spc="0" normalizeH="0" baseline="0" noProof="0">
              <a:ln>
                <a:noFill/>
              </a:ln>
              <a:solidFill>
                <a:prstClr val="white"/>
              </a:solidFill>
              <a:effectLst/>
              <a:uLnTx/>
              <a:uFillTx/>
              <a:latin typeface="Arial"/>
              <a:cs typeface="+mn-cs"/>
            </a:endParaRPr>
          </a:p>
        </p:txBody>
      </p:sp>
      <p:sp>
        <p:nvSpPr>
          <p:cNvPr id="13" name="Freeform 12"/>
          <p:cNvSpPr/>
          <p:nvPr/>
        </p:nvSpPr>
        <p:spPr>
          <a:xfrm rot="4320000">
            <a:off x="3451962" y="3122637"/>
            <a:ext cx="264269"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8" rIns="0" bIns="82778" numCol="1" spcCol="1270" anchor="ctr" anchorCtr="0">
            <a:noAutofit/>
          </a:bodyPr>
          <a:lstStyle/>
          <a:p>
            <a:pPr marL="0" marR="0" lvl="0" indent="0" algn="ctr" defTabSz="533400" rtl="0" eaLnBrk="1" fontAlgn="auto" latinLnBrk="1" hangingPunct="1">
              <a:lnSpc>
                <a:spcPct val="90000"/>
              </a:lnSpc>
              <a:spcBef>
                <a:spcPct val="0"/>
              </a:spcBef>
              <a:spcAft>
                <a:spcPct val="35000"/>
              </a:spcAft>
              <a:buClrTx/>
              <a:buSzTx/>
              <a:buFontTx/>
              <a:buNone/>
              <a:tabLst/>
              <a:defRPr/>
            </a:pPr>
            <a:endParaRPr kumimoji="0" lang="ko-KR" altLang="en-US" sz="1200" b="0" i="0" u="none" strike="noStrike" kern="1200" cap="none" spc="0" normalizeH="0" baseline="0" noProof="0">
              <a:ln>
                <a:noFill/>
              </a:ln>
              <a:solidFill>
                <a:prstClr val="white"/>
              </a:solidFill>
              <a:effectLst/>
              <a:uLnTx/>
              <a:uFillTx/>
              <a:latin typeface="Arial"/>
              <a:cs typeface="+mn-cs"/>
            </a:endParaRPr>
          </a:p>
        </p:txBody>
      </p:sp>
      <p:sp>
        <p:nvSpPr>
          <p:cNvPr id="14" name="Freeform 13"/>
          <p:cNvSpPr/>
          <p:nvPr/>
        </p:nvSpPr>
        <p:spPr>
          <a:xfrm>
            <a:off x="2856255" y="207905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marL="0" marR="0" lvl="0" indent="0" algn="ctr" defTabSz="1333500" rtl="0" eaLnBrk="1" fontAlgn="auto" latinLnBrk="1" hangingPunct="1">
              <a:lnSpc>
                <a:spcPct val="90000"/>
              </a:lnSpc>
              <a:spcBef>
                <a:spcPct val="0"/>
              </a:spcBef>
              <a:spcAft>
                <a:spcPct val="35000"/>
              </a:spcAft>
              <a:buClrTx/>
              <a:buSzTx/>
              <a:buFontTx/>
              <a:buNone/>
              <a:tabLst/>
              <a:defRPr/>
            </a:pPr>
            <a:endParaRPr kumimoji="0" lang="ko-KR" altLang="en-US" sz="3000" b="0" i="0" u="none" strike="noStrike" kern="1200" cap="none" spc="0" normalizeH="0" baseline="0" noProof="0">
              <a:ln>
                <a:noFill/>
              </a:ln>
              <a:solidFill>
                <a:prstClr val="white"/>
              </a:solidFill>
              <a:effectLst/>
              <a:uLnTx/>
              <a:uFillTx/>
              <a:latin typeface="Arial"/>
              <a:cs typeface="+mn-cs"/>
            </a:endParaRPr>
          </a:p>
        </p:txBody>
      </p:sp>
      <p:sp>
        <p:nvSpPr>
          <p:cNvPr id="17" name="Freeform 16"/>
          <p:cNvSpPr/>
          <p:nvPr/>
        </p:nvSpPr>
        <p:spPr>
          <a:xfrm>
            <a:off x="4061224" y="2444656"/>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tx2">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marL="0" marR="0" lvl="0" indent="0" algn="ctr" defTabSz="1333500" rtl="0" eaLnBrk="1" fontAlgn="auto" latinLnBrk="1" hangingPunct="1">
              <a:lnSpc>
                <a:spcPct val="90000"/>
              </a:lnSpc>
              <a:spcBef>
                <a:spcPct val="0"/>
              </a:spcBef>
              <a:spcAft>
                <a:spcPct val="35000"/>
              </a:spcAft>
              <a:buClrTx/>
              <a:buSzTx/>
              <a:buFontTx/>
              <a:buNone/>
              <a:tabLst/>
              <a:defRPr/>
            </a:pPr>
            <a:endParaRPr kumimoji="0" lang="ko-KR" altLang="en-US" sz="3000" b="0" i="0" u="none" strike="noStrike" kern="1200" cap="none" spc="0" normalizeH="0" baseline="0" noProof="0">
              <a:ln>
                <a:noFill/>
              </a:ln>
              <a:solidFill>
                <a:prstClr val="white"/>
              </a:solidFill>
              <a:effectLst/>
              <a:uLnTx/>
              <a:uFillTx/>
              <a:latin typeface="Arial"/>
              <a:cs typeface="+mn-cs"/>
            </a:endParaRPr>
          </a:p>
        </p:txBody>
      </p:sp>
      <p:grpSp>
        <p:nvGrpSpPr>
          <p:cNvPr id="23" name="Group 22"/>
          <p:cNvGrpSpPr/>
          <p:nvPr/>
        </p:nvGrpSpPr>
        <p:grpSpPr>
          <a:xfrm>
            <a:off x="490720" y="2423442"/>
            <a:ext cx="2323459" cy="986468"/>
            <a:chOff x="803640" y="3362835"/>
            <a:chExt cx="2059657" cy="986468"/>
          </a:xfrm>
        </p:grpSpPr>
        <p:sp>
          <p:nvSpPr>
            <p:cNvPr id="24" name="TextBox 23"/>
            <p:cNvSpPr txBox="1"/>
            <p:nvPr/>
          </p:nvSpPr>
          <p:spPr>
            <a:xfrm>
              <a:off x="803640" y="3579862"/>
              <a:ext cx="2059657"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Team members can </a:t>
              </a:r>
              <a:r>
                <a:rPr lang="en-US" altLang="ko-KR" sz="1100" dirty="0">
                  <a:solidFill>
                    <a:prstClr val="black">
                      <a:lumMod val="75000"/>
                      <a:lumOff val="25000"/>
                    </a:prstClr>
                  </a:solidFill>
                  <a:latin typeface="Arial"/>
                  <a:cs typeface="Arial" pitchFamily="34" charset="0"/>
                </a:rPr>
                <a:t>maintain their networking and you, as a leader, can help bring back efficient team members in a new project. </a:t>
              </a:r>
              <a:endParaRPr kumimoji="0" lang="ko-KR" altLang="en-US" sz="11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25" name="TextBox 24"/>
            <p:cNvSpPr txBox="1"/>
            <p:nvPr/>
          </p:nvSpPr>
          <p:spPr>
            <a:xfrm>
              <a:off x="803640" y="3362835"/>
              <a:ext cx="205965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Adjourning</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grpSp>
        <p:nvGrpSpPr>
          <p:cNvPr id="26" name="Group 25"/>
          <p:cNvGrpSpPr/>
          <p:nvPr/>
        </p:nvGrpSpPr>
        <p:grpSpPr>
          <a:xfrm>
            <a:off x="107502" y="1008963"/>
            <a:ext cx="3943938" cy="1202747"/>
            <a:chOff x="811834" y="3340424"/>
            <a:chExt cx="2046387" cy="1373090"/>
          </a:xfrm>
        </p:grpSpPr>
        <p:sp>
          <p:nvSpPr>
            <p:cNvPr id="28" name="TextBox 27"/>
            <p:cNvSpPr txBox="1"/>
            <p:nvPr/>
          </p:nvSpPr>
          <p:spPr>
            <a:xfrm>
              <a:off x="811835" y="3340424"/>
              <a:ext cx="2046386" cy="3162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Forming</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27" name="TextBox 26"/>
            <p:cNvSpPr txBox="1"/>
            <p:nvPr/>
          </p:nvSpPr>
          <p:spPr>
            <a:xfrm>
              <a:off x="811834" y="3641845"/>
              <a:ext cx="2046386" cy="107166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If you are a team leader, your role in this stage is very critical. You need to help foster an open and inviting environment for all team members, including making roles and responsibilities clear, and establishing the objectives of the project.</a:t>
              </a:r>
              <a:endParaRPr kumimoji="0" lang="ko-KR" altLang="en-US" sz="11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grpSp>
        <p:nvGrpSpPr>
          <p:cNvPr id="29" name="Group 28"/>
          <p:cNvGrpSpPr/>
          <p:nvPr/>
        </p:nvGrpSpPr>
        <p:grpSpPr>
          <a:xfrm>
            <a:off x="6327281" y="1262944"/>
            <a:ext cx="2741139" cy="1700853"/>
            <a:chOff x="803639" y="3325750"/>
            <a:chExt cx="2059657" cy="2480172"/>
          </a:xfrm>
        </p:grpSpPr>
        <p:sp>
          <p:nvSpPr>
            <p:cNvPr id="31" name="TextBox 30"/>
            <p:cNvSpPr txBox="1"/>
            <p:nvPr/>
          </p:nvSpPr>
          <p:spPr>
            <a:xfrm>
              <a:off x="803639" y="3325750"/>
              <a:ext cx="2059657" cy="6731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Storming</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30" name="TextBox 29"/>
            <p:cNvSpPr txBox="1"/>
            <p:nvPr/>
          </p:nvSpPr>
          <p:spPr>
            <a:xfrm>
              <a:off x="803639" y="3696573"/>
              <a:ext cx="2059657" cy="210934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You need to help solve or avoid any conflicts, including clarifying roles and responsibilities. and also making sure about your authority. Everyone needs to be clear about the team’s goal. Your team needs your support in dealing with any stressful situation and meeting deadlines.   </a:t>
              </a:r>
              <a:endParaRPr kumimoji="0" lang="ko-KR" altLang="en-US" sz="11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grpSp>
        <p:nvGrpSpPr>
          <p:cNvPr id="32" name="Group 31"/>
          <p:cNvGrpSpPr/>
          <p:nvPr/>
        </p:nvGrpSpPr>
        <p:grpSpPr>
          <a:xfrm>
            <a:off x="5882338" y="3452944"/>
            <a:ext cx="3102566" cy="1345251"/>
            <a:chOff x="803639" y="3313973"/>
            <a:chExt cx="2059657" cy="1267835"/>
          </a:xfrm>
        </p:grpSpPr>
        <p:sp>
          <p:nvSpPr>
            <p:cNvPr id="34" name="TextBox 33"/>
            <p:cNvSpPr txBox="1"/>
            <p:nvPr/>
          </p:nvSpPr>
          <p:spPr>
            <a:xfrm>
              <a:off x="803639" y="3313973"/>
              <a:ext cx="205965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Norming</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33" name="TextBox 32"/>
            <p:cNvSpPr txBox="1"/>
            <p:nvPr/>
          </p:nvSpPr>
          <p:spPr>
            <a:xfrm>
              <a:off x="803639" y="3562959"/>
              <a:ext cx="2059657" cy="101884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solidFill>
                    <a:prstClr val="black">
                      <a:lumMod val="75000"/>
                      <a:lumOff val="25000"/>
                    </a:prstClr>
                  </a:solidFill>
                  <a:latin typeface="Arial"/>
                  <a:cs typeface="Arial" pitchFamily="34" charset="0"/>
                </a:rPr>
                <a:t>Your role is important in taking your team to the state of cooperation and mutual understanding. Everyone in the team is social and open to meeting the goal of the team. A leader can facilitate individual growth through personal development of the team members.</a:t>
              </a:r>
              <a:endParaRPr kumimoji="0" lang="ko-KR" altLang="en-US" sz="11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grpSp>
        <p:nvGrpSpPr>
          <p:cNvPr id="35" name="Group 34"/>
          <p:cNvGrpSpPr/>
          <p:nvPr/>
        </p:nvGrpSpPr>
        <p:grpSpPr>
          <a:xfrm>
            <a:off x="514108" y="3612680"/>
            <a:ext cx="2747556" cy="1151016"/>
            <a:chOff x="803640" y="3362835"/>
            <a:chExt cx="2059657" cy="1176661"/>
          </a:xfrm>
        </p:grpSpPr>
        <p:sp>
          <p:nvSpPr>
            <p:cNvPr id="36" name="TextBox 35"/>
            <p:cNvSpPr txBox="1"/>
            <p:nvPr/>
          </p:nvSpPr>
          <p:spPr>
            <a:xfrm>
              <a:off x="803640" y="3579862"/>
              <a:ext cx="2059657" cy="95963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defRPr/>
              </a:pPr>
              <a:r>
                <a:rPr lang="en-US" altLang="ko-KR" sz="1100" dirty="0">
                  <a:solidFill>
                    <a:prstClr val="black">
                      <a:lumMod val="75000"/>
                      <a:lumOff val="25000"/>
                    </a:prstClr>
                  </a:solidFill>
                  <a:cs typeface="Arial" pitchFamily="34" charset="0"/>
                </a:rPr>
                <a:t>A leader’s goal is to maintain this stage through dedication to the team, cooperation, support, and constructive feedback. There is synergy in the team and the team is up on par with the goal.</a:t>
              </a:r>
              <a:endParaRPr lang="ko-KR" altLang="en-US" sz="1100" dirty="0">
                <a:solidFill>
                  <a:prstClr val="black">
                    <a:lumMod val="75000"/>
                    <a:lumOff val="25000"/>
                  </a:prstClr>
                </a:solidFill>
                <a:cs typeface="Arial" pitchFamily="34" charset="0"/>
              </a:endParaRPr>
            </a:p>
          </p:txBody>
        </p:sp>
        <p:sp>
          <p:nvSpPr>
            <p:cNvPr id="37" name="TextBox 36"/>
            <p:cNvSpPr txBox="1"/>
            <p:nvPr/>
          </p:nvSpPr>
          <p:spPr>
            <a:xfrm>
              <a:off x="803640" y="3362835"/>
              <a:ext cx="205965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Performing</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sp>
        <p:nvSpPr>
          <p:cNvPr id="39" name="Freeform 108">
            <a:extLst>
              <a:ext uri="{FF2B5EF4-FFF2-40B4-BE49-F238E27FC236}">
                <a16:creationId xmlns:a16="http://schemas.microsoft.com/office/drawing/2014/main" id="{F91406DD-BB71-4E0C-9A9A-633ACF3814B5}"/>
              </a:ext>
            </a:extLst>
          </p:cNvPr>
          <p:cNvSpPr/>
          <p:nvPr/>
        </p:nvSpPr>
        <p:spPr>
          <a:xfrm>
            <a:off x="4311068" y="2700441"/>
            <a:ext cx="491114" cy="48216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Picture 15">
            <a:extLst>
              <a:ext uri="{FF2B5EF4-FFF2-40B4-BE49-F238E27FC236}">
                <a16:creationId xmlns:a16="http://schemas.microsoft.com/office/drawing/2014/main" id="{48826F04-028F-4C62-833D-8003A809B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1825" y="1391126"/>
            <a:ext cx="609600" cy="609600"/>
          </a:xfrm>
          <a:prstGeom prst="rect">
            <a:avLst/>
          </a:prstGeom>
        </p:spPr>
      </p:pic>
      <p:pic>
        <p:nvPicPr>
          <p:cNvPr id="41" name="Picture 40">
            <a:extLst>
              <a:ext uri="{FF2B5EF4-FFF2-40B4-BE49-F238E27FC236}">
                <a16:creationId xmlns:a16="http://schemas.microsoft.com/office/drawing/2014/main" id="{7A1572B3-F411-4348-A2A9-677001958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442" y="2333341"/>
            <a:ext cx="457200" cy="457200"/>
          </a:xfrm>
          <a:prstGeom prst="rect">
            <a:avLst/>
          </a:prstGeom>
        </p:spPr>
      </p:pic>
      <p:pic>
        <p:nvPicPr>
          <p:cNvPr id="43" name="Picture 42">
            <a:extLst>
              <a:ext uri="{FF2B5EF4-FFF2-40B4-BE49-F238E27FC236}">
                <a16:creationId xmlns:a16="http://schemas.microsoft.com/office/drawing/2014/main" id="{B03344F2-4090-474F-AE3F-3F621D287C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1937" y="2266950"/>
            <a:ext cx="609600" cy="609600"/>
          </a:xfrm>
          <a:prstGeom prst="rect">
            <a:avLst/>
          </a:prstGeom>
        </p:spPr>
      </p:pic>
      <p:pic>
        <p:nvPicPr>
          <p:cNvPr id="45" name="Picture 44">
            <a:extLst>
              <a:ext uri="{FF2B5EF4-FFF2-40B4-BE49-F238E27FC236}">
                <a16:creationId xmlns:a16="http://schemas.microsoft.com/office/drawing/2014/main" id="{0E6AE6EB-03F2-471C-8B11-2FEBAE59C9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5080" y="3612679"/>
            <a:ext cx="782328" cy="782328"/>
          </a:xfrm>
          <a:prstGeom prst="rect">
            <a:avLst/>
          </a:prstGeom>
        </p:spPr>
      </p:pic>
      <p:pic>
        <p:nvPicPr>
          <p:cNvPr id="47" name="Picture 46">
            <a:extLst>
              <a:ext uri="{FF2B5EF4-FFF2-40B4-BE49-F238E27FC236}">
                <a16:creationId xmlns:a16="http://schemas.microsoft.com/office/drawing/2014/main" id="{829E908D-B4A9-43F7-882B-40F718C44D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2461" y="3670751"/>
            <a:ext cx="635647" cy="635647"/>
          </a:xfrm>
          <a:prstGeom prst="rect">
            <a:avLst/>
          </a:prstGeom>
        </p:spPr>
      </p:pic>
    </p:spTree>
    <p:extLst>
      <p:ext uri="{BB962C8B-B14F-4D97-AF65-F5344CB8AC3E}">
        <p14:creationId xmlns:p14="http://schemas.microsoft.com/office/powerpoint/2010/main" val="270688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18F6FC-96EE-4D91-88F7-9C80AE747D2D}"/>
              </a:ext>
            </a:extLst>
          </p:cNvPr>
          <p:cNvSpPr/>
          <p:nvPr/>
        </p:nvSpPr>
        <p:spPr>
          <a:xfrm>
            <a:off x="0" y="4410050"/>
            <a:ext cx="9144000" cy="321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
        <p:nvSpPr>
          <p:cNvPr id="3" name="Text Placeholder 2"/>
          <p:cNvSpPr>
            <a:spLocks noGrp="1"/>
          </p:cNvSpPr>
          <p:nvPr>
            <p:ph type="body" sz="quarter" idx="11"/>
          </p:nvPr>
        </p:nvSpPr>
        <p:spPr>
          <a:xfrm>
            <a:off x="-148" y="4122018"/>
            <a:ext cx="9144000" cy="288032"/>
          </a:xfrm>
        </p:spPr>
        <p:txBody>
          <a:bodyPr/>
          <a:lstStyle/>
          <a:p>
            <a:pPr lvl="0"/>
            <a:r>
              <a:rPr lang="en-US" altLang="ko-KR" dirty="0"/>
              <a:t>Week 4</a:t>
            </a:r>
          </a:p>
        </p:txBody>
      </p:sp>
      <p:sp>
        <p:nvSpPr>
          <p:cNvPr id="4" name="Text Placeholder 2">
            <a:extLst>
              <a:ext uri="{FF2B5EF4-FFF2-40B4-BE49-F238E27FC236}">
                <a16:creationId xmlns:a16="http://schemas.microsoft.com/office/drawing/2014/main" id="{8572565E-5602-4F58-8F21-B1ABF60B0102}"/>
              </a:ext>
            </a:extLst>
          </p:cNvPr>
          <p:cNvSpPr txBox="1">
            <a:spLocks/>
          </p:cNvSpPr>
          <p:nvPr/>
        </p:nvSpPr>
        <p:spPr>
          <a:xfrm>
            <a:off x="0" y="4412675"/>
            <a:ext cx="9144000"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rPr>
              <a:t>Personality Types &amp; Team Management</a:t>
            </a:r>
          </a:p>
        </p:txBody>
      </p:sp>
    </p:spTree>
    <p:extLst>
      <p:ext uri="{BB962C8B-B14F-4D97-AF65-F5344CB8AC3E}">
        <p14:creationId xmlns:p14="http://schemas.microsoft.com/office/powerpoint/2010/main" val="6145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dirty="0"/>
              <a:t>Johari Window Communication Model</a:t>
            </a:r>
            <a:endParaRPr lang="ko-KR" altLang="en-US" dirty="0"/>
          </a:p>
        </p:txBody>
      </p:sp>
      <p:sp>
        <p:nvSpPr>
          <p:cNvPr id="5" name="TextBox 4"/>
          <p:cNvSpPr txBox="1"/>
          <p:nvPr/>
        </p:nvSpPr>
        <p:spPr>
          <a:xfrm>
            <a:off x="1475656" y="1419622"/>
            <a:ext cx="6192688" cy="1077218"/>
          </a:xfrm>
          <a:prstGeom prst="rect">
            <a:avLst/>
          </a:prstGeom>
          <a:noFill/>
        </p:spPr>
        <p:txBody>
          <a:bodyPr wrap="square" rtlCol="0">
            <a:spAutoFit/>
          </a:bodyPr>
          <a:lstStyle/>
          <a:p>
            <a:pPr algn="ctr"/>
            <a:r>
              <a:rPr lang="en-US" altLang="ko-KR" sz="1600" dirty="0">
                <a:solidFill>
                  <a:schemeClr val="tx1">
                    <a:lumMod val="75000"/>
                    <a:lumOff val="25000"/>
                  </a:schemeClr>
                </a:solidFill>
                <a:cs typeface="Arial" pitchFamily="34" charset="0"/>
              </a:rPr>
              <a:t>It gives a personal insight into oneself and others. </a:t>
            </a:r>
          </a:p>
          <a:p>
            <a:pPr algn="ctr"/>
            <a:endParaRPr lang="en-US" altLang="ko-KR" sz="1600" dirty="0">
              <a:solidFill>
                <a:schemeClr val="tx1">
                  <a:lumMod val="75000"/>
                  <a:lumOff val="25000"/>
                </a:schemeClr>
              </a:solidFill>
              <a:cs typeface="Arial" pitchFamily="34" charset="0"/>
            </a:endParaRPr>
          </a:p>
          <a:p>
            <a:pPr algn="ctr"/>
            <a:r>
              <a:rPr lang="en-US" altLang="ko-KR" sz="1600" dirty="0">
                <a:solidFill>
                  <a:schemeClr val="tx1">
                    <a:lumMod val="75000"/>
                    <a:lumOff val="25000"/>
                  </a:schemeClr>
                </a:solidFill>
                <a:cs typeface="Arial" pitchFamily="34" charset="0"/>
              </a:rPr>
              <a:t>This technique paints a better picture about who we are from our subjective perspective and also from the lenses of others.  </a:t>
            </a:r>
          </a:p>
        </p:txBody>
      </p:sp>
      <p:sp>
        <p:nvSpPr>
          <p:cNvPr id="6" name="TextBox 5"/>
          <p:cNvSpPr txBox="1"/>
          <p:nvPr/>
        </p:nvSpPr>
        <p:spPr>
          <a:xfrm>
            <a:off x="899592" y="1059582"/>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8" name="TextBox 7"/>
          <p:cNvSpPr txBox="1"/>
          <p:nvPr/>
        </p:nvSpPr>
        <p:spPr>
          <a:xfrm>
            <a:off x="3753433" y="4141068"/>
            <a:ext cx="1656184" cy="307777"/>
          </a:xfrm>
          <a:prstGeom prst="rect">
            <a:avLst/>
          </a:prstGeom>
          <a:noFill/>
        </p:spPr>
        <p:txBody>
          <a:bodyPr wrap="square" rtlCol="0">
            <a:spAutoFit/>
          </a:bodyPr>
          <a:lstStyle/>
          <a:p>
            <a:pPr algn="ctr"/>
            <a:r>
              <a:rPr lang="en-US" altLang="ko-KR" sz="1400" b="1" dirty="0">
                <a:solidFill>
                  <a:schemeClr val="accent2"/>
                </a:solidFill>
                <a:cs typeface="Arial" pitchFamily="34" charset="0"/>
              </a:rPr>
              <a:t>Do I know me?</a:t>
            </a:r>
            <a:endParaRPr lang="ko-KR" altLang="en-US" sz="1400" b="1" dirty="0">
              <a:solidFill>
                <a:schemeClr val="accent2"/>
              </a:solidFill>
              <a:cs typeface="Arial" pitchFamily="34" charset="0"/>
            </a:endParaRPr>
          </a:p>
        </p:txBody>
      </p:sp>
    </p:spTree>
    <p:extLst>
      <p:ext uri="{BB962C8B-B14F-4D97-AF65-F5344CB8AC3E}">
        <p14:creationId xmlns:p14="http://schemas.microsoft.com/office/powerpoint/2010/main" val="176672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C7DC2258-6282-4F14-A484-DB4CEA3ADA2D}"/>
              </a:ext>
            </a:extLst>
          </p:cNvPr>
          <p:cNvSpPr/>
          <p:nvPr/>
        </p:nvSpPr>
        <p:spPr>
          <a:xfrm>
            <a:off x="0" y="771550"/>
            <a:ext cx="9144000" cy="504056"/>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p:txBody>
          <a:bodyPr/>
          <a:lstStyle/>
          <a:p>
            <a:r>
              <a:rPr lang="en-US" altLang="ko-KR" dirty="0"/>
              <a:t>Johari Window</a:t>
            </a:r>
            <a:endParaRPr lang="ko-KR" altLang="en-US" dirty="0"/>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39" name="Picture 38">
            <a:extLst>
              <a:ext uri="{FF2B5EF4-FFF2-40B4-BE49-F238E27FC236}">
                <a16:creationId xmlns:a16="http://schemas.microsoft.com/office/drawing/2014/main" id="{3181FCD4-704B-4172-98C6-588AA369F8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5391" y="843558"/>
            <a:ext cx="5873217" cy="408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940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B63EE58-7E27-455D-8F40-FF40ADFF2BA8}"/>
              </a:ext>
            </a:extLst>
          </p:cNvPr>
          <p:cNvSpPr/>
          <p:nvPr/>
        </p:nvSpPr>
        <p:spPr>
          <a:xfrm>
            <a:off x="0" y="0"/>
            <a:ext cx="9144000" cy="5143500"/>
          </a:xfrm>
          <a:prstGeom prst="rect">
            <a:avLst/>
          </a:prstGeom>
          <a:solidFill>
            <a:schemeClr val="accent2">
              <a:lumMod val="20000"/>
              <a:lumOff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cs typeface="+mn-cs"/>
            </a:endParaRPr>
          </a:p>
        </p:txBody>
      </p:sp>
      <p:sp>
        <p:nvSpPr>
          <p:cNvPr id="22530" name="Rectangle 3">
            <a:extLst>
              <a:ext uri="{FF2B5EF4-FFF2-40B4-BE49-F238E27FC236}">
                <a16:creationId xmlns:a16="http://schemas.microsoft.com/office/drawing/2014/main" id="{B59246C0-839E-4F38-BB1F-8E718814D19B}"/>
              </a:ext>
            </a:extLst>
          </p:cNvPr>
          <p:cNvSpPr>
            <a:spLocks noChangeArrowheads="1"/>
          </p:cNvSpPr>
          <p:nvPr/>
        </p:nvSpPr>
        <p:spPr bwMode="auto">
          <a:xfrm>
            <a:off x="1980010" y="735806"/>
            <a:ext cx="5372100" cy="354330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eaLnBrk="0" fontAlgn="base" latinLnBrk="0" hangingPunct="0">
              <a:spcBef>
                <a:spcPct val="0"/>
              </a:spcBef>
              <a:spcAft>
                <a:spcPct val="0"/>
              </a:spcAft>
              <a:buNone/>
            </a:pPr>
            <a:endParaRPr lang="en-US" altLang="en-US" sz="1800">
              <a:solidFill>
                <a:prstClr val="black"/>
              </a:solidFill>
              <a:latin typeface="Comic Sans MS" panose="030F0702030302020204" pitchFamily="66" charset="0"/>
              <a:cs typeface="Arial" panose="020B0604020202020204" pitchFamily="34" charset="0"/>
            </a:endParaRPr>
          </a:p>
        </p:txBody>
      </p:sp>
      <p:sp>
        <p:nvSpPr>
          <p:cNvPr id="22531" name="Line 4">
            <a:extLst>
              <a:ext uri="{FF2B5EF4-FFF2-40B4-BE49-F238E27FC236}">
                <a16:creationId xmlns:a16="http://schemas.microsoft.com/office/drawing/2014/main" id="{5EAE3A47-2D89-4C95-9FDD-6F0175F246BA}"/>
              </a:ext>
            </a:extLst>
          </p:cNvPr>
          <p:cNvSpPr>
            <a:spLocks noChangeShapeType="1"/>
          </p:cNvSpPr>
          <p:nvPr/>
        </p:nvSpPr>
        <p:spPr bwMode="auto">
          <a:xfrm>
            <a:off x="4666060" y="735806"/>
            <a:ext cx="0" cy="3543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latinLnBrk="0" hangingPunct="0">
              <a:spcBef>
                <a:spcPct val="0"/>
              </a:spcBef>
              <a:spcAft>
                <a:spcPct val="0"/>
              </a:spcAft>
            </a:pPr>
            <a:endParaRPr lang="en-US">
              <a:solidFill>
                <a:prstClr val="black"/>
              </a:solidFill>
              <a:latin typeface="Times New Roman" panose="02020603050405020304" pitchFamily="18" charset="0"/>
              <a:cs typeface="Arial" panose="020B0604020202020204" pitchFamily="34" charset="0"/>
            </a:endParaRPr>
          </a:p>
        </p:txBody>
      </p:sp>
      <p:sp>
        <p:nvSpPr>
          <p:cNvPr id="22532" name="Line 5">
            <a:extLst>
              <a:ext uri="{FF2B5EF4-FFF2-40B4-BE49-F238E27FC236}">
                <a16:creationId xmlns:a16="http://schemas.microsoft.com/office/drawing/2014/main" id="{EB01D6EC-1D4A-494C-AAFA-DF7D30B1B9E1}"/>
              </a:ext>
            </a:extLst>
          </p:cNvPr>
          <p:cNvSpPr>
            <a:spLocks noChangeShapeType="1"/>
          </p:cNvSpPr>
          <p:nvPr/>
        </p:nvSpPr>
        <p:spPr bwMode="auto">
          <a:xfrm>
            <a:off x="1980010" y="2507456"/>
            <a:ext cx="5372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latinLnBrk="0" hangingPunct="0">
              <a:spcBef>
                <a:spcPct val="0"/>
              </a:spcBef>
              <a:spcAft>
                <a:spcPct val="0"/>
              </a:spcAft>
            </a:pPr>
            <a:endParaRPr lang="en-US">
              <a:solidFill>
                <a:prstClr val="black"/>
              </a:solidFill>
              <a:latin typeface="Times New Roman" panose="02020603050405020304" pitchFamily="18" charset="0"/>
              <a:cs typeface="Arial" panose="020B0604020202020204" pitchFamily="34" charset="0"/>
            </a:endParaRPr>
          </a:p>
        </p:txBody>
      </p:sp>
      <p:sp>
        <p:nvSpPr>
          <p:cNvPr id="22533" name="Text Box 6">
            <a:extLst>
              <a:ext uri="{FF2B5EF4-FFF2-40B4-BE49-F238E27FC236}">
                <a16:creationId xmlns:a16="http://schemas.microsoft.com/office/drawing/2014/main" id="{489431BD-C9AA-4A45-BDAA-8EEA79609A13}"/>
              </a:ext>
            </a:extLst>
          </p:cNvPr>
          <p:cNvSpPr txBox="1">
            <a:spLocks noChangeArrowheads="1"/>
          </p:cNvSpPr>
          <p:nvPr/>
        </p:nvSpPr>
        <p:spPr bwMode="auto">
          <a:xfrm>
            <a:off x="2837260" y="1307307"/>
            <a:ext cx="8691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eaLnBrk="0" fontAlgn="base" latinLnBrk="0" hangingPunct="0">
              <a:spcBef>
                <a:spcPct val="50000"/>
              </a:spcBef>
              <a:spcAft>
                <a:spcPct val="0"/>
              </a:spcAft>
              <a:buNone/>
            </a:pPr>
            <a:r>
              <a:rPr lang="en-GB" altLang="en-US" sz="1800">
                <a:solidFill>
                  <a:prstClr val="black"/>
                </a:solidFill>
                <a:latin typeface="Comic Sans MS" panose="030F0702030302020204" pitchFamily="66" charset="0"/>
                <a:cs typeface="Arial" panose="020B0604020202020204" pitchFamily="34" charset="0"/>
              </a:rPr>
              <a:t>Open Self</a:t>
            </a:r>
          </a:p>
        </p:txBody>
      </p:sp>
      <p:sp>
        <p:nvSpPr>
          <p:cNvPr id="22534" name="Text Box 7">
            <a:extLst>
              <a:ext uri="{FF2B5EF4-FFF2-40B4-BE49-F238E27FC236}">
                <a16:creationId xmlns:a16="http://schemas.microsoft.com/office/drawing/2014/main" id="{918D24D3-67BA-4A9C-8422-297C03EA69DC}"/>
              </a:ext>
            </a:extLst>
          </p:cNvPr>
          <p:cNvSpPr txBox="1">
            <a:spLocks noChangeArrowheads="1"/>
          </p:cNvSpPr>
          <p:nvPr/>
        </p:nvSpPr>
        <p:spPr bwMode="auto">
          <a:xfrm>
            <a:off x="5523310" y="1307307"/>
            <a:ext cx="8691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eaLnBrk="0" fontAlgn="base" latinLnBrk="0" hangingPunct="0">
              <a:spcBef>
                <a:spcPct val="50000"/>
              </a:spcBef>
              <a:spcAft>
                <a:spcPct val="0"/>
              </a:spcAft>
              <a:buNone/>
            </a:pPr>
            <a:r>
              <a:rPr lang="en-GB" altLang="en-US" sz="1800">
                <a:solidFill>
                  <a:prstClr val="black"/>
                </a:solidFill>
                <a:latin typeface="Comic Sans MS" panose="030F0702030302020204" pitchFamily="66" charset="0"/>
                <a:cs typeface="Arial" panose="020B0604020202020204" pitchFamily="34" charset="0"/>
              </a:rPr>
              <a:t>Blind Side</a:t>
            </a:r>
          </a:p>
        </p:txBody>
      </p:sp>
      <p:sp>
        <p:nvSpPr>
          <p:cNvPr id="22535" name="Text Box 8">
            <a:extLst>
              <a:ext uri="{FF2B5EF4-FFF2-40B4-BE49-F238E27FC236}">
                <a16:creationId xmlns:a16="http://schemas.microsoft.com/office/drawing/2014/main" id="{6DA0CD18-120D-4614-8878-F67526A7A81B}"/>
              </a:ext>
            </a:extLst>
          </p:cNvPr>
          <p:cNvSpPr txBox="1">
            <a:spLocks noChangeArrowheads="1"/>
          </p:cNvSpPr>
          <p:nvPr/>
        </p:nvSpPr>
        <p:spPr bwMode="auto">
          <a:xfrm>
            <a:off x="2837260" y="3090863"/>
            <a:ext cx="10858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eaLnBrk="0" fontAlgn="base" latinLnBrk="0" hangingPunct="0">
              <a:spcBef>
                <a:spcPct val="50000"/>
              </a:spcBef>
              <a:spcAft>
                <a:spcPct val="0"/>
              </a:spcAft>
              <a:buNone/>
            </a:pPr>
            <a:r>
              <a:rPr lang="en-GB" altLang="en-US" sz="1800">
                <a:solidFill>
                  <a:prstClr val="black"/>
                </a:solidFill>
                <a:latin typeface="Comic Sans MS" panose="030F0702030302020204" pitchFamily="66" charset="0"/>
                <a:cs typeface="Arial" panose="020B0604020202020204" pitchFamily="34" charset="0"/>
              </a:rPr>
              <a:t>Hidden Self</a:t>
            </a:r>
          </a:p>
        </p:txBody>
      </p:sp>
      <p:sp>
        <p:nvSpPr>
          <p:cNvPr id="22536" name="Text Box 9">
            <a:extLst>
              <a:ext uri="{FF2B5EF4-FFF2-40B4-BE49-F238E27FC236}">
                <a16:creationId xmlns:a16="http://schemas.microsoft.com/office/drawing/2014/main" id="{1E1A0432-1C92-4E5D-80DC-2BE36B021904}"/>
              </a:ext>
            </a:extLst>
          </p:cNvPr>
          <p:cNvSpPr txBox="1">
            <a:spLocks noChangeArrowheads="1"/>
          </p:cNvSpPr>
          <p:nvPr/>
        </p:nvSpPr>
        <p:spPr bwMode="auto">
          <a:xfrm>
            <a:off x="5523310" y="3090863"/>
            <a:ext cx="12001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eaLnBrk="0" fontAlgn="base" latinLnBrk="0" hangingPunct="0">
              <a:spcBef>
                <a:spcPct val="50000"/>
              </a:spcBef>
              <a:spcAft>
                <a:spcPct val="0"/>
              </a:spcAft>
              <a:buNone/>
            </a:pPr>
            <a:r>
              <a:rPr lang="en-GB" altLang="en-US" sz="1800">
                <a:solidFill>
                  <a:prstClr val="black"/>
                </a:solidFill>
                <a:latin typeface="Comic Sans MS" panose="030F0702030302020204" pitchFamily="66" charset="0"/>
                <a:cs typeface="Arial" panose="020B0604020202020204" pitchFamily="34" charset="0"/>
              </a:rPr>
              <a:t>The Unknown</a:t>
            </a:r>
          </a:p>
        </p:txBody>
      </p:sp>
      <p:sp>
        <p:nvSpPr>
          <p:cNvPr id="22537" name="Rectangle 10">
            <a:extLst>
              <a:ext uri="{FF2B5EF4-FFF2-40B4-BE49-F238E27FC236}">
                <a16:creationId xmlns:a16="http://schemas.microsoft.com/office/drawing/2014/main" id="{9F9604F7-B47B-4C71-983E-30A75ACF137D}"/>
              </a:ext>
            </a:extLst>
          </p:cNvPr>
          <p:cNvSpPr>
            <a:spLocks noChangeArrowheads="1"/>
          </p:cNvSpPr>
          <p:nvPr/>
        </p:nvSpPr>
        <p:spPr bwMode="auto">
          <a:xfrm>
            <a:off x="4666060" y="735806"/>
            <a:ext cx="800100" cy="1771650"/>
          </a:xfrm>
          <a:prstGeom prst="rect">
            <a:avLst/>
          </a:prstGeom>
          <a:solidFill>
            <a:srgbClr val="00FFFF"/>
          </a:solidFill>
          <a:ln>
            <a:noFill/>
          </a:ln>
          <a:extLs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eaLnBrk="0" fontAlgn="base" latinLnBrk="0" hangingPunct="0">
              <a:spcBef>
                <a:spcPct val="0"/>
              </a:spcBef>
              <a:spcAft>
                <a:spcPct val="0"/>
              </a:spcAft>
              <a:buNone/>
            </a:pPr>
            <a:endParaRPr lang="en-US" altLang="en-US" sz="1800">
              <a:solidFill>
                <a:prstClr val="black"/>
              </a:solidFill>
              <a:latin typeface="Comic Sans MS" panose="030F0702030302020204" pitchFamily="66" charset="0"/>
              <a:cs typeface="Arial" panose="020B0604020202020204" pitchFamily="34" charset="0"/>
            </a:endParaRPr>
          </a:p>
        </p:txBody>
      </p:sp>
      <p:sp>
        <p:nvSpPr>
          <p:cNvPr id="22538" name="Text Box 11">
            <a:extLst>
              <a:ext uri="{FF2B5EF4-FFF2-40B4-BE49-F238E27FC236}">
                <a16:creationId xmlns:a16="http://schemas.microsoft.com/office/drawing/2014/main" id="{FE2E2A33-744E-4D68-AC5A-3B775B908727}"/>
              </a:ext>
            </a:extLst>
          </p:cNvPr>
          <p:cNvSpPr txBox="1">
            <a:spLocks noChangeArrowheads="1"/>
          </p:cNvSpPr>
          <p:nvPr/>
        </p:nvSpPr>
        <p:spPr bwMode="auto">
          <a:xfrm rot="-2700000">
            <a:off x="1340238" y="339210"/>
            <a:ext cx="8306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eaLnBrk="0" fontAlgn="base" latinLnBrk="0" hangingPunct="0">
              <a:spcBef>
                <a:spcPct val="0"/>
              </a:spcBef>
              <a:spcAft>
                <a:spcPct val="0"/>
              </a:spcAft>
              <a:buNone/>
            </a:pPr>
            <a:r>
              <a:rPr lang="en-GB" altLang="en-US" sz="1800" i="1">
                <a:solidFill>
                  <a:prstClr val="black"/>
                </a:solidFill>
                <a:latin typeface="Comic Sans MS" panose="030F0702030302020204" pitchFamily="66" charset="0"/>
                <a:cs typeface="Arial" panose="020B0604020202020204" pitchFamily="34" charset="0"/>
              </a:rPr>
              <a:t>known</a:t>
            </a:r>
          </a:p>
        </p:txBody>
      </p:sp>
      <p:sp>
        <p:nvSpPr>
          <p:cNvPr id="22539" name="Text Box 12">
            <a:extLst>
              <a:ext uri="{FF2B5EF4-FFF2-40B4-BE49-F238E27FC236}">
                <a16:creationId xmlns:a16="http://schemas.microsoft.com/office/drawing/2014/main" id="{9E320FBD-1144-4BBB-9D23-2036587A6DCB}"/>
              </a:ext>
            </a:extLst>
          </p:cNvPr>
          <p:cNvSpPr txBox="1">
            <a:spLocks noChangeArrowheads="1"/>
          </p:cNvSpPr>
          <p:nvPr/>
        </p:nvSpPr>
        <p:spPr bwMode="auto">
          <a:xfrm>
            <a:off x="6809998" y="335756"/>
            <a:ext cx="10711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eaLnBrk="0" fontAlgn="base" latinLnBrk="0" hangingPunct="0">
              <a:spcBef>
                <a:spcPct val="0"/>
              </a:spcBef>
              <a:spcAft>
                <a:spcPct val="0"/>
              </a:spcAft>
              <a:buNone/>
            </a:pPr>
            <a:r>
              <a:rPr lang="en-GB" altLang="en-US" sz="1800" i="1">
                <a:solidFill>
                  <a:prstClr val="black"/>
                </a:solidFill>
                <a:latin typeface="Comic Sans MS" panose="030F0702030302020204" pitchFamily="66" charset="0"/>
                <a:cs typeface="Arial" panose="020B0604020202020204" pitchFamily="34" charset="0"/>
              </a:rPr>
              <a:t>unknown</a:t>
            </a:r>
          </a:p>
        </p:txBody>
      </p:sp>
      <p:sp>
        <p:nvSpPr>
          <p:cNvPr id="22540" name="Text Box 13">
            <a:extLst>
              <a:ext uri="{FF2B5EF4-FFF2-40B4-BE49-F238E27FC236}">
                <a16:creationId xmlns:a16="http://schemas.microsoft.com/office/drawing/2014/main" id="{3246F4C7-4647-4669-80BC-AB804506188E}"/>
              </a:ext>
            </a:extLst>
          </p:cNvPr>
          <p:cNvSpPr txBox="1">
            <a:spLocks noChangeArrowheads="1"/>
          </p:cNvSpPr>
          <p:nvPr/>
        </p:nvSpPr>
        <p:spPr bwMode="auto">
          <a:xfrm rot="-5400000">
            <a:off x="1009869" y="3911679"/>
            <a:ext cx="10711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eaLnBrk="0" fontAlgn="base" latinLnBrk="0" hangingPunct="0">
              <a:spcBef>
                <a:spcPct val="0"/>
              </a:spcBef>
              <a:spcAft>
                <a:spcPct val="0"/>
              </a:spcAft>
              <a:buNone/>
            </a:pPr>
            <a:r>
              <a:rPr lang="en-GB" altLang="en-US" sz="1800" i="1">
                <a:solidFill>
                  <a:prstClr val="black"/>
                </a:solidFill>
                <a:latin typeface="Comic Sans MS" panose="030F0702030302020204" pitchFamily="66" charset="0"/>
                <a:cs typeface="Arial" panose="020B0604020202020204" pitchFamily="34" charset="0"/>
              </a:rPr>
              <a:t>unknown</a:t>
            </a:r>
          </a:p>
        </p:txBody>
      </p:sp>
      <p:sp>
        <p:nvSpPr>
          <p:cNvPr id="22541" name="Text Box 14">
            <a:extLst>
              <a:ext uri="{FF2B5EF4-FFF2-40B4-BE49-F238E27FC236}">
                <a16:creationId xmlns:a16="http://schemas.microsoft.com/office/drawing/2014/main" id="{DC8E2A6B-5575-48C8-8749-2249B1459DEB}"/>
              </a:ext>
            </a:extLst>
          </p:cNvPr>
          <p:cNvSpPr txBox="1">
            <a:spLocks noChangeArrowheads="1"/>
          </p:cNvSpPr>
          <p:nvPr/>
        </p:nvSpPr>
        <p:spPr bwMode="auto">
          <a:xfrm>
            <a:off x="4400396" y="313135"/>
            <a:ext cx="5325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eaLnBrk="0" fontAlgn="base" latinLnBrk="0" hangingPunct="0">
              <a:spcBef>
                <a:spcPct val="0"/>
              </a:spcBef>
              <a:spcAft>
                <a:spcPct val="0"/>
              </a:spcAft>
              <a:buNone/>
            </a:pPr>
            <a:r>
              <a:rPr lang="en-GB" altLang="en-US" sz="1800">
                <a:solidFill>
                  <a:prstClr val="black"/>
                </a:solidFill>
                <a:latin typeface="Comic Sans MS" panose="030F0702030302020204" pitchFamily="66" charset="0"/>
                <a:cs typeface="Arial" panose="020B0604020202020204" pitchFamily="34" charset="0"/>
              </a:rPr>
              <a:t>ME</a:t>
            </a:r>
          </a:p>
        </p:txBody>
      </p:sp>
      <p:sp>
        <p:nvSpPr>
          <p:cNvPr id="22542" name="Text Box 15">
            <a:extLst>
              <a:ext uri="{FF2B5EF4-FFF2-40B4-BE49-F238E27FC236}">
                <a16:creationId xmlns:a16="http://schemas.microsoft.com/office/drawing/2014/main" id="{7FC5FC9D-26CE-423C-9DCF-149318284AE4}"/>
              </a:ext>
            </a:extLst>
          </p:cNvPr>
          <p:cNvSpPr txBox="1">
            <a:spLocks noChangeArrowheads="1"/>
          </p:cNvSpPr>
          <p:nvPr/>
        </p:nvSpPr>
        <p:spPr bwMode="auto">
          <a:xfrm rot="-5400000">
            <a:off x="1121132" y="2153722"/>
            <a:ext cx="9605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eaLnBrk="0" fontAlgn="base" latinLnBrk="0" hangingPunct="0">
              <a:spcBef>
                <a:spcPct val="0"/>
              </a:spcBef>
              <a:spcAft>
                <a:spcPct val="0"/>
              </a:spcAft>
              <a:buNone/>
            </a:pPr>
            <a:r>
              <a:rPr lang="en-GB" altLang="en-US" sz="1800">
                <a:solidFill>
                  <a:prstClr val="black"/>
                </a:solidFill>
                <a:latin typeface="Comic Sans MS" panose="030F0702030302020204" pitchFamily="66" charset="0"/>
                <a:cs typeface="Arial" panose="020B0604020202020204" pitchFamily="34" charset="0"/>
              </a:rPr>
              <a:t>Others</a:t>
            </a:r>
          </a:p>
        </p:txBody>
      </p:sp>
      <p:sp>
        <p:nvSpPr>
          <p:cNvPr id="22543" name="Rectangle 16">
            <a:extLst>
              <a:ext uri="{FF2B5EF4-FFF2-40B4-BE49-F238E27FC236}">
                <a16:creationId xmlns:a16="http://schemas.microsoft.com/office/drawing/2014/main" id="{8A6CCCE1-9E6B-41F5-B9C3-FB2562AF2AC9}"/>
              </a:ext>
            </a:extLst>
          </p:cNvPr>
          <p:cNvSpPr>
            <a:spLocks noChangeArrowheads="1"/>
          </p:cNvSpPr>
          <p:nvPr/>
        </p:nvSpPr>
        <p:spPr bwMode="auto">
          <a:xfrm rot="-2345631">
            <a:off x="4480165" y="1370291"/>
            <a:ext cx="11897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eaLnBrk="0" fontAlgn="base" latinLnBrk="0" hangingPunct="0">
              <a:spcBef>
                <a:spcPct val="0"/>
              </a:spcBef>
              <a:spcAft>
                <a:spcPct val="0"/>
              </a:spcAft>
              <a:buNone/>
            </a:pPr>
            <a:r>
              <a:rPr lang="en-GB" altLang="en-US" sz="1800">
                <a:solidFill>
                  <a:prstClr val="black"/>
                </a:solidFill>
                <a:latin typeface="Comic Sans MS" panose="030F0702030302020204" pitchFamily="66" charset="0"/>
                <a:cs typeface="Arial" panose="020B0604020202020204" pitchFamily="34" charset="0"/>
              </a:rPr>
              <a:t>feedback</a:t>
            </a:r>
          </a:p>
        </p:txBody>
      </p:sp>
      <p:sp>
        <p:nvSpPr>
          <p:cNvPr id="22544" name="AutoShape 17">
            <a:extLst>
              <a:ext uri="{FF2B5EF4-FFF2-40B4-BE49-F238E27FC236}">
                <a16:creationId xmlns:a16="http://schemas.microsoft.com/office/drawing/2014/main" id="{82D5BAB9-6F63-4F9F-91D9-AA1121525E1C}"/>
              </a:ext>
            </a:extLst>
          </p:cNvPr>
          <p:cNvSpPr>
            <a:spLocks noChangeArrowheads="1"/>
          </p:cNvSpPr>
          <p:nvPr/>
        </p:nvSpPr>
        <p:spPr bwMode="auto">
          <a:xfrm>
            <a:off x="4666060" y="964406"/>
            <a:ext cx="800100" cy="171450"/>
          </a:xfrm>
          <a:prstGeom prst="rightArrow">
            <a:avLst>
              <a:gd name="adj1" fmla="val 50000"/>
              <a:gd name="adj2" fmla="val 116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fontAlgn="base" latinLnBrk="0">
              <a:spcBef>
                <a:spcPct val="0"/>
              </a:spcBef>
              <a:spcAft>
                <a:spcPct val="0"/>
              </a:spcAft>
              <a:buNone/>
            </a:pPr>
            <a:endParaRPr lang="en-US" altLang="en-US" sz="1800">
              <a:solidFill>
                <a:prstClr val="black"/>
              </a:solidFill>
              <a:latin typeface="Times New Roman" panose="02020603050405020304" pitchFamily="18" charset="0"/>
              <a:cs typeface="Arial" panose="020B0604020202020204" pitchFamily="34" charset="0"/>
            </a:endParaRPr>
          </a:p>
        </p:txBody>
      </p:sp>
      <p:sp>
        <p:nvSpPr>
          <p:cNvPr id="22545" name="AutoShape 18">
            <a:extLst>
              <a:ext uri="{FF2B5EF4-FFF2-40B4-BE49-F238E27FC236}">
                <a16:creationId xmlns:a16="http://schemas.microsoft.com/office/drawing/2014/main" id="{968160C2-0D56-4193-B166-57B4838F9AA7}"/>
              </a:ext>
            </a:extLst>
          </p:cNvPr>
          <p:cNvSpPr>
            <a:spLocks noChangeArrowheads="1"/>
          </p:cNvSpPr>
          <p:nvPr/>
        </p:nvSpPr>
        <p:spPr bwMode="auto">
          <a:xfrm>
            <a:off x="4666060" y="2107406"/>
            <a:ext cx="800100" cy="171450"/>
          </a:xfrm>
          <a:prstGeom prst="rightArrow">
            <a:avLst>
              <a:gd name="adj1" fmla="val 50000"/>
              <a:gd name="adj2" fmla="val 11666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fontAlgn="base" latinLnBrk="0">
              <a:spcBef>
                <a:spcPct val="0"/>
              </a:spcBef>
              <a:spcAft>
                <a:spcPct val="0"/>
              </a:spcAft>
              <a:buNone/>
            </a:pPr>
            <a:endParaRPr lang="en-US" altLang="en-US" sz="1800">
              <a:solidFill>
                <a:prstClr val="black"/>
              </a:solidFill>
              <a:latin typeface="Times New Roman" panose="02020603050405020304" pitchFamily="18" charset="0"/>
              <a:cs typeface="Arial" panose="020B0604020202020204" pitchFamily="34" charset="0"/>
            </a:endParaRPr>
          </a:p>
        </p:txBody>
      </p:sp>
      <p:sp>
        <p:nvSpPr>
          <p:cNvPr id="22546" name="Line 19">
            <a:extLst>
              <a:ext uri="{FF2B5EF4-FFF2-40B4-BE49-F238E27FC236}">
                <a16:creationId xmlns:a16="http://schemas.microsoft.com/office/drawing/2014/main" id="{82389A22-2154-4435-9518-E05C97E260CF}"/>
              </a:ext>
            </a:extLst>
          </p:cNvPr>
          <p:cNvSpPr>
            <a:spLocks noChangeShapeType="1"/>
          </p:cNvSpPr>
          <p:nvPr/>
        </p:nvSpPr>
        <p:spPr bwMode="auto">
          <a:xfrm>
            <a:off x="5466160" y="735806"/>
            <a:ext cx="0" cy="1771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latinLnBrk="0" hangingPunct="0">
              <a:spcBef>
                <a:spcPct val="0"/>
              </a:spcBef>
              <a:spcAft>
                <a:spcPct val="0"/>
              </a:spcAft>
            </a:pPr>
            <a:endParaRPr lang="en-US">
              <a:solidFill>
                <a:prstClr val="black"/>
              </a:solidFill>
              <a:latin typeface="Times New Roman" panose="02020603050405020304" pitchFamily="18" charset="0"/>
              <a:cs typeface="Arial" panose="020B0604020202020204" pitchFamily="34" charset="0"/>
            </a:endParaRPr>
          </a:p>
        </p:txBody>
      </p:sp>
      <p:sp>
        <p:nvSpPr>
          <p:cNvPr id="22547" name="Rectangle 20">
            <a:extLst>
              <a:ext uri="{FF2B5EF4-FFF2-40B4-BE49-F238E27FC236}">
                <a16:creationId xmlns:a16="http://schemas.microsoft.com/office/drawing/2014/main" id="{94843EF2-6C45-4D4C-8A58-B2EBC08676F7}"/>
              </a:ext>
            </a:extLst>
          </p:cNvPr>
          <p:cNvSpPr>
            <a:spLocks noChangeArrowheads="1"/>
          </p:cNvSpPr>
          <p:nvPr/>
        </p:nvSpPr>
        <p:spPr bwMode="auto">
          <a:xfrm>
            <a:off x="1980010" y="2507456"/>
            <a:ext cx="2686050" cy="6286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eaLnBrk="0" fontAlgn="base" latinLnBrk="0" hangingPunct="0">
              <a:spcBef>
                <a:spcPct val="0"/>
              </a:spcBef>
              <a:spcAft>
                <a:spcPct val="0"/>
              </a:spcAft>
              <a:buNone/>
            </a:pPr>
            <a:endParaRPr lang="en-US" altLang="en-US" sz="1800">
              <a:solidFill>
                <a:prstClr val="black"/>
              </a:solidFill>
              <a:latin typeface="Comic Sans MS" panose="030F0702030302020204" pitchFamily="66" charset="0"/>
              <a:cs typeface="Arial" panose="020B0604020202020204" pitchFamily="34" charset="0"/>
            </a:endParaRPr>
          </a:p>
        </p:txBody>
      </p:sp>
      <p:sp>
        <p:nvSpPr>
          <p:cNvPr id="22548" name="Line 21">
            <a:extLst>
              <a:ext uri="{FF2B5EF4-FFF2-40B4-BE49-F238E27FC236}">
                <a16:creationId xmlns:a16="http://schemas.microsoft.com/office/drawing/2014/main" id="{F99BA8F3-C57A-4E48-9B1E-37D972304A9F}"/>
              </a:ext>
            </a:extLst>
          </p:cNvPr>
          <p:cNvSpPr>
            <a:spLocks noChangeShapeType="1"/>
          </p:cNvSpPr>
          <p:nvPr/>
        </p:nvSpPr>
        <p:spPr bwMode="auto">
          <a:xfrm>
            <a:off x="1980010" y="3136106"/>
            <a:ext cx="2686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latinLnBrk="0" hangingPunct="0">
              <a:spcBef>
                <a:spcPct val="0"/>
              </a:spcBef>
              <a:spcAft>
                <a:spcPct val="0"/>
              </a:spcAft>
            </a:pPr>
            <a:endParaRPr lang="en-US">
              <a:solidFill>
                <a:prstClr val="black"/>
              </a:solidFill>
              <a:latin typeface="Times New Roman" panose="02020603050405020304" pitchFamily="18" charset="0"/>
              <a:cs typeface="Arial" panose="020B0604020202020204" pitchFamily="34" charset="0"/>
            </a:endParaRPr>
          </a:p>
        </p:txBody>
      </p:sp>
      <p:sp>
        <p:nvSpPr>
          <p:cNvPr id="22549" name="AutoShape 22">
            <a:extLst>
              <a:ext uri="{FF2B5EF4-FFF2-40B4-BE49-F238E27FC236}">
                <a16:creationId xmlns:a16="http://schemas.microsoft.com/office/drawing/2014/main" id="{2CD4ACE6-8124-44C9-8C5D-373D2C493293}"/>
              </a:ext>
            </a:extLst>
          </p:cNvPr>
          <p:cNvSpPr>
            <a:spLocks noChangeArrowheads="1"/>
          </p:cNvSpPr>
          <p:nvPr/>
        </p:nvSpPr>
        <p:spPr bwMode="auto">
          <a:xfrm>
            <a:off x="2208610" y="2507456"/>
            <a:ext cx="285750" cy="628650"/>
          </a:xfrm>
          <a:prstGeom prst="downArrow">
            <a:avLst>
              <a:gd name="adj1" fmla="val 50000"/>
              <a:gd name="adj2" fmla="val 55000"/>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fontAlgn="base" latinLnBrk="0">
              <a:spcBef>
                <a:spcPct val="0"/>
              </a:spcBef>
              <a:spcAft>
                <a:spcPct val="0"/>
              </a:spcAft>
              <a:buNone/>
            </a:pPr>
            <a:endParaRPr lang="en-US" altLang="en-US" sz="1800">
              <a:solidFill>
                <a:prstClr val="black"/>
              </a:solidFill>
              <a:latin typeface="Times New Roman" panose="02020603050405020304" pitchFamily="18" charset="0"/>
              <a:cs typeface="Arial" panose="020B0604020202020204" pitchFamily="34" charset="0"/>
            </a:endParaRPr>
          </a:p>
        </p:txBody>
      </p:sp>
      <p:sp>
        <p:nvSpPr>
          <p:cNvPr id="22550" name="AutoShape 23">
            <a:extLst>
              <a:ext uri="{FF2B5EF4-FFF2-40B4-BE49-F238E27FC236}">
                <a16:creationId xmlns:a16="http://schemas.microsoft.com/office/drawing/2014/main" id="{029AD591-ECC3-4705-996D-EA8B3DCF6E6C}"/>
              </a:ext>
            </a:extLst>
          </p:cNvPr>
          <p:cNvSpPr>
            <a:spLocks noChangeArrowheads="1"/>
          </p:cNvSpPr>
          <p:nvPr/>
        </p:nvSpPr>
        <p:spPr bwMode="auto">
          <a:xfrm>
            <a:off x="4037410" y="2507456"/>
            <a:ext cx="285750" cy="628650"/>
          </a:xfrm>
          <a:prstGeom prst="downArrow">
            <a:avLst>
              <a:gd name="adj1" fmla="val 50000"/>
              <a:gd name="adj2" fmla="val 55000"/>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fontAlgn="base" latinLnBrk="0">
              <a:spcBef>
                <a:spcPct val="0"/>
              </a:spcBef>
              <a:spcAft>
                <a:spcPct val="0"/>
              </a:spcAft>
              <a:buNone/>
            </a:pPr>
            <a:endParaRPr lang="en-US" altLang="en-US" sz="1800">
              <a:solidFill>
                <a:prstClr val="black"/>
              </a:solidFill>
              <a:latin typeface="Times New Roman" panose="02020603050405020304" pitchFamily="18" charset="0"/>
              <a:cs typeface="Arial" panose="020B0604020202020204" pitchFamily="34" charset="0"/>
            </a:endParaRPr>
          </a:p>
        </p:txBody>
      </p:sp>
      <p:sp>
        <p:nvSpPr>
          <p:cNvPr id="22551" name="Rectangle 24">
            <a:extLst>
              <a:ext uri="{FF2B5EF4-FFF2-40B4-BE49-F238E27FC236}">
                <a16:creationId xmlns:a16="http://schemas.microsoft.com/office/drawing/2014/main" id="{301C07E3-7BA8-4866-BA52-E0A8D256322C}"/>
              </a:ext>
            </a:extLst>
          </p:cNvPr>
          <p:cNvSpPr>
            <a:spLocks noChangeArrowheads="1"/>
          </p:cNvSpPr>
          <p:nvPr/>
        </p:nvSpPr>
        <p:spPr bwMode="auto">
          <a:xfrm>
            <a:off x="4666060" y="2507456"/>
            <a:ext cx="800100" cy="6286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eaLnBrk="0" fontAlgn="base" latinLnBrk="0" hangingPunct="0">
              <a:spcBef>
                <a:spcPct val="0"/>
              </a:spcBef>
              <a:spcAft>
                <a:spcPct val="0"/>
              </a:spcAft>
              <a:buNone/>
            </a:pPr>
            <a:endParaRPr lang="en-US" altLang="en-US" sz="1800">
              <a:solidFill>
                <a:prstClr val="black"/>
              </a:solidFill>
              <a:latin typeface="Comic Sans MS" panose="030F0702030302020204" pitchFamily="66" charset="0"/>
              <a:cs typeface="Arial" panose="020B0604020202020204" pitchFamily="34" charset="0"/>
            </a:endParaRPr>
          </a:p>
        </p:txBody>
      </p:sp>
      <p:sp>
        <p:nvSpPr>
          <p:cNvPr id="22552" name="Rectangle 25">
            <a:extLst>
              <a:ext uri="{FF2B5EF4-FFF2-40B4-BE49-F238E27FC236}">
                <a16:creationId xmlns:a16="http://schemas.microsoft.com/office/drawing/2014/main" id="{2AE22CA5-5E61-4DF9-9026-A455A1073002}"/>
              </a:ext>
            </a:extLst>
          </p:cNvPr>
          <p:cNvSpPr>
            <a:spLocks noChangeArrowheads="1"/>
          </p:cNvSpPr>
          <p:nvPr/>
        </p:nvSpPr>
        <p:spPr bwMode="auto">
          <a:xfrm rot="-1270921">
            <a:off x="2646068" y="2629972"/>
            <a:ext cx="1300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eaLnBrk="0" fontAlgn="base" latinLnBrk="0" hangingPunct="0">
              <a:spcBef>
                <a:spcPct val="0"/>
              </a:spcBef>
              <a:spcAft>
                <a:spcPct val="0"/>
              </a:spcAft>
              <a:buNone/>
            </a:pPr>
            <a:r>
              <a:rPr lang="en-GB" altLang="en-US" sz="1800">
                <a:solidFill>
                  <a:prstClr val="black"/>
                </a:solidFill>
                <a:latin typeface="Comic Sans MS" panose="030F0702030302020204" pitchFamily="66" charset="0"/>
                <a:cs typeface="Arial" panose="020B0604020202020204" pitchFamily="34" charset="0"/>
              </a:rPr>
              <a:t>Disclosure</a:t>
            </a:r>
          </a:p>
        </p:txBody>
      </p:sp>
      <p:sp>
        <p:nvSpPr>
          <p:cNvPr id="22553" name="AutoShape 26">
            <a:extLst>
              <a:ext uri="{FF2B5EF4-FFF2-40B4-BE49-F238E27FC236}">
                <a16:creationId xmlns:a16="http://schemas.microsoft.com/office/drawing/2014/main" id="{724D0784-FD32-4422-9688-7E6302F45427}"/>
              </a:ext>
            </a:extLst>
          </p:cNvPr>
          <p:cNvSpPr>
            <a:spLocks noChangeArrowheads="1"/>
          </p:cNvSpPr>
          <p:nvPr/>
        </p:nvSpPr>
        <p:spPr bwMode="auto">
          <a:xfrm rot="2245071">
            <a:off x="4593431" y="2719388"/>
            <a:ext cx="971550" cy="240506"/>
          </a:xfrm>
          <a:prstGeom prst="rightArrow">
            <a:avLst>
              <a:gd name="adj1" fmla="val 50000"/>
              <a:gd name="adj2" fmla="val 100990"/>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fontAlgn="base" latinLnBrk="0">
              <a:spcBef>
                <a:spcPct val="0"/>
              </a:spcBef>
              <a:spcAft>
                <a:spcPct val="0"/>
              </a:spcAft>
              <a:buNone/>
            </a:pPr>
            <a:endParaRPr lang="en-US" altLang="en-US" sz="1800">
              <a:solidFill>
                <a:prstClr val="black"/>
              </a:solidFill>
              <a:latin typeface="Times New Roman" panose="02020603050405020304" pitchFamily="18" charset="0"/>
              <a:cs typeface="Arial" panose="020B0604020202020204" pitchFamily="34" charset="0"/>
            </a:endParaRPr>
          </a:p>
        </p:txBody>
      </p:sp>
      <p:sp>
        <p:nvSpPr>
          <p:cNvPr id="22554" name="Rectangle 27">
            <a:extLst>
              <a:ext uri="{FF2B5EF4-FFF2-40B4-BE49-F238E27FC236}">
                <a16:creationId xmlns:a16="http://schemas.microsoft.com/office/drawing/2014/main" id="{EAFA43EA-04EC-4215-9CF6-5A7610FCF4AC}"/>
              </a:ext>
            </a:extLst>
          </p:cNvPr>
          <p:cNvSpPr>
            <a:spLocks noChangeArrowheads="1"/>
          </p:cNvSpPr>
          <p:nvPr/>
        </p:nvSpPr>
        <p:spPr bwMode="auto">
          <a:xfrm rot="-1902681">
            <a:off x="4477896" y="2627591"/>
            <a:ext cx="12073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eaLnBrk="0" fontAlgn="base" latinLnBrk="0" hangingPunct="0">
              <a:spcBef>
                <a:spcPct val="0"/>
              </a:spcBef>
              <a:spcAft>
                <a:spcPct val="0"/>
              </a:spcAft>
              <a:buNone/>
            </a:pPr>
            <a:r>
              <a:rPr lang="en-GB" altLang="en-US" sz="1800">
                <a:solidFill>
                  <a:prstClr val="black"/>
                </a:solidFill>
                <a:latin typeface="Comic Sans MS" panose="030F0702030302020204" pitchFamily="66" charset="0"/>
                <a:cs typeface="Arial" panose="020B0604020202020204" pitchFamily="34" charset="0"/>
              </a:rPr>
              <a:t>discovery</a:t>
            </a:r>
          </a:p>
        </p:txBody>
      </p:sp>
      <p:sp>
        <p:nvSpPr>
          <p:cNvPr id="22555" name="Line 28">
            <a:extLst>
              <a:ext uri="{FF2B5EF4-FFF2-40B4-BE49-F238E27FC236}">
                <a16:creationId xmlns:a16="http://schemas.microsoft.com/office/drawing/2014/main" id="{DC5870A4-1202-4E79-8D49-3BAD92AE4189}"/>
              </a:ext>
            </a:extLst>
          </p:cNvPr>
          <p:cNvSpPr>
            <a:spLocks noChangeShapeType="1"/>
          </p:cNvSpPr>
          <p:nvPr/>
        </p:nvSpPr>
        <p:spPr bwMode="auto">
          <a:xfrm>
            <a:off x="5466160" y="2507456"/>
            <a:ext cx="0" cy="628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latinLnBrk="0" hangingPunct="0">
              <a:spcBef>
                <a:spcPct val="0"/>
              </a:spcBef>
              <a:spcAft>
                <a:spcPct val="0"/>
              </a:spcAft>
            </a:pPr>
            <a:endParaRPr lang="en-US">
              <a:solidFill>
                <a:prstClr val="black"/>
              </a:solidFill>
              <a:latin typeface="Times New Roman" panose="02020603050405020304" pitchFamily="18" charset="0"/>
              <a:cs typeface="Arial" panose="020B0604020202020204" pitchFamily="34" charset="0"/>
            </a:endParaRPr>
          </a:p>
        </p:txBody>
      </p:sp>
      <p:sp>
        <p:nvSpPr>
          <p:cNvPr id="22556" name="Line 29">
            <a:extLst>
              <a:ext uri="{FF2B5EF4-FFF2-40B4-BE49-F238E27FC236}">
                <a16:creationId xmlns:a16="http://schemas.microsoft.com/office/drawing/2014/main" id="{240DB4A0-83FF-4513-8542-A22436272DD3}"/>
              </a:ext>
            </a:extLst>
          </p:cNvPr>
          <p:cNvSpPr>
            <a:spLocks noChangeShapeType="1"/>
          </p:cNvSpPr>
          <p:nvPr/>
        </p:nvSpPr>
        <p:spPr bwMode="auto">
          <a:xfrm>
            <a:off x="4666060" y="3136106"/>
            <a:ext cx="800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latinLnBrk="0" hangingPunct="0">
              <a:spcBef>
                <a:spcPct val="0"/>
              </a:spcBef>
              <a:spcAft>
                <a:spcPct val="0"/>
              </a:spcAft>
            </a:pPr>
            <a:endParaRPr lang="en-US">
              <a:solidFill>
                <a:prstClr val="black"/>
              </a:solidFill>
              <a:latin typeface="Times New Roman" panose="02020603050405020304" pitchFamily="18" charset="0"/>
              <a:cs typeface="Arial" panose="020B0604020202020204" pitchFamily="34" charset="0"/>
            </a:endParaRPr>
          </a:p>
        </p:txBody>
      </p:sp>
      <p:sp>
        <p:nvSpPr>
          <p:cNvPr id="22557" name="Rectangle 30">
            <a:extLst>
              <a:ext uri="{FF2B5EF4-FFF2-40B4-BE49-F238E27FC236}">
                <a16:creationId xmlns:a16="http://schemas.microsoft.com/office/drawing/2014/main" id="{0B52EA75-D7C6-4DCB-AA93-46C9B70EAD20}"/>
              </a:ext>
            </a:extLst>
          </p:cNvPr>
          <p:cNvSpPr>
            <a:spLocks noChangeArrowheads="1"/>
          </p:cNvSpPr>
          <p:nvPr/>
        </p:nvSpPr>
        <p:spPr bwMode="auto">
          <a:xfrm>
            <a:off x="1657350" y="4171950"/>
            <a:ext cx="58293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defTabSz="685800" eaLnBrk="0" fontAlgn="base" latinLnBrk="0" hangingPunct="0">
              <a:spcBef>
                <a:spcPct val="0"/>
              </a:spcBef>
              <a:spcAft>
                <a:spcPct val="0"/>
              </a:spcAft>
              <a:buNone/>
            </a:pPr>
            <a:r>
              <a:rPr lang="en-GB" altLang="en-US" sz="2400">
                <a:solidFill>
                  <a:prstClr val="black"/>
                </a:solidFill>
                <a:latin typeface="Arial" panose="020B0604020202020204" pitchFamily="34" charset="0"/>
                <a:cs typeface="Arial" panose="020B0604020202020204" pitchFamily="34" charset="0"/>
              </a:rPr>
              <a:t>JoHari</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116395-B992-4C97-8790-13508644FF43}"/>
              </a:ext>
            </a:extLst>
          </p:cNvPr>
          <p:cNvSpPr/>
          <p:nvPr/>
        </p:nvSpPr>
        <p:spPr>
          <a:xfrm>
            <a:off x="107504" y="2672019"/>
            <a:ext cx="8928992" cy="21319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p:txBody>
          <a:bodyPr/>
          <a:lstStyle/>
          <a:p>
            <a:r>
              <a:rPr lang="en-US" altLang="ko-KR" dirty="0"/>
              <a:t>Johari Window Application</a:t>
            </a:r>
            <a:endParaRPr lang="ko-KR" altLang="en-US" dirty="0"/>
          </a:p>
        </p:txBody>
      </p:sp>
      <p:sp>
        <p:nvSpPr>
          <p:cNvPr id="3" name="Text Placeholder 2"/>
          <p:cNvSpPr>
            <a:spLocks noGrp="1"/>
          </p:cNvSpPr>
          <p:nvPr>
            <p:ph type="body" sz="quarter" idx="11"/>
          </p:nvPr>
        </p:nvSpPr>
        <p:spPr/>
        <p:txBody>
          <a:bodyPr/>
          <a:lstStyle/>
          <a:p>
            <a:pPr lvl="0"/>
            <a:r>
              <a:rPr lang="en-US" altLang="ko-KR" dirty="0"/>
              <a:t>Team Building</a:t>
            </a:r>
          </a:p>
        </p:txBody>
      </p:sp>
      <p:grpSp>
        <p:nvGrpSpPr>
          <p:cNvPr id="16" name="Group 15"/>
          <p:cNvGrpSpPr/>
          <p:nvPr/>
        </p:nvGrpSpPr>
        <p:grpSpPr>
          <a:xfrm>
            <a:off x="284734" y="2920146"/>
            <a:ext cx="2256590" cy="1807669"/>
            <a:chOff x="251520" y="3278178"/>
            <a:chExt cx="1656183" cy="1807669"/>
          </a:xfrm>
        </p:grpSpPr>
        <p:grpSp>
          <p:nvGrpSpPr>
            <p:cNvPr id="12" name="Group 11"/>
            <p:cNvGrpSpPr/>
            <p:nvPr/>
          </p:nvGrpSpPr>
          <p:grpSpPr>
            <a:xfrm>
              <a:off x="251520" y="3278178"/>
              <a:ext cx="1656183" cy="590768"/>
              <a:chOff x="3779911" y="3255764"/>
              <a:chExt cx="1584177" cy="590768"/>
            </a:xfrm>
            <a:noFill/>
          </p:grpSpPr>
          <p:sp>
            <p:nvSpPr>
              <p:cNvPr id="13"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400" b="1" dirty="0">
                  <a:solidFill>
                    <a:schemeClr val="tx1">
                      <a:lumMod val="75000"/>
                      <a:lumOff val="25000"/>
                    </a:schemeClr>
                  </a:solidFill>
                  <a:cs typeface="Arial" pitchFamily="34" charset="0"/>
                </a:endParaRPr>
              </a:p>
            </p:txBody>
          </p:sp>
          <p:sp>
            <p:nvSpPr>
              <p:cNvPr id="14" name="Text Placeholder 18"/>
              <p:cNvSpPr txBox="1">
                <a:spLocks/>
              </p:cNvSpPr>
              <p:nvPr/>
            </p:nvSpPr>
            <p:spPr>
              <a:xfrm>
                <a:off x="3779911" y="3255764"/>
                <a:ext cx="1584177" cy="590768"/>
              </a:xfrm>
              <a:prstGeom prst="rect">
                <a:avLst/>
              </a:prstGeom>
            </p:spPr>
            <p:style>
              <a:lnRef idx="2">
                <a:schemeClr val="accent1"/>
              </a:lnRef>
              <a:fillRef idx="1">
                <a:schemeClr val="lt1"/>
              </a:fillRef>
              <a:effectRef idx="0">
                <a:schemeClr val="accent1"/>
              </a:effectRef>
              <a:fontRef idx="minor">
                <a:schemeClr val="dk1"/>
              </a:fontRef>
            </p:style>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200" b="1" dirty="0">
                  <a:solidFill>
                    <a:schemeClr val="accent1"/>
                  </a:solidFill>
                  <a:cs typeface="Arial" pitchFamily="34" charset="0"/>
                </a:endParaRPr>
              </a:p>
              <a:p>
                <a:pPr marL="0" indent="0" algn="ctr">
                  <a:buNone/>
                </a:pPr>
                <a:r>
                  <a:rPr lang="en-US" sz="1200" b="1" dirty="0">
                    <a:solidFill>
                      <a:schemeClr val="accent1"/>
                    </a:solidFill>
                    <a:cs typeface="Arial" pitchFamily="34" charset="0"/>
                  </a:rPr>
                  <a:t>Team Development</a:t>
                </a:r>
              </a:p>
              <a:p>
                <a:pPr marL="0" indent="0" algn="ctr">
                  <a:buNone/>
                </a:pPr>
                <a:endParaRPr lang="en-US" sz="1200" b="1" dirty="0">
                  <a:solidFill>
                    <a:schemeClr val="tx1">
                      <a:lumMod val="75000"/>
                      <a:lumOff val="25000"/>
                    </a:schemeClr>
                  </a:solidFill>
                  <a:cs typeface="Arial" pitchFamily="34" charset="0"/>
                </a:endParaRPr>
              </a:p>
            </p:txBody>
          </p:sp>
        </p:grpSp>
        <p:sp>
          <p:nvSpPr>
            <p:cNvPr id="15" name="TextBox 14"/>
            <p:cNvSpPr txBox="1"/>
            <p:nvPr/>
          </p:nvSpPr>
          <p:spPr>
            <a:xfrm>
              <a:off x="251520" y="3885518"/>
              <a:ext cx="1656183" cy="1200329"/>
            </a:xfrm>
            <a:prstGeom prst="rect">
              <a:avLst/>
            </a:prstGeom>
            <a:noFill/>
          </p:spPr>
          <p:txBody>
            <a:bodyPr wrap="square" rtlCol="0">
              <a:spAutoFit/>
            </a:bodyPr>
            <a:lstStyle/>
            <a:p>
              <a:pPr marL="171450" indent="-171450">
                <a:buFont typeface="Wingdings" panose="05000000000000000000" pitchFamily="2" charset="2"/>
                <a:buChar char="§"/>
              </a:pPr>
              <a:r>
                <a:rPr lang="en-US" altLang="ko-KR" sz="1200" dirty="0">
                  <a:solidFill>
                    <a:schemeClr val="tx1">
                      <a:lumMod val="75000"/>
                      <a:lumOff val="25000"/>
                    </a:schemeClr>
                  </a:solidFill>
                  <a:cs typeface="Arial" pitchFamily="34" charset="0"/>
                </a:rPr>
                <a:t>Removes misunderstanding</a:t>
              </a:r>
            </a:p>
            <a:p>
              <a:pPr marL="171450" indent="-171450">
                <a:buFont typeface="Wingdings" panose="05000000000000000000" pitchFamily="2" charset="2"/>
                <a:buChar char="§"/>
              </a:pPr>
              <a:r>
                <a:rPr lang="en-US" altLang="ko-KR" sz="1200" dirty="0">
                  <a:solidFill>
                    <a:schemeClr val="tx1">
                      <a:lumMod val="75000"/>
                      <a:lumOff val="25000"/>
                    </a:schemeClr>
                  </a:solidFill>
                  <a:cs typeface="Arial" pitchFamily="34" charset="0"/>
                </a:rPr>
                <a:t>Helps avoid or deal with conflicts</a:t>
              </a:r>
            </a:p>
            <a:p>
              <a:pPr marL="171450" indent="-171450">
                <a:buFont typeface="Wingdings" panose="05000000000000000000" pitchFamily="2" charset="2"/>
                <a:buChar char="§"/>
              </a:pPr>
              <a:r>
                <a:rPr lang="en-US" altLang="ko-KR" sz="1200" dirty="0">
                  <a:solidFill>
                    <a:schemeClr val="tx1">
                      <a:lumMod val="75000"/>
                      <a:lumOff val="25000"/>
                    </a:schemeClr>
                  </a:solidFill>
                  <a:cs typeface="Arial" pitchFamily="34" charset="0"/>
                </a:rPr>
                <a:t>Helps increase productivity</a:t>
              </a:r>
            </a:p>
            <a:p>
              <a:pPr marL="171450" indent="-171450">
                <a:buFont typeface="Wingdings" panose="05000000000000000000" pitchFamily="2" charset="2"/>
                <a:buChar char="§"/>
              </a:pPr>
              <a:r>
                <a:rPr lang="en-US" altLang="ko-KR" sz="1200" dirty="0">
                  <a:solidFill>
                    <a:schemeClr val="tx1">
                      <a:lumMod val="75000"/>
                      <a:lumOff val="25000"/>
                    </a:schemeClr>
                  </a:solidFill>
                  <a:cs typeface="Arial" pitchFamily="34" charset="0"/>
                </a:rPr>
                <a:t>Help adjust with team dynamics</a:t>
              </a:r>
              <a:endParaRPr lang="ko-KR" altLang="en-US" sz="1200" dirty="0">
                <a:solidFill>
                  <a:schemeClr val="tx1">
                    <a:lumMod val="75000"/>
                    <a:lumOff val="25000"/>
                  </a:schemeClr>
                </a:solidFill>
                <a:cs typeface="Arial" pitchFamily="34" charset="0"/>
              </a:endParaRPr>
            </a:p>
          </p:txBody>
        </p:sp>
      </p:grpSp>
      <p:grpSp>
        <p:nvGrpSpPr>
          <p:cNvPr id="17" name="Group 16"/>
          <p:cNvGrpSpPr/>
          <p:nvPr/>
        </p:nvGrpSpPr>
        <p:grpSpPr>
          <a:xfrm>
            <a:off x="3311860" y="2920146"/>
            <a:ext cx="2520280" cy="1992335"/>
            <a:chOff x="251521" y="3581019"/>
            <a:chExt cx="1852879" cy="1210034"/>
          </a:xfrm>
        </p:grpSpPr>
        <p:sp>
          <p:nvSpPr>
            <p:cNvPr id="21" name="Text Placeholder 18"/>
            <p:cNvSpPr txBox="1">
              <a:spLocks/>
            </p:cNvSpPr>
            <p:nvPr/>
          </p:nvSpPr>
          <p:spPr>
            <a:xfrm>
              <a:off x="251521" y="3581019"/>
              <a:ext cx="1852879" cy="368865"/>
            </a:xfrm>
            <a:prstGeom prst="rect">
              <a:avLst/>
            </a:prstGeom>
          </p:spPr>
          <p:style>
            <a:lnRef idx="2">
              <a:schemeClr val="accent1"/>
            </a:lnRef>
            <a:fillRef idx="1">
              <a:schemeClr val="lt1"/>
            </a:fillRef>
            <a:effectRef idx="0">
              <a:schemeClr val="accent1"/>
            </a:effectRef>
            <a:fontRef idx="minor">
              <a:schemeClr val="dk1"/>
            </a:fontRef>
          </p:style>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accent1"/>
                  </a:solidFill>
                  <a:cs typeface="Arial" pitchFamily="34" charset="0"/>
                </a:rPr>
                <a:t>Personal Development</a:t>
              </a:r>
            </a:p>
          </p:txBody>
        </p:sp>
        <p:sp>
          <p:nvSpPr>
            <p:cNvPr id="19" name="TextBox 18"/>
            <p:cNvSpPr txBox="1"/>
            <p:nvPr/>
          </p:nvSpPr>
          <p:spPr>
            <a:xfrm>
              <a:off x="251521" y="3949884"/>
              <a:ext cx="1852879" cy="841169"/>
            </a:xfrm>
            <a:prstGeom prst="rect">
              <a:avLst/>
            </a:prstGeom>
            <a:noFill/>
          </p:spPr>
          <p:txBody>
            <a:bodyPr wrap="square" rtlCol="0">
              <a:spAutoFit/>
            </a:bodyPr>
            <a:lstStyle/>
            <a:p>
              <a:pPr marL="171450" indent="-171450">
                <a:buFont typeface="Wingdings" panose="05000000000000000000" pitchFamily="2" charset="2"/>
                <a:buChar char="§"/>
              </a:pPr>
              <a:r>
                <a:rPr lang="en-US" altLang="ko-KR" sz="1200" dirty="0">
                  <a:solidFill>
                    <a:schemeClr val="tx1">
                      <a:lumMod val="75000"/>
                      <a:lumOff val="25000"/>
                    </a:schemeClr>
                  </a:solidFill>
                  <a:cs typeface="Arial" pitchFamily="34" charset="0"/>
                </a:rPr>
                <a:t>Removes ambiguity about oneself or blank spots</a:t>
              </a:r>
            </a:p>
            <a:p>
              <a:pPr marL="171450" indent="-171450">
                <a:buFont typeface="Wingdings" panose="05000000000000000000" pitchFamily="2" charset="2"/>
                <a:buChar char="§"/>
              </a:pPr>
              <a:r>
                <a:rPr lang="en-US" altLang="ko-KR" sz="1200" dirty="0">
                  <a:solidFill>
                    <a:schemeClr val="tx1">
                      <a:lumMod val="75000"/>
                      <a:lumOff val="25000"/>
                    </a:schemeClr>
                  </a:solidFill>
                  <a:cs typeface="Arial" pitchFamily="34" charset="0"/>
                </a:rPr>
                <a:t>Gives insight about areas of development</a:t>
              </a:r>
            </a:p>
            <a:p>
              <a:pPr marL="171450" indent="-171450">
                <a:buFont typeface="Wingdings" panose="05000000000000000000" pitchFamily="2" charset="2"/>
                <a:buChar char="§"/>
              </a:pPr>
              <a:r>
                <a:rPr lang="en-US" altLang="ko-KR" sz="1200" dirty="0">
                  <a:solidFill>
                    <a:schemeClr val="tx1">
                      <a:lumMod val="75000"/>
                      <a:lumOff val="25000"/>
                    </a:schemeClr>
                  </a:solidFill>
                  <a:cs typeface="Arial" pitchFamily="34" charset="0"/>
                </a:rPr>
                <a:t>Helps to be in tuned to ones thoughts, emotions, and actions</a:t>
              </a:r>
              <a:endParaRPr lang="ko-KR" altLang="en-US" sz="1200" dirty="0">
                <a:solidFill>
                  <a:schemeClr val="tx1">
                    <a:lumMod val="75000"/>
                    <a:lumOff val="25000"/>
                  </a:schemeClr>
                </a:solidFill>
                <a:cs typeface="Arial" pitchFamily="34" charset="0"/>
              </a:endParaRPr>
            </a:p>
          </p:txBody>
        </p:sp>
      </p:grpSp>
      <p:grpSp>
        <p:nvGrpSpPr>
          <p:cNvPr id="22" name="Group 21"/>
          <p:cNvGrpSpPr/>
          <p:nvPr/>
        </p:nvGrpSpPr>
        <p:grpSpPr>
          <a:xfrm>
            <a:off x="6602677" y="2920146"/>
            <a:ext cx="2256591" cy="1992336"/>
            <a:chOff x="251519" y="2931789"/>
            <a:chExt cx="1656184" cy="1992336"/>
          </a:xfrm>
        </p:grpSpPr>
        <p:sp>
          <p:nvSpPr>
            <p:cNvPr id="26" name="Text Placeholder 18"/>
            <p:cNvSpPr txBox="1">
              <a:spLocks/>
            </p:cNvSpPr>
            <p:nvPr/>
          </p:nvSpPr>
          <p:spPr>
            <a:xfrm>
              <a:off x="251520" y="2931789"/>
              <a:ext cx="1656183" cy="607341"/>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accent1"/>
                  </a:solidFill>
                  <a:cs typeface="Arial" pitchFamily="34" charset="0"/>
                </a:rPr>
                <a:t>Communication</a:t>
              </a:r>
            </a:p>
            <a:p>
              <a:pPr marL="0" indent="0" algn="ctr">
                <a:buNone/>
              </a:pPr>
              <a:r>
                <a:rPr lang="en-US" sz="1200" b="1" dirty="0">
                  <a:solidFill>
                    <a:schemeClr val="accent1"/>
                  </a:solidFill>
                  <a:cs typeface="Arial" pitchFamily="34" charset="0"/>
                </a:rPr>
                <a:t>Improvement</a:t>
              </a:r>
            </a:p>
          </p:txBody>
        </p:sp>
        <p:sp>
          <p:nvSpPr>
            <p:cNvPr id="24" name="TextBox 23"/>
            <p:cNvSpPr txBox="1"/>
            <p:nvPr/>
          </p:nvSpPr>
          <p:spPr>
            <a:xfrm>
              <a:off x="251519" y="3539130"/>
              <a:ext cx="1656183" cy="1384995"/>
            </a:xfrm>
            <a:prstGeom prst="rect">
              <a:avLst/>
            </a:prstGeom>
            <a:noFill/>
          </p:spPr>
          <p:txBody>
            <a:bodyPr wrap="square" rtlCol="0">
              <a:spAutoFit/>
            </a:bodyPr>
            <a:lstStyle/>
            <a:p>
              <a:pPr marL="171450" indent="-171450">
                <a:buFont typeface="Wingdings" panose="05000000000000000000" pitchFamily="2" charset="2"/>
                <a:buChar char="§"/>
              </a:pPr>
              <a:r>
                <a:rPr lang="en-US" altLang="ko-KR" sz="1200" dirty="0">
                  <a:solidFill>
                    <a:schemeClr val="tx1">
                      <a:lumMod val="75000"/>
                      <a:lumOff val="25000"/>
                    </a:schemeClr>
                  </a:solidFill>
                  <a:cs typeface="Arial" pitchFamily="34" charset="0"/>
                </a:rPr>
                <a:t>Creates free and open environment among team members</a:t>
              </a:r>
            </a:p>
            <a:p>
              <a:pPr marL="171450" indent="-171450">
                <a:buFont typeface="Wingdings" panose="05000000000000000000" pitchFamily="2" charset="2"/>
                <a:buChar char="§"/>
              </a:pPr>
              <a:r>
                <a:rPr lang="en-US" altLang="ko-KR" sz="1200" dirty="0">
                  <a:solidFill>
                    <a:schemeClr val="tx1">
                      <a:lumMod val="75000"/>
                      <a:lumOff val="25000"/>
                    </a:schemeClr>
                  </a:solidFill>
                  <a:cs typeface="Arial" pitchFamily="34" charset="0"/>
                </a:rPr>
                <a:t>Helps improve inter group relationships</a:t>
              </a:r>
              <a:endParaRPr lang="ko-KR" altLang="en-US" sz="1200" dirty="0">
                <a:solidFill>
                  <a:schemeClr val="tx1">
                    <a:lumMod val="75000"/>
                    <a:lumOff val="25000"/>
                  </a:schemeClr>
                </a:solidFill>
                <a:cs typeface="Arial" pitchFamily="34" charset="0"/>
              </a:endParaRPr>
            </a:p>
          </p:txBody>
        </p:sp>
      </p:grpSp>
      <p:pic>
        <p:nvPicPr>
          <p:cNvPr id="1026" name="Picture 2" descr="Image result for teamwork">
            <a:extLst>
              <a:ext uri="{FF2B5EF4-FFF2-40B4-BE49-F238E27FC236}">
                <a16:creationId xmlns:a16="http://schemas.microsoft.com/office/drawing/2014/main" id="{07C7E0C8-40D6-4AF0-B0F1-03CBC2E8A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073" y="878367"/>
            <a:ext cx="2088232" cy="16719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7634F32-D696-4935-9D28-AF80CF284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696" y="834268"/>
            <a:ext cx="2394084" cy="1716072"/>
          </a:xfrm>
          <a:prstGeom prst="rect">
            <a:avLst/>
          </a:prstGeom>
        </p:spPr>
      </p:pic>
    </p:spTree>
    <p:extLst>
      <p:ext uri="{BB962C8B-B14F-4D97-AF65-F5344CB8AC3E}">
        <p14:creationId xmlns:p14="http://schemas.microsoft.com/office/powerpoint/2010/main" val="386031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DISC</a:t>
            </a:r>
            <a:endParaRPr lang="ko-KR" altLang="en-US" dirty="0"/>
          </a:p>
        </p:txBody>
      </p:sp>
      <p:sp>
        <p:nvSpPr>
          <p:cNvPr id="3" name="Text Placeholder 2"/>
          <p:cNvSpPr>
            <a:spLocks noGrp="1"/>
          </p:cNvSpPr>
          <p:nvPr>
            <p:ph type="body" sz="quarter" idx="11"/>
          </p:nvPr>
        </p:nvSpPr>
        <p:spPr>
          <a:xfrm>
            <a:off x="2116108" y="3867894"/>
            <a:ext cx="4896544" cy="288032"/>
          </a:xfrm>
        </p:spPr>
        <p:txBody>
          <a:bodyPr/>
          <a:lstStyle/>
          <a:p>
            <a:pPr lvl="0"/>
            <a:r>
              <a:rPr lang="en-US" altLang="ko-KR" sz="1200" b="1" dirty="0">
                <a:solidFill>
                  <a:schemeClr val="tx1"/>
                </a:solidFill>
              </a:rPr>
              <a:t>Dominance | Influence | Steadiness | Compliance</a:t>
            </a:r>
          </a:p>
        </p:txBody>
      </p:sp>
      <p:pic>
        <p:nvPicPr>
          <p:cNvPr id="5" name="Picture 4">
            <a:extLst>
              <a:ext uri="{FF2B5EF4-FFF2-40B4-BE49-F238E27FC236}">
                <a16:creationId xmlns:a16="http://schemas.microsoft.com/office/drawing/2014/main" id="{45933E80-D37E-4481-8F0E-692070877433}"/>
              </a:ext>
            </a:extLst>
          </p:cNvPr>
          <p:cNvPicPr>
            <a:picLocks noChangeAspect="1"/>
          </p:cNvPicPr>
          <p:nvPr/>
        </p:nvPicPr>
        <p:blipFill>
          <a:blip r:embed="rId2"/>
          <a:stretch>
            <a:fillRect/>
          </a:stretch>
        </p:blipFill>
        <p:spPr>
          <a:xfrm>
            <a:off x="3563888" y="915566"/>
            <a:ext cx="2016224" cy="2173972"/>
          </a:xfrm>
          <a:prstGeom prst="rect">
            <a:avLst/>
          </a:prstGeom>
        </p:spPr>
      </p:pic>
      <p:sp>
        <p:nvSpPr>
          <p:cNvPr id="6" name="Text Placeholder 2">
            <a:extLst>
              <a:ext uri="{FF2B5EF4-FFF2-40B4-BE49-F238E27FC236}">
                <a16:creationId xmlns:a16="http://schemas.microsoft.com/office/drawing/2014/main" id="{7ED2ABB1-E272-4617-9013-CDC02923FCD1}"/>
              </a:ext>
            </a:extLst>
          </p:cNvPr>
          <p:cNvSpPr txBox="1">
            <a:spLocks/>
          </p:cNvSpPr>
          <p:nvPr/>
        </p:nvSpPr>
        <p:spPr>
          <a:xfrm>
            <a:off x="0" y="267494"/>
            <a:ext cx="9144000" cy="50405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800" b="1" dirty="0">
                <a:solidFill>
                  <a:schemeClr val="tx1"/>
                </a:solidFill>
              </a:rPr>
              <a:t>Personality Model</a:t>
            </a:r>
          </a:p>
        </p:txBody>
      </p:sp>
    </p:spTree>
    <p:extLst>
      <p:ext uri="{BB962C8B-B14F-4D97-AF65-F5344CB8AC3E}">
        <p14:creationId xmlns:p14="http://schemas.microsoft.com/office/powerpoint/2010/main" val="3080445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116395-B992-4C97-8790-13508644FF43}"/>
              </a:ext>
            </a:extLst>
          </p:cNvPr>
          <p:cNvSpPr/>
          <p:nvPr/>
        </p:nvSpPr>
        <p:spPr>
          <a:xfrm>
            <a:off x="107504" y="2672019"/>
            <a:ext cx="8928992" cy="21319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2" name="Text Placeholder 1"/>
          <p:cNvSpPr>
            <a:spLocks noGrp="1"/>
          </p:cNvSpPr>
          <p:nvPr>
            <p:ph type="body" sz="quarter" idx="10"/>
          </p:nvPr>
        </p:nvSpPr>
        <p:spPr/>
        <p:txBody>
          <a:bodyPr/>
          <a:lstStyle/>
          <a:p>
            <a:r>
              <a:rPr lang="en-US" altLang="ko-KR" dirty="0"/>
              <a:t>DISC Personality Test</a:t>
            </a:r>
            <a:endParaRPr lang="ko-KR" altLang="en-US" dirty="0"/>
          </a:p>
        </p:txBody>
      </p:sp>
      <p:sp>
        <p:nvSpPr>
          <p:cNvPr id="24" name="TextBox 23"/>
          <p:cNvSpPr txBox="1"/>
          <p:nvPr/>
        </p:nvSpPr>
        <p:spPr>
          <a:xfrm>
            <a:off x="1565666" y="3075806"/>
            <a:ext cx="6012668" cy="954107"/>
          </a:xfrm>
          <a:prstGeom prst="rect">
            <a:avLst/>
          </a:prstGeom>
          <a:noFill/>
        </p:spPr>
        <p:txBody>
          <a:bodyPr wrap="square" rtlCol="0">
            <a:spAutoFit/>
          </a:bodyPr>
          <a:lstStyle/>
          <a:p>
            <a:pPr marR="0" lvl="0" defTabSz="914400" rtl="0" eaLnBrk="1" fontAlgn="auto" latinLnBrk="1" hangingPunct="1">
              <a:lnSpc>
                <a:spcPct val="100000"/>
              </a:lnSpc>
              <a:spcBef>
                <a:spcPts val="0"/>
              </a:spcBef>
              <a:spcAft>
                <a:spcPts val="0"/>
              </a:spcAft>
              <a:buClrTx/>
              <a:buSzTx/>
              <a:tabLst/>
              <a:defRPr/>
            </a:pPr>
            <a:r>
              <a:rPr kumimoji="0" lang="en-US" altLang="ko-KR" sz="28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Gives behavioral pattern, preference, and tendencies in different situations.</a:t>
            </a:r>
            <a:endParaRPr kumimoji="0" lang="ko-KR" altLang="en-US" sz="20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pic>
        <p:nvPicPr>
          <p:cNvPr id="6" name="Picture 5">
            <a:extLst>
              <a:ext uri="{FF2B5EF4-FFF2-40B4-BE49-F238E27FC236}">
                <a16:creationId xmlns:a16="http://schemas.microsoft.com/office/drawing/2014/main" id="{2E645F5F-B9BF-4A8C-8077-49AF90B89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6371" y="802587"/>
            <a:ext cx="1691258" cy="1676335"/>
          </a:xfrm>
          <a:prstGeom prst="rect">
            <a:avLst/>
          </a:prstGeom>
        </p:spPr>
      </p:pic>
    </p:spTree>
    <p:extLst>
      <p:ext uri="{BB962C8B-B14F-4D97-AF65-F5344CB8AC3E}">
        <p14:creationId xmlns:p14="http://schemas.microsoft.com/office/powerpoint/2010/main" val="1280440430"/>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1803</TotalTime>
  <Words>1527</Words>
  <Application>Microsoft Office PowerPoint</Application>
  <PresentationFormat>On-screen Show (16:9)</PresentationFormat>
  <Paragraphs>295</Paragraphs>
  <Slides>33</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33</vt:i4>
      </vt:variant>
    </vt:vector>
  </HeadingPairs>
  <TitlesOfParts>
    <vt:vector size="42" baseType="lpstr">
      <vt:lpstr>Arial</vt:lpstr>
      <vt:lpstr>Calibri</vt:lpstr>
      <vt:lpstr>Comic Sans MS</vt:lpstr>
      <vt:lpstr>Times New Roman</vt:lpstr>
      <vt:lpstr>Wingdings</vt:lpstr>
      <vt:lpstr>Cover and End Slide Master</vt:lpstr>
      <vt:lpstr>Contents Slide Master</vt:lpstr>
      <vt:lpstr>Section Break Slide Master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Ramas Dev</cp:lastModifiedBy>
  <cp:revision>122</cp:revision>
  <dcterms:created xsi:type="dcterms:W3CDTF">2016-12-05T23:26:54Z</dcterms:created>
  <dcterms:modified xsi:type="dcterms:W3CDTF">2019-11-25T03:02:46Z</dcterms:modified>
</cp:coreProperties>
</file>