
<file path=[Content_Types].xml><?xml version="1.0" encoding="utf-8"?>
<Types xmlns="http://schemas.openxmlformats.org/package/2006/content-types">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474" r:id="rId2"/>
    <p:sldId id="266" r:id="rId3"/>
    <p:sldId id="257" r:id="rId4"/>
    <p:sldId id="258" r:id="rId5"/>
    <p:sldId id="259" r:id="rId6"/>
    <p:sldId id="384" r:id="rId7"/>
    <p:sldId id="385" r:id="rId8"/>
    <p:sldId id="261" r:id="rId9"/>
    <p:sldId id="262" r:id="rId10"/>
    <p:sldId id="263" r:id="rId11"/>
    <p:sldId id="264"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69" d="100"/>
          <a:sy n="69" d="100"/>
        </p:scale>
        <p:origin x="-2754" y="-5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CB2248-1631-41A5-9CDE-D1206050329E}" type="datetimeFigureOut">
              <a:rPr lang="en-US" smtClean="0"/>
              <a:pPr/>
              <a:t>6/1/2022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4ABE9-B8F3-450A-8E59-98D43F8753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w3schools.com/jquery/tryit.asp?filename=tryjquery_sel_pcla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sz="5400" b="1" dirty="0" smtClean="0">
              <a:solidFill>
                <a:srgbClr val="FF0000"/>
              </a:solidFill>
            </a:endParaRPr>
          </a:p>
          <a:p>
            <a:pPr algn="ctr"/>
            <a:endParaRPr lang="en-US" sz="5400" b="1" dirty="0" smtClean="0">
              <a:solidFill>
                <a:srgbClr val="FF0000"/>
              </a:solidFill>
            </a:endParaRPr>
          </a:p>
          <a:p>
            <a:pPr algn="ctr"/>
            <a:r>
              <a:rPr lang="en-US" sz="5400" b="1" dirty="0" smtClean="0">
                <a:solidFill>
                  <a:srgbClr val="FF0000"/>
                </a:solidFill>
              </a:rPr>
              <a:t>jQuery?</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jQuery Syntax</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lgn="ctr">
              <a:buNone/>
            </a:pPr>
            <a:r>
              <a:rPr lang="en-US" b="1" dirty="0" smtClean="0"/>
              <a:t>$(</a:t>
            </a:r>
            <a:r>
              <a:rPr lang="en-US" b="1" i="1" dirty="0" smtClean="0"/>
              <a:t>selector</a:t>
            </a:r>
            <a:r>
              <a:rPr lang="en-US" b="1" dirty="0" smtClean="0"/>
              <a:t>).</a:t>
            </a:r>
            <a:r>
              <a:rPr lang="en-US" b="1" i="1" dirty="0" smtClean="0"/>
              <a:t>action</a:t>
            </a:r>
            <a:r>
              <a:rPr lang="en-US" b="1" dirty="0" smtClean="0"/>
              <a:t>()</a:t>
            </a:r>
          </a:p>
          <a:p>
            <a:pPr>
              <a:buNone/>
            </a:pPr>
            <a:r>
              <a:rPr lang="en-US" b="1" dirty="0" smtClean="0"/>
              <a:t>   </a:t>
            </a:r>
            <a:r>
              <a:rPr lang="en-US" dirty="0" smtClean="0"/>
              <a:t>sign to access jQuery</a:t>
            </a:r>
          </a:p>
          <a:p>
            <a:pPr>
              <a:buNone/>
            </a:pPr>
            <a:r>
              <a:rPr lang="en-US" dirty="0" smtClean="0"/>
              <a:t>         </a:t>
            </a:r>
          </a:p>
          <a:p>
            <a:pPr>
              <a:buNone/>
            </a:pPr>
            <a:r>
              <a:rPr lang="en-US" dirty="0" smtClean="0"/>
              <a:t>query (or find)" HTML elements</a:t>
            </a:r>
          </a:p>
          <a:p>
            <a:pPr>
              <a:buNone/>
            </a:pPr>
            <a:endParaRPr lang="en-US" dirty="0" smtClean="0"/>
          </a:p>
          <a:p>
            <a:pPr>
              <a:buNone/>
            </a:pPr>
            <a:r>
              <a:rPr lang="en-US" i="1" dirty="0" smtClean="0"/>
              <a:t>action</a:t>
            </a:r>
            <a:r>
              <a:rPr lang="en-US" dirty="0" smtClean="0"/>
              <a:t>() to be performed on the element(s)</a:t>
            </a:r>
          </a:p>
          <a:p>
            <a:pPr>
              <a:buNone/>
            </a:pPr>
            <a:endParaRPr lang="en-US" dirty="0" smtClean="0"/>
          </a:p>
          <a:p>
            <a:pPr>
              <a:buNone/>
            </a:pPr>
            <a:r>
              <a:rPr lang="en-US" sz="2800" dirty="0" smtClean="0">
                <a:solidFill>
                  <a:srgbClr val="FF0000"/>
                </a:solidFill>
              </a:rPr>
              <a:t>$("p").hide() - hides all &lt;p&gt; elements.</a:t>
            </a:r>
          </a:p>
          <a:p>
            <a:pPr>
              <a:buNone/>
            </a:pPr>
            <a:endParaRPr lang="en-US" dirty="0"/>
          </a:p>
        </p:txBody>
      </p:sp>
      <p:cxnSp>
        <p:nvCxnSpPr>
          <p:cNvPr id="9" name="Straight Arrow Connector 8"/>
          <p:cNvCxnSpPr/>
          <p:nvPr/>
        </p:nvCxnSpPr>
        <p:spPr>
          <a:xfrm rot="10800000" flipV="1">
            <a:off x="1828800" y="1905000"/>
            <a:ext cx="1219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810000" y="27432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4838700" y="3086100"/>
            <a:ext cx="2590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Document Ready Event</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all jQuery methods are inside a document ready event:</a:t>
            </a:r>
          </a:p>
          <a:p>
            <a:r>
              <a:rPr lang="en-US" dirty="0" smtClean="0"/>
              <a:t>$(document).ready(function(){</a:t>
            </a:r>
            <a:br>
              <a:rPr lang="en-US" dirty="0" smtClean="0"/>
            </a:br>
            <a:r>
              <a:rPr lang="en-US" dirty="0" smtClean="0"/>
              <a:t/>
            </a:r>
            <a:br>
              <a:rPr lang="en-US" dirty="0" smtClean="0"/>
            </a:br>
            <a:r>
              <a:rPr lang="en-US" dirty="0" smtClean="0"/>
              <a:t>   </a:t>
            </a:r>
            <a:r>
              <a:rPr lang="en-US" i="1" dirty="0" smtClean="0"/>
              <a:t>// jQuery methods go here...</a:t>
            </a:r>
            <a:r>
              <a:rPr lang="en-US" dirty="0" smtClean="0"/>
              <a:t/>
            </a:r>
            <a:br>
              <a:rPr lang="en-US" dirty="0" smtClean="0"/>
            </a:br>
            <a:r>
              <a:rPr lang="en-US" dirty="0" smtClean="0"/>
              <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is to prevent any jQuery code from running before the document is finished loading (is ready).</a:t>
            </a:r>
          </a:p>
          <a:p>
            <a:r>
              <a:rPr lang="en-US" dirty="0" smtClean="0"/>
              <a:t>We should wait for the document to be fully loaded and ready before working with it. This also allows you to have your JavaScript code before the body of your document, in the head section.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Or you can simply write:</a:t>
            </a:r>
          </a:p>
          <a:p>
            <a:pPr>
              <a:buNone/>
            </a:pPr>
            <a:r>
              <a:rPr lang="en-US" dirty="0" smtClean="0"/>
              <a:t>$(function(){</a:t>
            </a:r>
            <a:br>
              <a:rPr lang="en-US" dirty="0" smtClean="0"/>
            </a:br>
            <a:r>
              <a:rPr lang="en-US" dirty="0" smtClean="0"/>
              <a:t/>
            </a:r>
            <a:br>
              <a:rPr lang="en-US" dirty="0" smtClean="0"/>
            </a:br>
            <a:r>
              <a:rPr lang="en-US" dirty="0" smtClean="0"/>
              <a:t>   </a:t>
            </a:r>
            <a:r>
              <a:rPr lang="en-US" i="1" dirty="0" smtClean="0"/>
              <a:t>// jQuery methods go here...</a:t>
            </a:r>
            <a:r>
              <a:rPr lang="en-US" dirty="0" smtClean="0"/>
              <a:t/>
            </a:r>
            <a:br>
              <a:rPr lang="en-US" dirty="0" smtClean="0"/>
            </a:br>
            <a:r>
              <a:rPr lang="en-US" dirty="0" smtClean="0"/>
              <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jQuery Selectors</a:t>
            </a:r>
            <a:br>
              <a:rPr lang="en-US" b="1" dirty="0" smtClean="0"/>
            </a:br>
            <a:endParaRPr lang="en-US" dirty="0"/>
          </a:p>
        </p:txBody>
      </p:sp>
      <p:sp>
        <p:nvSpPr>
          <p:cNvPr id="3" name="Content Placeholder 2"/>
          <p:cNvSpPr>
            <a:spLocks noGrp="1"/>
          </p:cNvSpPr>
          <p:nvPr>
            <p:ph idx="1"/>
          </p:nvPr>
        </p:nvSpPr>
        <p:spPr/>
        <p:txBody>
          <a:bodyPr/>
          <a:lstStyle/>
          <a:p>
            <a:r>
              <a:rPr lang="en-US" dirty="0" smtClean="0"/>
              <a:t>allow us to select and manipulate HTML element(s).</a:t>
            </a:r>
          </a:p>
          <a:p>
            <a:r>
              <a:rPr lang="en-US" dirty="0" smtClean="0"/>
              <a:t>All selectors in jQuery start with the dollar sign and parentheses: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The element Selector:</a:t>
            </a:r>
            <a:r>
              <a:rPr lang="en-US" dirty="0" smtClean="0"/>
              <a:t>selects elements based on the element name.For eg. </a:t>
            </a:r>
          </a:p>
          <a:p>
            <a:pPr>
              <a:buNone/>
            </a:pPr>
            <a:r>
              <a:rPr lang="en-US" dirty="0" smtClean="0"/>
              <a:t>               $("p") </a:t>
            </a:r>
          </a:p>
          <a:p>
            <a:r>
              <a:rPr lang="en-US" b="1" dirty="0" smtClean="0"/>
              <a:t>The #id </a:t>
            </a:r>
            <a:r>
              <a:rPr lang="en-US" b="1" dirty="0" err="1" smtClean="0"/>
              <a:t>Selector:</a:t>
            </a:r>
            <a:r>
              <a:rPr lang="en-US" dirty="0" err="1" smtClean="0"/>
              <a:t>uses</a:t>
            </a:r>
            <a:r>
              <a:rPr lang="en-US" dirty="0" smtClean="0"/>
              <a:t> the id attribute of an HTML tag to find the specific element.</a:t>
            </a:r>
          </a:p>
          <a:p>
            <a:pPr>
              <a:buNone/>
            </a:pPr>
            <a:r>
              <a:rPr lang="en-US" dirty="0" smtClean="0"/>
              <a:t>              $("#test") </a:t>
            </a:r>
            <a:endParaRPr lang="en-US" b="1"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The .class </a:t>
            </a:r>
            <a:r>
              <a:rPr lang="en-US" b="1" dirty="0" err="1" smtClean="0"/>
              <a:t>Selector:</a:t>
            </a:r>
            <a:r>
              <a:rPr lang="en-US" dirty="0" err="1" smtClean="0"/>
              <a:t>finds</a:t>
            </a:r>
            <a:r>
              <a:rPr lang="en-US" dirty="0" smtClean="0"/>
              <a:t> elements with a specific class.</a:t>
            </a:r>
          </a:p>
          <a:p>
            <a:r>
              <a:rPr lang="en-US" smtClean="0"/>
              <a:t>$(".test") </a:t>
            </a:r>
          </a:p>
          <a:p>
            <a:endParaRPr lang="en-US" b="1"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selector</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1800" dirty="0" smtClean="0"/>
              <a:t>&lt;!DOCTYPE html&gt;</a:t>
            </a:r>
          </a:p>
          <a:p>
            <a:r>
              <a:rPr lang="en-US" sz="1800" dirty="0" smtClean="0"/>
              <a:t>&lt;html&gt;</a:t>
            </a:r>
          </a:p>
          <a:p>
            <a:r>
              <a:rPr lang="en-US" sz="1800" dirty="0" smtClean="0"/>
              <a:t>&lt;head&gt;</a:t>
            </a:r>
          </a:p>
          <a:p>
            <a:r>
              <a:rPr lang="en-US" sz="1800" dirty="0" smtClean="0"/>
              <a:t>&lt;script src="http://ajax.googleapis.com/ajax/libs/jquery/1.11.2/jquery.min.js"&gt;&lt;/script&gt;</a:t>
            </a:r>
          </a:p>
          <a:p>
            <a:r>
              <a:rPr lang="en-US" sz="1800" dirty="0" smtClean="0"/>
              <a:t>                                 </a:t>
            </a:r>
          </a:p>
          <a:p>
            <a:r>
              <a:rPr lang="en-US" sz="1800" dirty="0" smtClean="0"/>
              <a:t>Or Src="jquery-1.11.2.min.js"</a:t>
            </a:r>
          </a:p>
          <a:p>
            <a:r>
              <a:rPr lang="en-US" sz="1800" dirty="0" smtClean="0"/>
              <a:t>&lt;script&gt;</a:t>
            </a:r>
          </a:p>
          <a:p>
            <a:r>
              <a:rPr lang="en-US" sz="1800" dirty="0" smtClean="0"/>
              <a:t>$(document).ready(function(){</a:t>
            </a:r>
          </a:p>
          <a:p>
            <a:r>
              <a:rPr lang="en-US" sz="1800" dirty="0" smtClean="0"/>
              <a:t>    $("button").click(function(){</a:t>
            </a:r>
          </a:p>
          <a:p>
            <a:r>
              <a:rPr lang="en-US" sz="1800" dirty="0" smtClean="0"/>
              <a:t>        $("p").hide();</a:t>
            </a:r>
          </a:p>
          <a:p>
            <a:r>
              <a:rPr lang="en-US" sz="1800" dirty="0" smtClean="0"/>
              <a:t>    });</a:t>
            </a:r>
          </a:p>
          <a:p>
            <a:r>
              <a:rPr lang="en-US" sz="1800" dirty="0" smtClean="0"/>
              <a:t>});</a:t>
            </a:r>
          </a:p>
          <a:p>
            <a:r>
              <a:rPr lang="en-US" sz="1800" dirty="0" smtClean="0"/>
              <a:t>&lt;/script&gt;</a:t>
            </a:r>
          </a:p>
          <a:p>
            <a:r>
              <a:rPr lang="en-US" sz="1800" dirty="0" smtClean="0"/>
              <a:t>&lt;/head&gt;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&lt;body&gt;</a:t>
            </a:r>
          </a:p>
          <a:p>
            <a:endParaRPr lang="en-US" dirty="0" smtClean="0"/>
          </a:p>
          <a:p>
            <a:r>
              <a:rPr lang="en-US" dirty="0" smtClean="0"/>
              <a:t>&lt;h2&gt;This is a heading&lt;/h2&gt;</a:t>
            </a:r>
          </a:p>
          <a:p>
            <a:endParaRPr lang="en-US" dirty="0" smtClean="0"/>
          </a:p>
          <a:p>
            <a:r>
              <a:rPr lang="en-US" dirty="0" smtClean="0"/>
              <a:t>&lt;p&gt;This is a paragraph.&lt;/p&gt;</a:t>
            </a:r>
          </a:p>
          <a:p>
            <a:r>
              <a:rPr lang="en-US" dirty="0" smtClean="0"/>
              <a:t>&lt;p&gt;This is another paragraph.&lt;/p&gt;</a:t>
            </a:r>
          </a:p>
          <a:p>
            <a:endParaRPr lang="en-US" dirty="0" smtClean="0"/>
          </a:p>
          <a:p>
            <a:r>
              <a:rPr lang="en-US" dirty="0" smtClean="0"/>
              <a:t>&lt;button&gt;Click me&lt;/button&gt;</a:t>
            </a:r>
          </a:p>
          <a:p>
            <a:endParaRPr lang="en-US" dirty="0" smtClean="0"/>
          </a:p>
          <a:p>
            <a:r>
              <a:rPr lang="en-US" dirty="0" smtClean="0"/>
              <a:t>&lt;/body&gt;</a:t>
            </a:r>
          </a:p>
          <a:p>
            <a:r>
              <a:rPr lang="en-US" dirty="0" smtClean="0"/>
              <a:t>&lt;/html&gt;</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selector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&lt;!DOCTYPE html&gt;</a:t>
            </a:r>
          </a:p>
          <a:p>
            <a:r>
              <a:rPr lang="en-US" dirty="0" smtClean="0"/>
              <a:t>&lt;html&gt;</a:t>
            </a:r>
          </a:p>
          <a:p>
            <a:r>
              <a:rPr lang="en-US" dirty="0" smtClean="0"/>
              <a:t>&lt;head&gt;</a:t>
            </a:r>
          </a:p>
          <a:p>
            <a:r>
              <a:rPr lang="en-US" dirty="0" smtClean="0"/>
              <a:t>&lt;script src="http://ajax.googleapis.com/ajax/libs/jquery/1.11.2/jquery.min.js"&gt;&lt;/script&gt;</a:t>
            </a:r>
          </a:p>
          <a:p>
            <a:r>
              <a:rPr lang="en-US" dirty="0" smtClean="0"/>
              <a:t>&lt;script&gt;</a:t>
            </a:r>
          </a:p>
          <a:p>
            <a:r>
              <a:rPr lang="en-US" dirty="0" smtClean="0"/>
              <a:t>$(document).ready(function(){</a:t>
            </a:r>
          </a:p>
          <a:p>
            <a:r>
              <a:rPr lang="en-US" dirty="0" smtClean="0"/>
              <a:t>    $("button").click(function(){</a:t>
            </a:r>
          </a:p>
          <a:p>
            <a:r>
              <a:rPr lang="en-US" dirty="0" smtClean="0"/>
              <a:t>        $("#test").hide();</a:t>
            </a:r>
          </a:p>
          <a:p>
            <a:r>
              <a:rPr lang="en-US" dirty="0" smtClean="0"/>
              <a:t>    });</a:t>
            </a:r>
          </a:p>
          <a:p>
            <a:r>
              <a:rPr lang="en-US" dirty="0" smtClean="0"/>
              <a:t>});</a:t>
            </a:r>
          </a:p>
          <a:p>
            <a:r>
              <a:rPr lang="en-US" dirty="0" smtClean="0"/>
              <a:t>&lt;/script&gt;</a:t>
            </a:r>
          </a:p>
          <a:p>
            <a:r>
              <a:rPr lang="en-US" dirty="0" smtClean="0"/>
              <a:t>&lt;/head&gt;</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33400"/>
            <a:ext cx="8229600" cy="5592763"/>
          </a:xfrm>
        </p:spPr>
        <p:txBody>
          <a:bodyPr>
            <a:normAutofit fontScale="92500"/>
          </a:bodyPr>
          <a:lstStyle/>
          <a:p>
            <a:pPr algn="ctr"/>
            <a:r>
              <a:rPr lang="en-US" b="1" u="sng" dirty="0" smtClean="0">
                <a:solidFill>
                  <a:srgbClr val="FF0000"/>
                </a:solidFill>
              </a:rPr>
              <a:t>Features of jQuery</a:t>
            </a:r>
          </a:p>
          <a:p>
            <a:pPr algn="ctr"/>
            <a:endParaRPr lang="en-US" b="1" u="sng" dirty="0" smtClean="0">
              <a:solidFill>
                <a:srgbClr val="FF0000"/>
              </a:solidFill>
            </a:endParaRPr>
          </a:p>
          <a:p>
            <a:r>
              <a:rPr lang="en-US" sz="2400" dirty="0" smtClean="0"/>
              <a:t>fast, small, and feature-rich JavaScript library. </a:t>
            </a:r>
          </a:p>
          <a:p>
            <a:r>
              <a:rPr lang="en-US" sz="2400" dirty="0" smtClean="0"/>
              <a:t>jQuery greatly simplifies JavaScript programming.</a:t>
            </a:r>
          </a:p>
          <a:p>
            <a:r>
              <a:rPr lang="en-US" sz="2400" dirty="0" smtClean="0"/>
              <a:t>easy to learn and code.</a:t>
            </a:r>
          </a:p>
          <a:p>
            <a:r>
              <a:rPr lang="en-US" sz="2400" dirty="0" smtClean="0"/>
              <a:t>it also requires much less lines of code to achieve the same feature in comparison.</a:t>
            </a:r>
          </a:p>
          <a:p>
            <a:r>
              <a:rPr lang="en-US" sz="2400" dirty="0" smtClean="0"/>
              <a:t>lightweight, "write less, do more",</a:t>
            </a:r>
          </a:p>
          <a:p>
            <a:r>
              <a:rPr lang="en-US" sz="2400" dirty="0" smtClean="0"/>
              <a:t>It makes things like HTML document traversal and manipulation, event handling, animation, and Ajax much simpler with an easy-to-use API that works across a multitude of browsers. With a combination of versatility and extensibility, jQuery has changed the way that millions of people write JavaScript.</a:t>
            </a:r>
          </a:p>
          <a:p>
            <a:r>
              <a:rPr lang="en-US" sz="2400" dirty="0" smtClean="0"/>
              <a:t>Popular JavaScript framework.</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&lt;body&gt;</a:t>
            </a:r>
          </a:p>
          <a:p>
            <a:endParaRPr lang="en-US" dirty="0" smtClean="0"/>
          </a:p>
          <a:p>
            <a:r>
              <a:rPr lang="en-US" dirty="0" smtClean="0"/>
              <a:t>&lt;h2&gt;This is a heading&lt;/h2&gt;</a:t>
            </a:r>
          </a:p>
          <a:p>
            <a:endParaRPr lang="en-US" dirty="0" smtClean="0"/>
          </a:p>
          <a:p>
            <a:r>
              <a:rPr lang="en-US" dirty="0" smtClean="0"/>
              <a:t>&lt;p&gt;This is a paragraph.&lt;/p&gt;</a:t>
            </a:r>
          </a:p>
          <a:p>
            <a:r>
              <a:rPr lang="en-US" dirty="0" smtClean="0"/>
              <a:t>&lt;p id="test"&gt;This is another paragraph.&lt;/p&gt;</a:t>
            </a:r>
          </a:p>
          <a:p>
            <a:endParaRPr lang="en-US" dirty="0" smtClean="0"/>
          </a:p>
          <a:p>
            <a:r>
              <a:rPr lang="en-US" dirty="0" smtClean="0"/>
              <a:t>&lt;button&gt;Click me&lt;/button&gt;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 jQuery Selectors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a:t>
            </a:r>
            <a:r>
              <a:rPr lang="en-US" dirty="0" smtClean="0"/>
              <a:t>: Selects all elements</a:t>
            </a:r>
            <a:endParaRPr lang="en-US" b="1" dirty="0" smtClean="0"/>
          </a:p>
          <a:p>
            <a:r>
              <a:rPr lang="en-US" dirty="0" smtClean="0">
                <a:solidFill>
                  <a:srgbClr val="FF0000"/>
                </a:solidFill>
              </a:rPr>
              <a:t>$("</a:t>
            </a:r>
            <a:r>
              <a:rPr lang="en-US" dirty="0" err="1" smtClean="0">
                <a:solidFill>
                  <a:srgbClr val="FF0000"/>
                </a:solidFill>
              </a:rPr>
              <a:t>p.intro</a:t>
            </a:r>
            <a:r>
              <a:rPr lang="en-US" dirty="0" smtClean="0">
                <a:solidFill>
                  <a:srgbClr val="FF0000"/>
                </a:solidFill>
              </a:rPr>
              <a:t>"):</a:t>
            </a:r>
            <a:r>
              <a:rPr lang="en-US" dirty="0" smtClean="0"/>
              <a:t>Selects all &lt;p&gt; elements with class="intro</a:t>
            </a:r>
            <a:r>
              <a:rPr lang="en-US" dirty="0" smtClean="0">
                <a:hlinkClick r:id="rId2"/>
              </a:rPr>
              <a:t>“</a:t>
            </a:r>
            <a:endParaRPr lang="en-US" dirty="0" smtClean="0"/>
          </a:p>
          <a:p>
            <a:r>
              <a:rPr lang="en-US" dirty="0" smtClean="0">
                <a:solidFill>
                  <a:srgbClr val="FF0000"/>
                </a:solidFill>
              </a:rPr>
              <a:t>$("p:first"):</a:t>
            </a:r>
            <a:r>
              <a:rPr lang="en-US" dirty="0" smtClean="0"/>
              <a:t>Selects the first &lt;p&gt; element</a:t>
            </a:r>
          </a:p>
          <a:p>
            <a:r>
              <a:rPr lang="en-US" dirty="0" smtClean="0">
                <a:solidFill>
                  <a:srgbClr val="FF0000"/>
                </a:solidFill>
              </a:rPr>
              <a:t>$("</a:t>
            </a:r>
            <a:r>
              <a:rPr lang="en-US" dirty="0" err="1" smtClean="0">
                <a:solidFill>
                  <a:srgbClr val="FF0000"/>
                </a:solidFill>
              </a:rPr>
              <a:t>ul</a:t>
            </a:r>
            <a:r>
              <a:rPr lang="en-US" dirty="0" smtClean="0">
                <a:solidFill>
                  <a:srgbClr val="FF0000"/>
                </a:solidFill>
              </a:rPr>
              <a:t> </a:t>
            </a:r>
            <a:r>
              <a:rPr lang="en-US" dirty="0" err="1" smtClean="0">
                <a:solidFill>
                  <a:srgbClr val="FF0000"/>
                </a:solidFill>
              </a:rPr>
              <a:t>li:first</a:t>
            </a:r>
            <a:r>
              <a:rPr lang="en-US" dirty="0" smtClean="0">
                <a:solidFill>
                  <a:srgbClr val="FF0000"/>
                </a:solidFill>
              </a:rPr>
              <a:t>"):</a:t>
            </a:r>
            <a:r>
              <a:rPr lang="en-US" dirty="0" smtClean="0"/>
              <a:t>Selects the first &lt;</a:t>
            </a:r>
            <a:r>
              <a:rPr lang="en-US" dirty="0" err="1" smtClean="0"/>
              <a:t>li</a:t>
            </a:r>
            <a:r>
              <a:rPr lang="en-US" dirty="0" smtClean="0"/>
              <a:t>&gt; element of the first &lt;</a:t>
            </a:r>
            <a:r>
              <a:rPr lang="en-US" dirty="0" err="1" smtClean="0"/>
              <a:t>ul</a:t>
            </a:r>
            <a:r>
              <a:rPr lang="en-US" dirty="0" smtClean="0"/>
              <a:t>&gt;</a:t>
            </a:r>
            <a:endParaRPr lang="en-US" b="1" dirty="0" smtClean="0"/>
          </a:p>
          <a:p>
            <a:r>
              <a:rPr lang="en-US" dirty="0" smtClean="0">
                <a:solidFill>
                  <a:srgbClr val="FF0000"/>
                </a:solidFill>
              </a:rPr>
              <a:t>$("</a:t>
            </a:r>
            <a:r>
              <a:rPr lang="en-US" dirty="0" err="1" smtClean="0">
                <a:solidFill>
                  <a:srgbClr val="FF0000"/>
                </a:solidFill>
              </a:rPr>
              <a:t>ul</a:t>
            </a:r>
            <a:r>
              <a:rPr lang="en-US" dirty="0" smtClean="0">
                <a:solidFill>
                  <a:srgbClr val="FF0000"/>
                </a:solidFill>
              </a:rPr>
              <a:t> </a:t>
            </a:r>
            <a:r>
              <a:rPr lang="en-US" dirty="0" err="1" smtClean="0">
                <a:solidFill>
                  <a:srgbClr val="FF0000"/>
                </a:solidFill>
              </a:rPr>
              <a:t>li:first</a:t>
            </a:r>
            <a:r>
              <a:rPr lang="en-US" dirty="0" smtClean="0">
                <a:solidFill>
                  <a:srgbClr val="FF0000"/>
                </a:solidFill>
              </a:rPr>
              <a:t>-child"):</a:t>
            </a:r>
            <a:r>
              <a:rPr lang="en-US" dirty="0" smtClean="0"/>
              <a:t>Selects the first &lt;</a:t>
            </a:r>
            <a:r>
              <a:rPr lang="en-US" dirty="0" err="1" smtClean="0"/>
              <a:t>li</a:t>
            </a:r>
            <a:r>
              <a:rPr lang="en-US" dirty="0" smtClean="0"/>
              <a:t>&gt; element of every &lt;</a:t>
            </a:r>
            <a:r>
              <a:rPr lang="en-US" dirty="0" err="1" smtClean="0"/>
              <a:t>ul</a:t>
            </a:r>
            <a:r>
              <a:rPr lang="en-US" dirty="0" smtClean="0"/>
              <a:t>&gt;</a:t>
            </a:r>
            <a:endParaRPr lang="en-US" b="1" dirty="0" smtClean="0"/>
          </a:p>
          <a:p>
            <a:r>
              <a:rPr lang="en-US" dirty="0" smtClean="0">
                <a:solidFill>
                  <a:srgbClr val="FF0000"/>
                </a:solidFill>
              </a:rPr>
              <a:t>$("[href]"):</a:t>
            </a:r>
            <a:r>
              <a:rPr lang="en-US" dirty="0" smtClean="0"/>
              <a:t>Selects all elements with an href attribute</a:t>
            </a:r>
            <a:endParaRPr lang="en-US" b="1"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solidFill>
                  <a:srgbClr val="FF0000"/>
                </a:solidFill>
              </a:rPr>
              <a:t>$("a[target='_blank']"):</a:t>
            </a:r>
            <a:r>
              <a:rPr lang="en-US" dirty="0" smtClean="0"/>
              <a:t>Selects all &lt;a&gt; elements with a target attribute value equal to "_blank</a:t>
            </a:r>
          </a:p>
          <a:p>
            <a:r>
              <a:rPr lang="en-US" dirty="0" smtClean="0">
                <a:solidFill>
                  <a:srgbClr val="FF0000"/>
                </a:solidFill>
              </a:rPr>
              <a:t>$("a[target!='_blank']"):</a:t>
            </a:r>
            <a:r>
              <a:rPr lang="en-US" dirty="0" smtClean="0"/>
              <a:t>Selects all &lt;a&gt; elements with a target attribute value NOT equal to "_blank“</a:t>
            </a:r>
            <a:endParaRPr lang="en-US" b="1" dirty="0" smtClean="0"/>
          </a:p>
          <a:p>
            <a:r>
              <a:rPr lang="en-US" dirty="0" smtClean="0">
                <a:solidFill>
                  <a:srgbClr val="FF0000"/>
                </a:solidFill>
              </a:rPr>
              <a:t>$(":button"):</a:t>
            </a:r>
            <a:r>
              <a:rPr lang="en-US" dirty="0" smtClean="0"/>
              <a:t>Selects all &lt;button&gt; elements and &lt;input&gt; elements of type="button“</a:t>
            </a:r>
            <a:endParaRPr lang="en-US" b="1" dirty="0" smtClean="0"/>
          </a:p>
          <a:p>
            <a:r>
              <a:rPr lang="en-US" dirty="0" smtClean="0">
                <a:solidFill>
                  <a:srgbClr val="FF0000"/>
                </a:solidFill>
              </a:rPr>
              <a:t>$("</a:t>
            </a:r>
            <a:r>
              <a:rPr lang="en-US" dirty="0" err="1" smtClean="0">
                <a:solidFill>
                  <a:srgbClr val="FF0000"/>
                </a:solidFill>
              </a:rPr>
              <a:t>tr:even</a:t>
            </a:r>
            <a:r>
              <a:rPr lang="en-US" dirty="0" smtClean="0">
                <a:solidFill>
                  <a:srgbClr val="FF0000"/>
                </a:solidFill>
              </a:rPr>
              <a:t>")</a:t>
            </a:r>
            <a:r>
              <a:rPr lang="en-US" dirty="0" smtClean="0"/>
              <a:t>:Selects all even &lt;</a:t>
            </a:r>
            <a:r>
              <a:rPr lang="en-US" dirty="0" err="1" smtClean="0"/>
              <a:t>tr</a:t>
            </a:r>
            <a:r>
              <a:rPr lang="en-US" dirty="0" smtClean="0"/>
              <a:t>&gt; elements</a:t>
            </a:r>
            <a:endParaRPr lang="en-US" b="1" dirty="0" smtClean="0"/>
          </a:p>
          <a:p>
            <a:r>
              <a:rPr lang="en-US" dirty="0" smtClean="0">
                <a:solidFill>
                  <a:srgbClr val="FF0000"/>
                </a:solidFill>
              </a:rPr>
              <a:t>$("</a:t>
            </a:r>
            <a:r>
              <a:rPr lang="en-US" dirty="0" err="1" smtClean="0">
                <a:solidFill>
                  <a:srgbClr val="FF0000"/>
                </a:solidFill>
              </a:rPr>
              <a:t>tr:odd</a:t>
            </a:r>
            <a:r>
              <a:rPr lang="en-US" dirty="0" smtClean="0">
                <a:solidFill>
                  <a:srgbClr val="FF0000"/>
                </a:solidFill>
              </a:rPr>
              <a:t>"):</a:t>
            </a:r>
            <a:r>
              <a:rPr lang="en-US" dirty="0" smtClean="0"/>
              <a:t>Selects all odd &lt;</a:t>
            </a:r>
            <a:r>
              <a:rPr lang="en-US" dirty="0" err="1" smtClean="0"/>
              <a:t>tr</a:t>
            </a:r>
            <a:r>
              <a:rPr lang="en-US" dirty="0" smtClean="0"/>
              <a:t>&gt; elements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jQuery Event Methods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An event represents the precise moment when something happens.</a:t>
            </a:r>
          </a:p>
          <a:p>
            <a:r>
              <a:rPr lang="en-US" dirty="0" smtClean="0"/>
              <a:t>The term </a:t>
            </a:r>
            <a:r>
              <a:rPr lang="en-US" b="1" dirty="0" smtClean="0"/>
              <a:t>"fires"</a:t>
            </a:r>
            <a:r>
              <a:rPr lang="en-US" dirty="0" smtClean="0"/>
              <a:t> is often used with events.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Mouse Events</a:t>
            </a:r>
            <a:r>
              <a:rPr lang="en-US" dirty="0" smtClean="0"/>
              <a:t>:       </a:t>
            </a:r>
          </a:p>
          <a:p>
            <a:r>
              <a:rPr lang="en-US" dirty="0" err="1" smtClean="0"/>
              <a:t>click,dblclick,mouseenter,mouseleave</a:t>
            </a:r>
            <a:endParaRPr lang="en-US" dirty="0" smtClean="0"/>
          </a:p>
          <a:p>
            <a:r>
              <a:rPr lang="en-US" dirty="0" smtClean="0">
                <a:solidFill>
                  <a:srgbClr val="FF0000"/>
                </a:solidFill>
              </a:rPr>
              <a:t>Keyboard Events:</a:t>
            </a:r>
          </a:p>
          <a:p>
            <a:r>
              <a:rPr lang="en-US" dirty="0" err="1" smtClean="0"/>
              <a:t>keypress,keydown,keyup</a:t>
            </a:r>
            <a:endParaRPr lang="en-US" dirty="0" smtClean="0"/>
          </a:p>
          <a:p>
            <a:r>
              <a:rPr lang="en-US" dirty="0" smtClean="0">
                <a:solidFill>
                  <a:srgbClr val="FF0000"/>
                </a:solidFill>
              </a:rPr>
              <a:t>Form Events:</a:t>
            </a:r>
          </a:p>
          <a:p>
            <a:r>
              <a:rPr lang="en-US" dirty="0" err="1" smtClean="0"/>
              <a:t>submit,change,focus,blur</a:t>
            </a:r>
            <a:endParaRPr lang="en-US" dirty="0" smtClean="0"/>
          </a:p>
          <a:p>
            <a:r>
              <a:rPr lang="en-US" dirty="0" smtClean="0">
                <a:solidFill>
                  <a:srgbClr val="FF0000"/>
                </a:solidFill>
              </a:rPr>
              <a:t>Document/Window :</a:t>
            </a:r>
          </a:p>
          <a:p>
            <a:r>
              <a:rPr lang="en-US" dirty="0" err="1" smtClean="0"/>
              <a:t>load,resize,scroll,unload</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Syntax For Event Methods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To assign a click event to all paragraphs on a page, </a:t>
            </a:r>
          </a:p>
          <a:p>
            <a:r>
              <a:rPr lang="en-US" dirty="0" smtClean="0"/>
              <a:t>                  $("p").click();</a:t>
            </a:r>
          </a:p>
          <a:p>
            <a:r>
              <a:rPr lang="en-US" dirty="0" smtClean="0"/>
              <a:t>The next step is to define what should happen when the event fires. You must pass a function to the event:</a:t>
            </a:r>
          </a:p>
          <a:p>
            <a:r>
              <a:rPr lang="en-US" dirty="0" smtClean="0"/>
              <a:t>$("p").click(function(){</a:t>
            </a:r>
            <a:br>
              <a:rPr lang="en-US" dirty="0" smtClean="0"/>
            </a:br>
            <a:r>
              <a:rPr lang="en-US" dirty="0" smtClean="0"/>
              <a:t>  // action goes here!!</a:t>
            </a:r>
            <a:br>
              <a:rPr lang="en-US" dirty="0" smtClean="0"/>
            </a:b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Commonly Used jQuery Event Methods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solidFill>
                  <a:srgbClr val="FF0000"/>
                </a:solidFill>
              </a:rPr>
              <a:t>$(document).ready():</a:t>
            </a:r>
          </a:p>
          <a:p>
            <a:pPr>
              <a:buNone/>
            </a:pPr>
            <a:r>
              <a:rPr lang="en-US" b="1" dirty="0" smtClean="0"/>
              <a:t>     </a:t>
            </a:r>
            <a:r>
              <a:rPr lang="en-US" dirty="0" smtClean="0"/>
              <a:t>The $(document).ready() method allows us to execute a function when the document is fully loaded. </a:t>
            </a:r>
          </a:p>
          <a:p>
            <a:r>
              <a:rPr lang="en-US" b="1" dirty="0" smtClean="0">
                <a:solidFill>
                  <a:srgbClr val="FF0000"/>
                </a:solidFill>
              </a:rPr>
              <a:t>click():</a:t>
            </a:r>
            <a:endParaRPr lang="en-US" dirty="0" smtClean="0">
              <a:solidFill>
                <a:srgbClr val="FF0000"/>
              </a:solidFill>
            </a:endParaRPr>
          </a:p>
          <a:p>
            <a:pPr>
              <a:buNone/>
            </a:pPr>
            <a:r>
              <a:rPr lang="en-US" dirty="0" smtClean="0"/>
              <a:t>     The click() method attaches an event handler function to an HTML element. The function is executed when the user clicks on the HTML element.</a:t>
            </a:r>
          </a:p>
          <a:p>
            <a:r>
              <a:rPr lang="en-US" dirty="0" smtClean="0"/>
              <a:t>The following example says: When a click event fires on a &lt;p&gt; element; hide the current &lt;p&gt; element:</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event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&lt;!DOCTYPE html&gt;</a:t>
            </a:r>
          </a:p>
          <a:p>
            <a:r>
              <a:rPr lang="en-US" dirty="0" smtClean="0"/>
              <a:t>&lt;html&gt;</a:t>
            </a:r>
          </a:p>
          <a:p>
            <a:r>
              <a:rPr lang="en-US" dirty="0" smtClean="0"/>
              <a:t>&lt;head&gt;</a:t>
            </a:r>
          </a:p>
          <a:p>
            <a:r>
              <a:rPr lang="en-US" dirty="0" smtClean="0"/>
              <a:t>&lt;script src="http://ajax.googleapis.com/ajax/libs/jquery/1.11.2/jquery.min.js"&gt;&lt;/script&gt;</a:t>
            </a:r>
          </a:p>
          <a:p>
            <a:r>
              <a:rPr lang="en-US" dirty="0" smtClean="0"/>
              <a:t>&lt;script&gt;</a:t>
            </a:r>
          </a:p>
          <a:p>
            <a:r>
              <a:rPr lang="en-US" dirty="0" smtClean="0"/>
              <a:t>$(document).ready(function(){</a:t>
            </a:r>
          </a:p>
          <a:p>
            <a:r>
              <a:rPr lang="en-US" dirty="0" smtClean="0"/>
              <a:t>    $("p").click(function(){</a:t>
            </a:r>
          </a:p>
          <a:p>
            <a:r>
              <a:rPr lang="en-US" dirty="0" smtClean="0"/>
              <a:t>        $(this).hide();</a:t>
            </a:r>
            <a:r>
              <a:rPr lang="en-US" dirty="0" smtClean="0">
                <a:solidFill>
                  <a:srgbClr val="FF0000"/>
                </a:solidFill>
              </a:rPr>
              <a:t>           current element will be hidden </a:t>
            </a:r>
            <a:r>
              <a:rPr lang="en-US" dirty="0" err="1" smtClean="0">
                <a:solidFill>
                  <a:srgbClr val="FF0000"/>
                </a:solidFill>
              </a:rPr>
              <a:t>i.e</a:t>
            </a:r>
            <a:r>
              <a:rPr lang="en-US" dirty="0" smtClean="0">
                <a:solidFill>
                  <a:srgbClr val="FF0000"/>
                </a:solidFill>
              </a:rPr>
              <a:t> button</a:t>
            </a:r>
          </a:p>
          <a:p>
            <a:r>
              <a:rPr lang="en-US" dirty="0" smtClean="0"/>
              <a:t>    });</a:t>
            </a:r>
          </a:p>
          <a:p>
            <a:r>
              <a:rPr lang="en-US" dirty="0" smtClean="0"/>
              <a:t>});</a:t>
            </a:r>
          </a:p>
          <a:p>
            <a:r>
              <a:rPr lang="en-US" dirty="0" smtClean="0"/>
              <a:t>&lt;/script&gt;</a:t>
            </a:r>
          </a:p>
          <a:p>
            <a:r>
              <a:rPr lang="en-US" dirty="0" smtClean="0"/>
              <a:t>&lt;/head&gt;</a:t>
            </a:r>
          </a:p>
          <a:p>
            <a:endParaRPr lang="en-US" dirty="0"/>
          </a:p>
        </p:txBody>
      </p:sp>
      <p:cxnSp>
        <p:nvCxnSpPr>
          <p:cNvPr id="5" name="Straight Arrow Connector 4"/>
          <p:cNvCxnSpPr/>
          <p:nvPr/>
        </p:nvCxnSpPr>
        <p:spPr>
          <a:xfrm>
            <a:off x="2667000" y="4343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&lt;body&gt;</a:t>
            </a:r>
          </a:p>
          <a:p>
            <a:endParaRPr lang="en-US" dirty="0" smtClean="0"/>
          </a:p>
          <a:p>
            <a:r>
              <a:rPr lang="en-US" dirty="0" smtClean="0"/>
              <a:t>&lt;p&gt;HELLO WORLD&lt;/p&gt;</a:t>
            </a:r>
          </a:p>
          <a:p>
            <a:r>
              <a:rPr lang="en-US" dirty="0" smtClean="0"/>
              <a:t>&lt;p&gt;Click me away!&lt;/p&gt;</a:t>
            </a:r>
          </a:p>
          <a:p>
            <a:r>
              <a:rPr lang="en-US" dirty="0" smtClean="0"/>
              <a:t>&lt;p&gt;Click me too!&lt;/p&gt;</a:t>
            </a:r>
          </a:p>
          <a:p>
            <a:endParaRPr lang="en-US" dirty="0" smtClean="0"/>
          </a:p>
          <a:p>
            <a:r>
              <a:rPr lang="en-US" dirty="0" smtClean="0"/>
              <a:t>&lt;/body&gt;</a:t>
            </a:r>
          </a:p>
          <a:p>
            <a:r>
              <a:rPr lang="en-US" dirty="0" smtClean="0"/>
              <a:t>&lt;/html&gt;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solidFill>
                  <a:srgbClr val="FF0000"/>
                </a:solidFill>
              </a:rPr>
              <a:t>dblclick</a:t>
            </a:r>
            <a:r>
              <a:rPr lang="en-US" b="1" dirty="0" smtClean="0">
                <a:solidFill>
                  <a:srgbClr val="FF0000"/>
                </a:solidFill>
              </a:rPr>
              <a:t>()</a:t>
            </a:r>
          </a:p>
          <a:p>
            <a:pPr>
              <a:buNone/>
            </a:pPr>
            <a:r>
              <a:rPr lang="en-US" b="1" dirty="0" smtClean="0">
                <a:solidFill>
                  <a:srgbClr val="FF0000"/>
                </a:solidFill>
              </a:rPr>
              <a:t>    </a:t>
            </a:r>
            <a:r>
              <a:rPr lang="en-US" dirty="0" smtClean="0"/>
              <a:t>The </a:t>
            </a:r>
            <a:r>
              <a:rPr lang="en-US" dirty="0" err="1" smtClean="0"/>
              <a:t>dblclick</a:t>
            </a:r>
            <a:r>
              <a:rPr lang="en-US" dirty="0" smtClean="0"/>
              <a:t>() method attaches an event handler function to an HTML element.</a:t>
            </a:r>
          </a:p>
          <a:p>
            <a:pPr>
              <a:buNone/>
            </a:pPr>
            <a:r>
              <a:rPr lang="en-US" dirty="0" smtClean="0"/>
              <a:t>    The function is executed when the user double-clicks on the HTML element:</a:t>
            </a:r>
          </a:p>
          <a:p>
            <a:r>
              <a:rPr lang="en-US" dirty="0" smtClean="0"/>
              <a:t>$("p").</a:t>
            </a:r>
            <a:r>
              <a:rPr lang="en-US" dirty="0" err="1" smtClean="0"/>
              <a:t>dblclick</a:t>
            </a:r>
            <a:r>
              <a:rPr lang="en-US" dirty="0" smtClean="0"/>
              <a:t>(function(){</a:t>
            </a:r>
            <a:br>
              <a:rPr lang="en-US" dirty="0" smtClean="0"/>
            </a:br>
            <a:r>
              <a:rPr lang="en-US" dirty="0" smtClean="0"/>
              <a:t>    $(this).hide();</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u="sng" dirty="0" smtClean="0">
                <a:solidFill>
                  <a:srgbClr val="FF0000"/>
                </a:solidFill>
              </a:rPr>
              <a:t>The jQuery library contains the following features:</a:t>
            </a:r>
          </a:p>
          <a:p>
            <a:r>
              <a:rPr lang="en-US" dirty="0" smtClean="0"/>
              <a:t>HTML/DOM manipulation</a:t>
            </a:r>
          </a:p>
          <a:p>
            <a:r>
              <a:rPr lang="en-US" dirty="0" smtClean="0"/>
              <a:t>CSS manipulation</a:t>
            </a:r>
          </a:p>
          <a:p>
            <a:r>
              <a:rPr lang="en-US" dirty="0" smtClean="0"/>
              <a:t>HTML event methods</a:t>
            </a:r>
          </a:p>
          <a:p>
            <a:r>
              <a:rPr lang="en-US" dirty="0" smtClean="0"/>
              <a:t>Effects and animations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solidFill>
                  <a:srgbClr val="FF0000"/>
                </a:solidFill>
              </a:rPr>
              <a:t>mouseenter</a:t>
            </a:r>
            <a:r>
              <a:rPr lang="en-US" b="1" dirty="0" smtClean="0">
                <a:solidFill>
                  <a:srgbClr val="FF0000"/>
                </a:solidFill>
              </a:rPr>
              <a:t>()</a:t>
            </a:r>
            <a:endParaRPr lang="en-US" dirty="0" smtClean="0">
              <a:solidFill>
                <a:srgbClr val="FF0000"/>
              </a:solidFill>
            </a:endParaRPr>
          </a:p>
          <a:p>
            <a:r>
              <a:rPr lang="en-US" dirty="0" smtClean="0"/>
              <a:t>The </a:t>
            </a:r>
            <a:r>
              <a:rPr lang="en-US" dirty="0" err="1" smtClean="0"/>
              <a:t>mouseenter</a:t>
            </a:r>
            <a:r>
              <a:rPr lang="en-US" dirty="0" smtClean="0"/>
              <a:t>() method attaches an event handler function to an HTML element.</a:t>
            </a:r>
          </a:p>
          <a:p>
            <a:r>
              <a:rPr lang="en-US" dirty="0" smtClean="0"/>
              <a:t>The function is executed when the mouse pointer enters the HTML element:</a:t>
            </a:r>
          </a:p>
          <a:p>
            <a:r>
              <a:rPr lang="en-US" dirty="0" smtClean="0"/>
              <a:t>$("#p1").</a:t>
            </a:r>
            <a:r>
              <a:rPr lang="en-US" dirty="0" err="1" smtClean="0"/>
              <a:t>mouseenter</a:t>
            </a:r>
            <a:r>
              <a:rPr lang="en-US" dirty="0" smtClean="0"/>
              <a:t>(function(){</a:t>
            </a:r>
            <a:br>
              <a:rPr lang="en-US" dirty="0" smtClean="0"/>
            </a:br>
            <a:r>
              <a:rPr lang="en-US" dirty="0" smtClean="0"/>
              <a:t>    alert("You entered p1!");</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solidFill>
                  <a:srgbClr val="FF0000"/>
                </a:solidFill>
              </a:rPr>
              <a:t>mouseleave</a:t>
            </a:r>
            <a:r>
              <a:rPr lang="en-US" b="1" dirty="0" smtClean="0">
                <a:solidFill>
                  <a:srgbClr val="FF0000"/>
                </a:solidFill>
              </a:rPr>
              <a:t>()</a:t>
            </a:r>
            <a:endParaRPr lang="en-US" dirty="0" smtClean="0">
              <a:solidFill>
                <a:srgbClr val="FF0000"/>
              </a:solidFill>
            </a:endParaRPr>
          </a:p>
          <a:p>
            <a:r>
              <a:rPr lang="en-US" dirty="0" smtClean="0"/>
              <a:t>The </a:t>
            </a:r>
            <a:r>
              <a:rPr lang="en-US" dirty="0" err="1" smtClean="0"/>
              <a:t>mouseleave</a:t>
            </a:r>
            <a:r>
              <a:rPr lang="en-US" dirty="0" smtClean="0"/>
              <a:t>() method attaches an event handler function to an HTML element.</a:t>
            </a:r>
          </a:p>
          <a:p>
            <a:pPr>
              <a:buNone/>
            </a:pPr>
            <a:r>
              <a:rPr lang="en-US" dirty="0" smtClean="0"/>
              <a:t>    The function is executed when the mouse pointer leaves the HTML element:</a:t>
            </a:r>
          </a:p>
          <a:p>
            <a:pPr>
              <a:buNone/>
            </a:pPr>
            <a:r>
              <a:rPr lang="en-US" dirty="0" smtClean="0"/>
              <a:t>$("#p1").</a:t>
            </a:r>
            <a:r>
              <a:rPr lang="en-US" dirty="0" err="1" smtClean="0"/>
              <a:t>mouseleave</a:t>
            </a:r>
            <a:r>
              <a:rPr lang="en-US" dirty="0" smtClean="0"/>
              <a:t>(function(){</a:t>
            </a:r>
            <a:br>
              <a:rPr lang="en-US" dirty="0" smtClean="0"/>
            </a:br>
            <a:r>
              <a:rPr lang="en-US" dirty="0" smtClean="0"/>
              <a:t>    alert("Bye! You now leave p1!");</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err="1" smtClean="0">
                <a:solidFill>
                  <a:srgbClr val="FF0000"/>
                </a:solidFill>
              </a:rPr>
              <a:t>mouseup</a:t>
            </a:r>
            <a:r>
              <a:rPr lang="en-US" b="1" dirty="0" smtClean="0">
                <a:solidFill>
                  <a:srgbClr val="FF0000"/>
                </a:solidFill>
              </a:rPr>
              <a:t>()</a:t>
            </a:r>
            <a:endParaRPr lang="en-US" dirty="0" smtClean="0">
              <a:solidFill>
                <a:srgbClr val="FF0000"/>
              </a:solidFill>
            </a:endParaRPr>
          </a:p>
          <a:p>
            <a:r>
              <a:rPr lang="en-US" dirty="0" smtClean="0"/>
              <a:t>The </a:t>
            </a:r>
            <a:r>
              <a:rPr lang="en-US" dirty="0" err="1" smtClean="0"/>
              <a:t>mouseup</a:t>
            </a:r>
            <a:r>
              <a:rPr lang="en-US" dirty="0" smtClean="0"/>
              <a:t>() method attaches an event handler function to an HTML element.</a:t>
            </a:r>
          </a:p>
          <a:p>
            <a:r>
              <a:rPr lang="en-US" dirty="0" smtClean="0"/>
              <a:t>The function is executed, when the left mouse button is released, while the mouse is over the HTML element:</a:t>
            </a:r>
          </a:p>
          <a:p>
            <a:r>
              <a:rPr lang="en-US" dirty="0" smtClean="0"/>
              <a:t>$("#p1").</a:t>
            </a:r>
            <a:r>
              <a:rPr lang="en-US" dirty="0" err="1" smtClean="0"/>
              <a:t>mouseup</a:t>
            </a:r>
            <a:r>
              <a:rPr lang="en-US" dirty="0" smtClean="0"/>
              <a:t>(function(){</a:t>
            </a:r>
            <a:br>
              <a:rPr lang="en-US" dirty="0" smtClean="0"/>
            </a:br>
            <a:r>
              <a:rPr lang="en-US" dirty="0" smtClean="0"/>
              <a:t>    alert("Mouse up over p1!");</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err="1" smtClean="0">
                <a:solidFill>
                  <a:srgbClr val="FF0000"/>
                </a:solidFill>
              </a:rPr>
              <a:t>mousedown</a:t>
            </a:r>
            <a:r>
              <a:rPr lang="en-US" b="1" dirty="0" smtClean="0">
                <a:solidFill>
                  <a:srgbClr val="FF0000"/>
                </a:solidFill>
              </a:rPr>
              <a:t>()</a:t>
            </a:r>
            <a:endParaRPr lang="en-US" dirty="0" smtClean="0">
              <a:solidFill>
                <a:srgbClr val="FF0000"/>
              </a:solidFill>
            </a:endParaRPr>
          </a:p>
          <a:p>
            <a:r>
              <a:rPr lang="en-US" dirty="0" smtClean="0"/>
              <a:t>The </a:t>
            </a:r>
            <a:r>
              <a:rPr lang="en-US" dirty="0" err="1" smtClean="0"/>
              <a:t>mousedown</a:t>
            </a:r>
            <a:r>
              <a:rPr lang="en-US" dirty="0" smtClean="0"/>
              <a:t>() method attaches an event handler function to an HTML element.</a:t>
            </a:r>
          </a:p>
          <a:p>
            <a:r>
              <a:rPr lang="en-US" dirty="0" smtClean="0"/>
              <a:t>The function is executed, when the left mouse button is pressed down, while the mouse is over the HTML element:</a:t>
            </a:r>
          </a:p>
          <a:p>
            <a:r>
              <a:rPr lang="en-US" dirty="0" smtClean="0"/>
              <a:t>$("#p1").</a:t>
            </a:r>
            <a:r>
              <a:rPr lang="en-US" dirty="0" err="1" smtClean="0"/>
              <a:t>mousedown</a:t>
            </a:r>
            <a:r>
              <a:rPr lang="en-US" dirty="0" smtClean="0"/>
              <a:t>(function(){</a:t>
            </a:r>
            <a:br>
              <a:rPr lang="en-US" dirty="0" smtClean="0"/>
            </a:br>
            <a:r>
              <a:rPr lang="en-US" dirty="0" smtClean="0"/>
              <a:t>    alert("Mouse down over p1!");</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FF0000"/>
                </a:solidFill>
              </a:rPr>
              <a:t>hover()</a:t>
            </a:r>
            <a:endParaRPr lang="en-US" dirty="0" smtClean="0">
              <a:solidFill>
                <a:srgbClr val="FF0000"/>
              </a:solidFill>
            </a:endParaRPr>
          </a:p>
          <a:p>
            <a:r>
              <a:rPr lang="en-US" dirty="0" smtClean="0"/>
              <a:t>The hover() method takes two functions and is a combination of the </a:t>
            </a:r>
            <a:r>
              <a:rPr lang="en-US" dirty="0" err="1" smtClean="0"/>
              <a:t>mouseenter</a:t>
            </a:r>
            <a:r>
              <a:rPr lang="en-US" dirty="0" smtClean="0"/>
              <a:t>() and </a:t>
            </a:r>
            <a:r>
              <a:rPr lang="en-US" dirty="0" err="1" smtClean="0"/>
              <a:t>mouseleave</a:t>
            </a:r>
            <a:r>
              <a:rPr lang="en-US" dirty="0" smtClean="0"/>
              <a:t>() methods.</a:t>
            </a:r>
          </a:p>
          <a:p>
            <a:r>
              <a:rPr lang="en-US" dirty="0" smtClean="0"/>
              <a:t>The first function is executed when the mouse enters the HTML element, and the second function is executed when the mouse leaves the HTML element: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 of hover</a:t>
            </a:r>
            <a:endParaRPr lang="en-US" dirty="0"/>
          </a:p>
        </p:txBody>
      </p:sp>
      <p:sp>
        <p:nvSpPr>
          <p:cNvPr id="3" name="Content Placeholder 2"/>
          <p:cNvSpPr>
            <a:spLocks noGrp="1"/>
          </p:cNvSpPr>
          <p:nvPr>
            <p:ph idx="1"/>
          </p:nvPr>
        </p:nvSpPr>
        <p:spPr/>
        <p:txBody>
          <a:bodyPr/>
          <a:lstStyle/>
          <a:p>
            <a:r>
              <a:rPr lang="en-US" dirty="0" smtClean="0"/>
              <a:t>$("#p1").hover(function(){</a:t>
            </a:r>
            <a:br>
              <a:rPr lang="en-US" dirty="0" smtClean="0"/>
            </a:br>
            <a:r>
              <a:rPr lang="en-US" dirty="0" smtClean="0"/>
              <a:t>    alert("You entered p1!");</a:t>
            </a:r>
            <a:br>
              <a:rPr lang="en-US" dirty="0" smtClean="0"/>
            </a:br>
            <a:r>
              <a:rPr lang="en-US" dirty="0" smtClean="0"/>
              <a:t>},</a:t>
            </a:r>
            <a:br>
              <a:rPr lang="en-US" dirty="0" smtClean="0"/>
            </a:br>
            <a:r>
              <a:rPr lang="en-US" dirty="0" smtClean="0"/>
              <a:t>function(){</a:t>
            </a:r>
            <a:br>
              <a:rPr lang="en-US" dirty="0" smtClean="0"/>
            </a:br>
            <a:r>
              <a:rPr lang="en-US" dirty="0" smtClean="0"/>
              <a:t>    alert(" You now leave p1!");</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0000"/>
                </a:solidFill>
              </a:rPr>
              <a:t>focus()</a:t>
            </a:r>
            <a:endParaRPr lang="en-US" dirty="0" smtClean="0">
              <a:solidFill>
                <a:srgbClr val="FF0000"/>
              </a:solidFill>
            </a:endParaRPr>
          </a:p>
          <a:p>
            <a:r>
              <a:rPr lang="en-US" dirty="0" smtClean="0"/>
              <a:t>The focus() method attaches an event handler function to an HTML form field.</a:t>
            </a:r>
          </a:p>
          <a:p>
            <a:r>
              <a:rPr lang="en-US" dirty="0" smtClean="0"/>
              <a:t>The function is executed when the form field gets focus:</a:t>
            </a:r>
          </a:p>
          <a:p>
            <a:r>
              <a:rPr lang="en-US" dirty="0" smtClean="0"/>
              <a:t>$("input").focus(function(){</a:t>
            </a:r>
            <a:br>
              <a:rPr lang="en-US" dirty="0" smtClean="0"/>
            </a:br>
            <a:r>
              <a:rPr lang="en-US" dirty="0" smtClean="0"/>
              <a:t>    $(this).</a:t>
            </a:r>
            <a:r>
              <a:rPr lang="en-US" dirty="0" err="1" smtClean="0"/>
              <a:t>css</a:t>
            </a:r>
            <a:r>
              <a:rPr lang="en-US" dirty="0" smtClean="0"/>
              <a:t>("background-color", "#</a:t>
            </a:r>
            <a:r>
              <a:rPr lang="en-US" dirty="0" err="1" smtClean="0"/>
              <a:t>cccccc</a:t>
            </a:r>
            <a:r>
              <a:rPr lang="en-US" dirty="0" smtClean="0"/>
              <a:t>");</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FF0000"/>
                </a:solidFill>
              </a:rPr>
              <a:t>blur()</a:t>
            </a:r>
            <a:endParaRPr lang="en-US" dirty="0" smtClean="0">
              <a:solidFill>
                <a:srgbClr val="FF0000"/>
              </a:solidFill>
            </a:endParaRPr>
          </a:p>
          <a:p>
            <a:r>
              <a:rPr lang="en-US" dirty="0" smtClean="0"/>
              <a:t>The blur() method attaches an event handler function to an HTML form field.</a:t>
            </a:r>
          </a:p>
          <a:p>
            <a:r>
              <a:rPr lang="en-US" dirty="0" smtClean="0"/>
              <a:t>The function is executed when the form field loses focus:</a:t>
            </a:r>
          </a:p>
          <a:p>
            <a:r>
              <a:rPr lang="en-US" dirty="0" smtClean="0"/>
              <a:t>$("input").blur(function(){</a:t>
            </a:r>
            <a:br>
              <a:rPr lang="en-US" dirty="0" smtClean="0"/>
            </a:br>
            <a:r>
              <a:rPr lang="en-US" dirty="0" smtClean="0"/>
              <a:t>    $(this).</a:t>
            </a:r>
            <a:r>
              <a:rPr lang="en-US" dirty="0" err="1" smtClean="0"/>
              <a:t>css</a:t>
            </a:r>
            <a:r>
              <a:rPr lang="en-US" dirty="0" smtClean="0"/>
              <a:t>("background-color", "#</a:t>
            </a:r>
            <a:r>
              <a:rPr lang="en-US" dirty="0" err="1" smtClean="0"/>
              <a:t>ffffff</a:t>
            </a:r>
            <a:r>
              <a:rPr lang="en-US" dirty="0" smtClean="0"/>
              <a:t>");</a:t>
            </a:r>
            <a:br>
              <a:rPr lang="en-US" dirty="0" smtClean="0"/>
            </a:br>
            <a:r>
              <a:rPr lang="en-US" dirty="0" smtClean="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0000"/>
                </a:solidFill>
              </a:rPr>
              <a:t>The on() Method:</a:t>
            </a:r>
          </a:p>
          <a:p>
            <a:r>
              <a:rPr lang="en-US" dirty="0" smtClean="0"/>
              <a:t>The on() method attaches one or more event handlers for the selected elements.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smtClean="0"/>
              <a:t>&lt;!DOCTYPE html&gt;</a:t>
            </a:r>
          </a:p>
          <a:p>
            <a:r>
              <a:rPr lang="en-US" dirty="0" smtClean="0"/>
              <a:t>&lt;html&gt;</a:t>
            </a:r>
          </a:p>
          <a:p>
            <a:r>
              <a:rPr lang="en-US" dirty="0" smtClean="0"/>
              <a:t>&lt;head&gt;</a:t>
            </a:r>
          </a:p>
          <a:p>
            <a:r>
              <a:rPr lang="en-US" dirty="0" smtClean="0"/>
              <a:t>&lt;script src="http://ajax.googleapis.com/ajax/libs/jquery/1.11.2/jquery.min.js"&gt;&lt;/script&gt;</a:t>
            </a:r>
          </a:p>
          <a:p>
            <a:r>
              <a:rPr lang="en-US" dirty="0" smtClean="0"/>
              <a:t>&lt;script&gt;</a:t>
            </a:r>
          </a:p>
          <a:p>
            <a:r>
              <a:rPr lang="en-US" dirty="0" smtClean="0"/>
              <a:t>$(document).ready(function(){</a:t>
            </a:r>
          </a:p>
          <a:p>
            <a:r>
              <a:rPr lang="en-US" dirty="0" smtClean="0"/>
              <a:t>    $("p").on({</a:t>
            </a:r>
          </a:p>
          <a:p>
            <a:r>
              <a:rPr lang="en-US" dirty="0" smtClean="0"/>
              <a:t>        </a:t>
            </a:r>
            <a:r>
              <a:rPr lang="en-US" dirty="0" err="1" smtClean="0"/>
              <a:t>mouseenter</a:t>
            </a:r>
            <a:r>
              <a:rPr lang="en-US" dirty="0" smtClean="0"/>
              <a:t>: function(){</a:t>
            </a:r>
          </a:p>
          <a:p>
            <a:r>
              <a:rPr lang="en-US" dirty="0" smtClean="0"/>
              <a:t>            $(this).</a:t>
            </a:r>
            <a:r>
              <a:rPr lang="en-US" dirty="0" err="1" smtClean="0"/>
              <a:t>css</a:t>
            </a:r>
            <a:r>
              <a:rPr lang="en-US" dirty="0" smtClean="0"/>
              <a:t>("background-color", "</a:t>
            </a:r>
            <a:r>
              <a:rPr lang="en-US" dirty="0" err="1" smtClean="0"/>
              <a:t>lightgray</a:t>
            </a:r>
            <a:r>
              <a:rPr lang="en-US" dirty="0" smtClean="0"/>
              <a:t>");</a:t>
            </a:r>
          </a:p>
          <a:p>
            <a:r>
              <a:rPr lang="en-US" dirty="0" smtClean="0"/>
              <a:t>        },  </a:t>
            </a:r>
          </a:p>
          <a:p>
            <a:r>
              <a:rPr lang="en-US" dirty="0" smtClean="0"/>
              <a:t>        </a:t>
            </a:r>
            <a:r>
              <a:rPr lang="en-US" dirty="0" err="1" smtClean="0"/>
              <a:t>mouseleave</a:t>
            </a:r>
            <a:r>
              <a:rPr lang="en-US" dirty="0" smtClean="0"/>
              <a:t>: function(){</a:t>
            </a:r>
          </a:p>
          <a:p>
            <a:r>
              <a:rPr lang="en-US" dirty="0" smtClean="0"/>
              <a:t>            $(this).</a:t>
            </a:r>
            <a:r>
              <a:rPr lang="en-US" dirty="0" err="1" smtClean="0"/>
              <a:t>css</a:t>
            </a:r>
            <a:r>
              <a:rPr lang="en-US" dirty="0" smtClean="0"/>
              <a:t>("background-color", "</a:t>
            </a:r>
            <a:r>
              <a:rPr lang="en-US" dirty="0" err="1" smtClean="0"/>
              <a:t>lightblue</a:t>
            </a:r>
            <a:r>
              <a:rPr lang="en-US" dirty="0" smtClean="0"/>
              <a:t>");</a:t>
            </a:r>
          </a:p>
          <a:p>
            <a:r>
              <a:rPr lang="en-US" dirty="0" smtClean="0"/>
              <a:t>        }, </a:t>
            </a:r>
          </a:p>
          <a:p>
            <a:r>
              <a:rPr lang="en-US" dirty="0" smtClean="0"/>
              <a:t>        click: function(){</a:t>
            </a:r>
          </a:p>
          <a:p>
            <a:r>
              <a:rPr lang="en-US" dirty="0" smtClean="0"/>
              <a:t>            $(this).</a:t>
            </a:r>
            <a:r>
              <a:rPr lang="en-US" dirty="0" err="1" smtClean="0"/>
              <a:t>css</a:t>
            </a:r>
            <a:r>
              <a:rPr lang="en-US" dirty="0" smtClean="0"/>
              <a:t>("background-color", "yellow");</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Adding jQuery to Your Web Pages</a:t>
            </a:r>
            <a:br>
              <a:rPr lang="en-US" u="sng" dirty="0" smtClean="0"/>
            </a:br>
            <a:endParaRPr lang="en-US" u="sng" dirty="0"/>
          </a:p>
        </p:txBody>
      </p:sp>
      <p:sp>
        <p:nvSpPr>
          <p:cNvPr id="3" name="Content Placeholder 2"/>
          <p:cNvSpPr>
            <a:spLocks noGrp="1"/>
          </p:cNvSpPr>
          <p:nvPr>
            <p:ph idx="1"/>
          </p:nvPr>
        </p:nvSpPr>
        <p:spPr/>
        <p:txBody>
          <a:bodyPr/>
          <a:lstStyle/>
          <a:p>
            <a:r>
              <a:rPr lang="en-US" dirty="0" smtClean="0"/>
              <a:t>Download the jQuery library from jQuery.com</a:t>
            </a:r>
          </a:p>
          <a:p>
            <a:pPr algn="ctr">
              <a:buNone/>
            </a:pPr>
            <a:r>
              <a:rPr lang="en-US" dirty="0" smtClean="0"/>
              <a:t>Or</a:t>
            </a:r>
          </a:p>
          <a:p>
            <a:r>
              <a:rPr lang="en-US" dirty="0" smtClean="0"/>
              <a:t>Include jQuery from a CDN, like Google</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 }  </a:t>
            </a:r>
          </a:p>
          <a:p>
            <a:r>
              <a:rPr lang="en-US" dirty="0" smtClean="0"/>
              <a:t>    });</a:t>
            </a:r>
          </a:p>
          <a:p>
            <a:r>
              <a:rPr lang="en-US" dirty="0" smtClean="0"/>
              <a:t>});</a:t>
            </a:r>
          </a:p>
          <a:p>
            <a:r>
              <a:rPr lang="en-US" dirty="0" smtClean="0"/>
              <a:t>&lt;/script&gt;</a:t>
            </a:r>
          </a:p>
          <a:p>
            <a:r>
              <a:rPr lang="en-US" dirty="0" smtClean="0"/>
              <a:t>&lt;/head&gt;</a:t>
            </a:r>
          </a:p>
          <a:p>
            <a:r>
              <a:rPr lang="en-US" dirty="0" smtClean="0"/>
              <a:t>&lt;body&gt;</a:t>
            </a:r>
          </a:p>
          <a:p>
            <a:endParaRPr lang="en-US" dirty="0" smtClean="0"/>
          </a:p>
          <a:p>
            <a:r>
              <a:rPr lang="en-US" dirty="0" smtClean="0"/>
              <a:t>&lt;p&gt;Click or move the mouse pointer over this paragraph.&lt;/p&gt;</a:t>
            </a:r>
          </a:p>
          <a:p>
            <a:endParaRPr lang="en-US" dirty="0" smtClean="0"/>
          </a:p>
          <a:p>
            <a:r>
              <a:rPr lang="en-US" dirty="0" smtClean="0"/>
              <a:t>&lt;/body&gt;</a:t>
            </a:r>
          </a:p>
          <a:p>
            <a:r>
              <a:rPr lang="en-US" dirty="0" smtClean="0"/>
              <a:t>&lt;/html&gt;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Effects - Hide and Show</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u="sng" dirty="0" smtClean="0">
                <a:solidFill>
                  <a:srgbClr val="FF0000"/>
                </a:solidFill>
              </a:rPr>
              <a:t>jQuery hide() and show()</a:t>
            </a:r>
          </a:p>
          <a:p>
            <a:r>
              <a:rPr lang="en-US" dirty="0" smtClean="0"/>
              <a:t>$(</a:t>
            </a:r>
            <a:r>
              <a:rPr lang="en-US" i="1" dirty="0" smtClean="0"/>
              <a:t>selector</a:t>
            </a:r>
            <a:r>
              <a:rPr lang="en-US" dirty="0" smtClean="0"/>
              <a:t>).hide(</a:t>
            </a:r>
            <a:r>
              <a:rPr lang="en-US" i="1" dirty="0" err="1" smtClean="0"/>
              <a:t>speed,callback</a:t>
            </a:r>
            <a:r>
              <a:rPr lang="en-US" dirty="0" smtClean="0"/>
              <a:t>);</a:t>
            </a:r>
            <a:br>
              <a:rPr lang="en-US" dirty="0" smtClean="0"/>
            </a:br>
            <a:r>
              <a:rPr lang="en-US" dirty="0" smtClean="0"/>
              <a:t/>
            </a:r>
            <a:br>
              <a:rPr lang="en-US" dirty="0" smtClean="0"/>
            </a:br>
            <a:r>
              <a:rPr lang="en-US" dirty="0" smtClean="0"/>
              <a:t>$(</a:t>
            </a:r>
            <a:r>
              <a:rPr lang="en-US" i="1" dirty="0" smtClean="0"/>
              <a:t>selector</a:t>
            </a:r>
            <a:r>
              <a:rPr lang="en-US" dirty="0" smtClean="0"/>
              <a:t>).show(</a:t>
            </a:r>
            <a:r>
              <a:rPr lang="en-US" i="1" dirty="0" err="1" smtClean="0"/>
              <a:t>speed,callback</a:t>
            </a:r>
            <a:r>
              <a:rPr lang="en-US" dirty="0" smtClean="0"/>
              <a:t>);</a:t>
            </a:r>
          </a:p>
          <a:p>
            <a:r>
              <a:rPr lang="en-US" dirty="0" smtClean="0"/>
              <a:t>The optional speed parameter specifies the speed of the hiding/showing, and can take the following values: "slow", "fast", or milliseconds.</a:t>
            </a:r>
          </a:p>
          <a:p>
            <a:r>
              <a:rPr lang="en-US" dirty="0" smtClean="0"/>
              <a:t>The optional callback parameter is a function to be executed after the hide() or show() method completes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$("#hide").click(function(){</a:t>
            </a:r>
            <a:br>
              <a:rPr lang="en-US" dirty="0" smtClean="0"/>
            </a:br>
            <a:r>
              <a:rPr lang="en-US" dirty="0" smtClean="0"/>
              <a:t>    $("p").hide();      </a:t>
            </a:r>
            <a:r>
              <a:rPr lang="en-US" sz="1800" dirty="0" smtClean="0">
                <a:solidFill>
                  <a:srgbClr val="FF0000"/>
                </a:solidFill>
              </a:rPr>
              <a:t>all paragraph elements will be hidden</a:t>
            </a:r>
            <a:r>
              <a:rPr lang="en-US" dirty="0" smtClean="0">
                <a:solidFill>
                  <a:srgbClr val="FF0000"/>
                </a:solidFill>
              </a:rPr>
              <a:t/>
            </a:r>
            <a:br>
              <a:rPr lang="en-US" dirty="0" smtClean="0">
                <a:solidFill>
                  <a:srgbClr val="FF0000"/>
                </a:solidFill>
              </a:rPr>
            </a:br>
            <a:r>
              <a:rPr lang="en-US" dirty="0" smtClean="0"/>
              <a:t>});</a:t>
            </a:r>
            <a:br>
              <a:rPr lang="en-US" dirty="0" smtClean="0"/>
            </a:br>
            <a:r>
              <a:rPr lang="en-US" dirty="0" smtClean="0"/>
              <a:t/>
            </a:r>
            <a:br>
              <a:rPr lang="en-US" dirty="0" smtClean="0"/>
            </a:br>
            <a:r>
              <a:rPr lang="en-US" dirty="0" smtClean="0"/>
              <a:t>$("#show").click(function(){</a:t>
            </a:r>
            <a:br>
              <a:rPr lang="en-US" dirty="0" smtClean="0"/>
            </a:br>
            <a:r>
              <a:rPr lang="en-US" dirty="0" smtClean="0"/>
              <a:t>    $("p").show();</a:t>
            </a:r>
            <a:br>
              <a:rPr lang="en-US" dirty="0" smtClean="0"/>
            </a:br>
            <a:r>
              <a:rPr lang="en-US" dirty="0" smtClean="0"/>
              <a:t>});</a:t>
            </a:r>
            <a:endParaRPr lang="en-US" dirty="0"/>
          </a:p>
        </p:txBody>
      </p:sp>
      <p:cxnSp>
        <p:nvCxnSpPr>
          <p:cNvPr id="5" name="Straight Arrow Connector 4"/>
          <p:cNvCxnSpPr/>
          <p:nvPr/>
        </p:nvCxnSpPr>
        <p:spPr>
          <a:xfrm>
            <a:off x="3429000" y="2362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toggle()</a:t>
            </a:r>
            <a:br>
              <a:rPr lang="en-US" dirty="0" smtClean="0"/>
            </a:br>
            <a:endParaRPr lang="en-US" dirty="0"/>
          </a:p>
        </p:txBody>
      </p:sp>
      <p:sp>
        <p:nvSpPr>
          <p:cNvPr id="3" name="Content Placeholder 2"/>
          <p:cNvSpPr>
            <a:spLocks noGrp="1"/>
          </p:cNvSpPr>
          <p:nvPr>
            <p:ph idx="1"/>
          </p:nvPr>
        </p:nvSpPr>
        <p:spPr/>
        <p:txBody>
          <a:bodyPr/>
          <a:lstStyle/>
          <a:p>
            <a:r>
              <a:rPr lang="en-US" dirty="0" smtClean="0"/>
              <a:t>can toggle between the hide() and show() methods with the toggle() method.</a:t>
            </a:r>
          </a:p>
          <a:p>
            <a:r>
              <a:rPr lang="en-US" dirty="0" smtClean="0"/>
              <a:t>$(</a:t>
            </a:r>
            <a:r>
              <a:rPr lang="en-US" i="1" dirty="0" smtClean="0"/>
              <a:t>selector</a:t>
            </a:r>
            <a:r>
              <a:rPr lang="en-US" dirty="0" smtClean="0"/>
              <a:t>).toggle(</a:t>
            </a:r>
            <a:r>
              <a:rPr lang="en-US" i="1" dirty="0" err="1" smtClean="0"/>
              <a:t>speed,callback</a:t>
            </a:r>
            <a:r>
              <a:rPr lang="en-US" dirty="0" smtClean="0"/>
              <a:t>);</a:t>
            </a:r>
          </a:p>
          <a:p>
            <a:r>
              <a:rPr lang="en-US" dirty="0" smtClean="0"/>
              <a:t>$("button").click(function(){</a:t>
            </a:r>
            <a:br>
              <a:rPr lang="en-US" dirty="0" smtClean="0"/>
            </a:br>
            <a:r>
              <a:rPr lang="en-US" dirty="0" smtClean="0"/>
              <a:t>    $("p").toggle();</a:t>
            </a:r>
            <a:br>
              <a:rPr lang="en-US" dirty="0" smtClean="0"/>
            </a:br>
            <a:r>
              <a:rPr lang="en-US" dirty="0" smtClean="0"/>
              <a:t>});</a:t>
            </a:r>
            <a:br>
              <a:rPr lang="en-US" dirty="0" smtClean="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jQuery Effects - Fading</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b="1" u="sng" dirty="0" smtClean="0"/>
              <a:t>Fading Methods: </a:t>
            </a:r>
            <a:r>
              <a:rPr lang="en-US" dirty="0" smtClean="0"/>
              <a:t>we can fade an element in and out of visibility.</a:t>
            </a:r>
          </a:p>
          <a:p>
            <a:r>
              <a:rPr lang="en-US" dirty="0" err="1" smtClean="0">
                <a:solidFill>
                  <a:srgbClr val="FF0000"/>
                </a:solidFill>
              </a:rPr>
              <a:t>fadeIn</a:t>
            </a:r>
            <a:r>
              <a:rPr lang="en-US" dirty="0" smtClean="0">
                <a:solidFill>
                  <a:srgbClr val="FF0000"/>
                </a:solidFill>
              </a:rPr>
              <a:t>() Method</a:t>
            </a:r>
            <a:r>
              <a:rPr lang="en-US" dirty="0" smtClean="0"/>
              <a:t>: is used to fade in a hidden element.</a:t>
            </a:r>
          </a:p>
          <a:p>
            <a:r>
              <a:rPr lang="en-US" b="1" dirty="0" smtClean="0"/>
              <a:t>Syntax:</a:t>
            </a:r>
            <a:endParaRPr lang="en-US" dirty="0" smtClean="0"/>
          </a:p>
          <a:p>
            <a:r>
              <a:rPr lang="en-US" dirty="0" smtClean="0">
                <a:solidFill>
                  <a:srgbClr val="FF0000"/>
                </a:solidFill>
              </a:rPr>
              <a:t>$(</a:t>
            </a:r>
            <a:r>
              <a:rPr lang="en-US" i="1" dirty="0" smtClean="0">
                <a:solidFill>
                  <a:srgbClr val="FF0000"/>
                </a:solidFill>
              </a:rPr>
              <a:t>selector</a:t>
            </a:r>
            <a:r>
              <a:rPr lang="en-US" dirty="0" smtClean="0">
                <a:solidFill>
                  <a:srgbClr val="FF0000"/>
                </a:solidFill>
              </a:rPr>
              <a:t>).</a:t>
            </a:r>
            <a:r>
              <a:rPr lang="en-US" dirty="0" err="1" smtClean="0">
                <a:solidFill>
                  <a:srgbClr val="FF0000"/>
                </a:solidFill>
              </a:rPr>
              <a:t>fadeIn</a:t>
            </a:r>
            <a:r>
              <a:rPr lang="en-US" dirty="0" smtClean="0">
                <a:solidFill>
                  <a:srgbClr val="FF0000"/>
                </a:solidFill>
              </a:rPr>
              <a:t>(</a:t>
            </a:r>
            <a:r>
              <a:rPr lang="en-US" i="1" dirty="0" err="1" smtClean="0">
                <a:solidFill>
                  <a:srgbClr val="FF0000"/>
                </a:solidFill>
              </a:rPr>
              <a:t>speed,callback</a:t>
            </a:r>
            <a:r>
              <a:rPr lang="en-US" dirty="0" smtClean="0">
                <a:solidFill>
                  <a:srgbClr val="FF0000"/>
                </a:solidFill>
              </a:rPr>
              <a:t>);</a:t>
            </a:r>
          </a:p>
          <a:p>
            <a:r>
              <a:rPr lang="en-US" dirty="0" smtClean="0"/>
              <a:t>The optional speed parameter specifies the duration of the effect. It can take the following values: "slow", "fast", or milliseconds.</a:t>
            </a:r>
          </a:p>
          <a:p>
            <a:r>
              <a:rPr lang="en-US" dirty="0" smtClean="0"/>
              <a:t>The optional callback parameter is a function to be executed after the fading completes.</a:t>
            </a:r>
          </a:p>
          <a:p>
            <a:endParaRPr lang="en-US" dirty="0" smtClean="0"/>
          </a:p>
          <a:p>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$(document).ready(function(){</a:t>
            </a:r>
          </a:p>
          <a:p>
            <a:r>
              <a:rPr lang="en-US" dirty="0" smtClean="0"/>
              <a:t>    $("button").click(function(){</a:t>
            </a:r>
          </a:p>
          <a:p>
            <a:r>
              <a:rPr lang="en-US" dirty="0" smtClean="0"/>
              <a:t>        $("#div1").</a:t>
            </a:r>
            <a:r>
              <a:rPr lang="en-US" dirty="0" err="1" smtClean="0"/>
              <a:t>fadeIn</a:t>
            </a:r>
            <a:r>
              <a:rPr lang="en-US" dirty="0" smtClean="0"/>
              <a:t>();</a:t>
            </a:r>
          </a:p>
          <a:p>
            <a:r>
              <a:rPr lang="en-US" dirty="0" smtClean="0"/>
              <a:t>        $("#div2").</a:t>
            </a:r>
            <a:r>
              <a:rPr lang="en-US" dirty="0" err="1" smtClean="0"/>
              <a:t>fadeIn</a:t>
            </a:r>
            <a:r>
              <a:rPr lang="en-US" dirty="0" smtClean="0"/>
              <a:t>("slow");</a:t>
            </a:r>
          </a:p>
          <a:p>
            <a:r>
              <a:rPr lang="en-US" dirty="0" smtClean="0"/>
              <a:t>        $("#div3").</a:t>
            </a:r>
            <a:r>
              <a:rPr lang="en-US" dirty="0" err="1" smtClean="0"/>
              <a:t>fadeIn</a:t>
            </a:r>
            <a:r>
              <a:rPr lang="en-US" dirty="0" smtClean="0"/>
              <a:t>(3000);</a:t>
            </a:r>
          </a:p>
          <a:p>
            <a:r>
              <a:rPr lang="en-US" dirty="0" smtClean="0"/>
              <a:t>    });                                      </a:t>
            </a:r>
            <a:r>
              <a:rPr lang="en-US" dirty="0" smtClean="0">
                <a:solidFill>
                  <a:srgbClr val="FF0000"/>
                </a:solidFill>
              </a:rPr>
              <a:t>no of milliseconds</a:t>
            </a:r>
          </a:p>
          <a:p>
            <a:r>
              <a:rPr lang="en-US" dirty="0" smtClean="0"/>
              <a:t>});</a:t>
            </a:r>
            <a:endParaRPr lang="en-US" dirty="0"/>
          </a:p>
        </p:txBody>
      </p:sp>
      <p:cxnSp>
        <p:nvCxnSpPr>
          <p:cNvPr id="7" name="Straight Arrow Connector 6"/>
          <p:cNvCxnSpPr/>
          <p:nvPr/>
        </p:nvCxnSpPr>
        <p:spPr>
          <a:xfrm rot="16200000" flipH="1">
            <a:off x="4800600" y="4343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solidFill>
                  <a:srgbClr val="FF0000"/>
                </a:solidFill>
              </a:rPr>
              <a:t>fadeOut</a:t>
            </a:r>
            <a:r>
              <a:rPr lang="en-US" dirty="0" smtClean="0">
                <a:solidFill>
                  <a:srgbClr val="FF0000"/>
                </a:solidFill>
              </a:rPr>
              <a:t>() Method</a:t>
            </a:r>
          </a:p>
          <a:p>
            <a:r>
              <a:rPr lang="en-US" dirty="0" smtClean="0"/>
              <a:t>The jQuery </a:t>
            </a:r>
            <a:r>
              <a:rPr lang="en-US" dirty="0" err="1" smtClean="0"/>
              <a:t>fadeOut</a:t>
            </a:r>
            <a:r>
              <a:rPr lang="en-US" dirty="0" smtClean="0"/>
              <a:t>() method is used to fade out a visible element.</a:t>
            </a:r>
          </a:p>
          <a:p>
            <a:r>
              <a:rPr lang="en-US" b="1" dirty="0" smtClean="0"/>
              <a:t>Syntax:</a:t>
            </a:r>
            <a:endParaRPr lang="en-US" dirty="0" smtClean="0"/>
          </a:p>
          <a:p>
            <a:r>
              <a:rPr lang="en-US" dirty="0" smtClean="0"/>
              <a:t>$(</a:t>
            </a:r>
            <a:r>
              <a:rPr lang="en-US" i="1" dirty="0" smtClean="0"/>
              <a:t>selector</a:t>
            </a:r>
            <a:r>
              <a:rPr lang="en-US" dirty="0" smtClean="0"/>
              <a:t>).</a:t>
            </a:r>
            <a:r>
              <a:rPr lang="en-US" dirty="0" err="1" smtClean="0"/>
              <a:t>fadeOut</a:t>
            </a:r>
            <a:r>
              <a:rPr lang="en-US" dirty="0" smtClean="0"/>
              <a:t>(</a:t>
            </a:r>
            <a:r>
              <a:rPr lang="en-US" i="1" dirty="0" err="1" smtClean="0"/>
              <a:t>speed,callback</a:t>
            </a:r>
            <a:r>
              <a:rPr lang="en-US" dirty="0" smtClean="0"/>
              <a: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solidFill>
                  <a:srgbClr val="FF0000"/>
                </a:solidFill>
              </a:rPr>
              <a:t>fadeToggle</a:t>
            </a:r>
            <a:r>
              <a:rPr lang="en-US" dirty="0" smtClean="0">
                <a:solidFill>
                  <a:srgbClr val="FF0000"/>
                </a:solidFill>
              </a:rPr>
              <a:t>() Method</a:t>
            </a:r>
          </a:p>
          <a:p>
            <a:r>
              <a:rPr lang="en-US" dirty="0" smtClean="0"/>
              <a:t>The jQuery </a:t>
            </a:r>
            <a:r>
              <a:rPr lang="en-US" dirty="0" err="1" smtClean="0"/>
              <a:t>fadeToggle</a:t>
            </a:r>
            <a:r>
              <a:rPr lang="en-US" dirty="0" smtClean="0"/>
              <a:t>() method toggles between the </a:t>
            </a:r>
            <a:r>
              <a:rPr lang="en-US" dirty="0" err="1" smtClean="0"/>
              <a:t>fadeIn</a:t>
            </a:r>
            <a:r>
              <a:rPr lang="en-US" dirty="0" smtClean="0"/>
              <a:t>() and </a:t>
            </a:r>
            <a:r>
              <a:rPr lang="en-US" dirty="0" err="1" smtClean="0"/>
              <a:t>fadeOut</a:t>
            </a:r>
            <a:r>
              <a:rPr lang="en-US" dirty="0" smtClean="0"/>
              <a:t>() methods.</a:t>
            </a:r>
          </a:p>
          <a:p>
            <a:r>
              <a:rPr lang="en-US" dirty="0" smtClean="0"/>
              <a:t>If the elements are faded out, </a:t>
            </a:r>
            <a:r>
              <a:rPr lang="en-US" dirty="0" err="1" smtClean="0"/>
              <a:t>fadeToggle</a:t>
            </a:r>
            <a:r>
              <a:rPr lang="en-US" dirty="0" smtClean="0"/>
              <a:t>() will fade them in.</a:t>
            </a:r>
          </a:p>
          <a:p>
            <a:r>
              <a:rPr lang="en-US" dirty="0" smtClean="0"/>
              <a:t>If the elements are faded in, </a:t>
            </a:r>
            <a:r>
              <a:rPr lang="en-US" dirty="0" err="1" smtClean="0"/>
              <a:t>fadeToggle</a:t>
            </a:r>
            <a:r>
              <a:rPr lang="en-US" dirty="0" smtClean="0"/>
              <a:t>() will fade them out.</a:t>
            </a:r>
          </a:p>
          <a:p>
            <a:r>
              <a:rPr lang="en-US" b="1" dirty="0" smtClean="0"/>
              <a:t>Syntax:</a:t>
            </a:r>
            <a:endParaRPr lang="en-US" dirty="0" smtClean="0"/>
          </a:p>
          <a:p>
            <a:r>
              <a:rPr lang="en-US" dirty="0" smtClean="0"/>
              <a:t>$(</a:t>
            </a:r>
            <a:r>
              <a:rPr lang="en-US" i="1" dirty="0" smtClean="0"/>
              <a:t>selector</a:t>
            </a:r>
            <a:r>
              <a:rPr lang="en-US" dirty="0" smtClean="0"/>
              <a:t>).</a:t>
            </a:r>
            <a:r>
              <a:rPr lang="en-US" dirty="0" err="1" smtClean="0"/>
              <a:t>fadeToggle</a:t>
            </a:r>
            <a:r>
              <a:rPr lang="en-US" dirty="0" smtClean="0"/>
              <a:t>(</a:t>
            </a:r>
            <a:r>
              <a:rPr lang="en-US" i="1" dirty="0" err="1" smtClean="0"/>
              <a:t>speed,callback</a:t>
            </a:r>
            <a:r>
              <a:rPr lang="en-US" dirty="0" smtClean="0"/>
              <a: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solidFill>
                  <a:srgbClr val="FF0000"/>
                </a:solidFill>
              </a:rPr>
              <a:t>fadeTo</a:t>
            </a:r>
            <a:r>
              <a:rPr lang="en-US" dirty="0" smtClean="0">
                <a:solidFill>
                  <a:srgbClr val="FF0000"/>
                </a:solidFill>
              </a:rPr>
              <a:t>() Method</a:t>
            </a:r>
          </a:p>
          <a:p>
            <a:r>
              <a:rPr lang="en-US" dirty="0" smtClean="0"/>
              <a:t>The jQuery </a:t>
            </a:r>
            <a:r>
              <a:rPr lang="en-US" dirty="0" err="1" smtClean="0"/>
              <a:t>fadeTo</a:t>
            </a:r>
            <a:r>
              <a:rPr lang="en-US" dirty="0" smtClean="0"/>
              <a:t>() method allows fading to a given opacity (value between 0 and 1).</a:t>
            </a:r>
          </a:p>
          <a:p>
            <a:r>
              <a:rPr lang="en-US" b="1" dirty="0" smtClean="0"/>
              <a:t>Syntax:</a:t>
            </a:r>
            <a:endParaRPr lang="en-US" dirty="0" smtClean="0"/>
          </a:p>
          <a:p>
            <a:r>
              <a:rPr lang="en-US" dirty="0" smtClean="0">
                <a:solidFill>
                  <a:srgbClr val="FF0000"/>
                </a:solidFill>
              </a:rPr>
              <a:t>$(</a:t>
            </a:r>
            <a:r>
              <a:rPr lang="en-US" i="1" dirty="0" smtClean="0">
                <a:solidFill>
                  <a:srgbClr val="FF0000"/>
                </a:solidFill>
              </a:rPr>
              <a:t>selector</a:t>
            </a:r>
            <a:r>
              <a:rPr lang="en-US" dirty="0" smtClean="0">
                <a:solidFill>
                  <a:srgbClr val="FF0000"/>
                </a:solidFill>
              </a:rPr>
              <a:t>).</a:t>
            </a:r>
            <a:r>
              <a:rPr lang="en-US" dirty="0" err="1" smtClean="0">
                <a:solidFill>
                  <a:srgbClr val="FF0000"/>
                </a:solidFill>
              </a:rPr>
              <a:t>fadeTo</a:t>
            </a:r>
            <a:r>
              <a:rPr lang="en-US" dirty="0" smtClean="0">
                <a:solidFill>
                  <a:srgbClr val="FF0000"/>
                </a:solidFill>
              </a:rPr>
              <a:t>(</a:t>
            </a:r>
            <a:r>
              <a:rPr lang="en-US" i="1" dirty="0" err="1" smtClean="0">
                <a:solidFill>
                  <a:srgbClr val="FF0000"/>
                </a:solidFill>
              </a:rPr>
              <a:t>speed,opacity,callback</a:t>
            </a:r>
            <a:r>
              <a:rPr lang="en-US" dirty="0" smtClean="0">
                <a:solidFill>
                  <a:srgbClr val="FF0000"/>
                </a:solidFill>
              </a:rPr>
              <a:t>)</a:t>
            </a:r>
          </a:p>
          <a:p>
            <a:r>
              <a:rPr lang="en-US" dirty="0" smtClean="0"/>
              <a:t>The required opacity parameter in the </a:t>
            </a:r>
            <a:r>
              <a:rPr lang="en-US" dirty="0" err="1" smtClean="0"/>
              <a:t>fadeTo</a:t>
            </a:r>
            <a:r>
              <a:rPr lang="en-US" dirty="0" smtClean="0"/>
              <a:t>() method specifies fading to a given opacity (value between 0 and 1).</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Sliding Methods</a:t>
            </a:r>
            <a:br>
              <a:rPr lang="en-US" dirty="0" smtClean="0"/>
            </a:br>
            <a:endParaRPr lang="en-US" dirty="0"/>
          </a:p>
        </p:txBody>
      </p:sp>
      <p:sp>
        <p:nvSpPr>
          <p:cNvPr id="3" name="Content Placeholder 2"/>
          <p:cNvSpPr>
            <a:spLocks noGrp="1"/>
          </p:cNvSpPr>
          <p:nvPr>
            <p:ph idx="1"/>
          </p:nvPr>
        </p:nvSpPr>
        <p:spPr/>
        <p:txBody>
          <a:bodyPr/>
          <a:lstStyle/>
          <a:p>
            <a:r>
              <a:rPr lang="en-US" dirty="0" smtClean="0"/>
              <a:t>can create a sliding effect on elements.</a:t>
            </a:r>
          </a:p>
          <a:p>
            <a:r>
              <a:rPr lang="en-US" dirty="0" smtClean="0"/>
              <a:t>jQuery has the following slide methods:</a:t>
            </a:r>
          </a:p>
          <a:p>
            <a:r>
              <a:rPr lang="en-US" dirty="0" err="1" smtClean="0"/>
              <a:t>slideDown</a:t>
            </a:r>
            <a:r>
              <a:rPr lang="en-US" dirty="0" smtClean="0"/>
              <a:t>()</a:t>
            </a:r>
          </a:p>
          <a:p>
            <a:r>
              <a:rPr lang="en-US" dirty="0" err="1" smtClean="0"/>
              <a:t>slideUp</a:t>
            </a:r>
            <a:r>
              <a:rPr lang="en-US" dirty="0" smtClean="0"/>
              <a:t>()</a:t>
            </a:r>
          </a:p>
          <a:p>
            <a:r>
              <a:rPr lang="en-US" dirty="0" err="1" smtClean="0"/>
              <a:t>slideToggle</a:t>
            </a:r>
            <a:r>
              <a:rPr lang="en-US" dirty="0" smtClean="0"/>
              <a:t>()</a:t>
            </a:r>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smtClean="0">
                <a:solidFill>
                  <a:srgbClr val="FF0000"/>
                </a:solidFill>
              </a:rPr>
              <a:t>1. </a:t>
            </a:r>
            <a:r>
              <a:rPr lang="en-US" u="sng" dirty="0" smtClean="0">
                <a:solidFill>
                  <a:srgbClr val="FF0000"/>
                </a:solidFill>
              </a:rPr>
              <a:t>Downloading jQuery</a:t>
            </a:r>
          </a:p>
          <a:p>
            <a:pPr>
              <a:buNone/>
            </a:pPr>
            <a:endParaRPr lang="en-US" u="sng" dirty="0" smtClean="0"/>
          </a:p>
          <a:p>
            <a:r>
              <a:rPr lang="en-US" dirty="0" smtClean="0"/>
              <a:t>The jQuery library is a single JavaScript file, and you reference it with the HTML &lt;script&gt; tag:</a:t>
            </a:r>
          </a:p>
          <a:p>
            <a:r>
              <a:rPr lang="en-US" dirty="0" smtClean="0"/>
              <a:t>&lt;head&gt;</a:t>
            </a:r>
            <a:br>
              <a:rPr lang="en-US" dirty="0" smtClean="0"/>
            </a:br>
            <a:r>
              <a:rPr lang="en-US" dirty="0" smtClean="0"/>
              <a:t>&lt;script </a:t>
            </a:r>
            <a:r>
              <a:rPr lang="en-US" dirty="0" err="1" smtClean="0"/>
              <a:t>src</a:t>
            </a:r>
            <a:r>
              <a:rPr lang="en-US" dirty="0" smtClean="0"/>
              <a:t>=" jquery-3.6.0.min.js"&gt;&lt;/script&gt;</a:t>
            </a:r>
            <a:br>
              <a:rPr lang="en-US" dirty="0" smtClean="0"/>
            </a:br>
            <a:r>
              <a:rPr lang="en-US" dirty="0" smtClean="0"/>
              <a:t>&lt;/head&gt;</a:t>
            </a:r>
          </a:p>
          <a:p>
            <a:r>
              <a:rPr lang="en-US" dirty="0" smtClean="0"/>
              <a:t>Place the downloaded file in the same directory as the pages where you wish to use it.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solidFill>
                  <a:srgbClr val="FF0000"/>
                </a:solidFill>
              </a:rPr>
              <a:t>slideDown</a:t>
            </a:r>
            <a:r>
              <a:rPr lang="en-US" dirty="0" smtClean="0">
                <a:solidFill>
                  <a:srgbClr val="FF0000"/>
                </a:solidFill>
              </a:rPr>
              <a:t>() Method:</a:t>
            </a:r>
            <a:r>
              <a:rPr lang="en-US" dirty="0" smtClean="0"/>
              <a:t> is used to slide down an element.</a:t>
            </a:r>
          </a:p>
          <a:p>
            <a:r>
              <a:rPr lang="en-US" b="1" dirty="0" smtClean="0"/>
              <a:t>Syntax:</a:t>
            </a:r>
            <a:endParaRPr lang="en-US" dirty="0" smtClean="0"/>
          </a:p>
          <a:p>
            <a:r>
              <a:rPr lang="en-US" dirty="0" smtClean="0">
                <a:solidFill>
                  <a:srgbClr val="FF0000"/>
                </a:solidFill>
              </a:rPr>
              <a:t>$(</a:t>
            </a:r>
            <a:r>
              <a:rPr lang="en-US" i="1" dirty="0" smtClean="0">
                <a:solidFill>
                  <a:srgbClr val="FF0000"/>
                </a:solidFill>
              </a:rPr>
              <a:t>selector</a:t>
            </a:r>
            <a:r>
              <a:rPr lang="en-US" dirty="0" smtClean="0">
                <a:solidFill>
                  <a:srgbClr val="FF0000"/>
                </a:solidFill>
              </a:rPr>
              <a:t>).</a:t>
            </a:r>
            <a:r>
              <a:rPr lang="en-US" dirty="0" err="1" smtClean="0">
                <a:solidFill>
                  <a:srgbClr val="FF0000"/>
                </a:solidFill>
              </a:rPr>
              <a:t>slideDown</a:t>
            </a:r>
            <a:r>
              <a:rPr lang="en-US" dirty="0" smtClean="0">
                <a:solidFill>
                  <a:srgbClr val="FF0000"/>
                </a:solidFill>
              </a:rPr>
              <a:t>(</a:t>
            </a:r>
            <a:r>
              <a:rPr lang="en-US" i="1" dirty="0" err="1" smtClean="0">
                <a:solidFill>
                  <a:srgbClr val="FF0000"/>
                </a:solidFill>
              </a:rPr>
              <a:t>speed,callback</a:t>
            </a:r>
            <a:r>
              <a:rPr lang="en-US" dirty="0" smtClean="0">
                <a:solidFill>
                  <a:srgbClr val="FF0000"/>
                </a:solidFill>
              </a:rPr>
              <a:t>);</a:t>
            </a:r>
          </a:p>
          <a:p>
            <a:r>
              <a:rPr lang="en-US" dirty="0" smtClean="0"/>
              <a:t>$("#flip").click(function(){</a:t>
            </a:r>
            <a:br>
              <a:rPr lang="en-US" dirty="0" smtClean="0"/>
            </a:br>
            <a:r>
              <a:rPr lang="en-US" dirty="0" smtClean="0"/>
              <a:t>    $("#panel").</a:t>
            </a:r>
            <a:r>
              <a:rPr lang="en-US" dirty="0" err="1" smtClean="0"/>
              <a:t>slideDown</a:t>
            </a:r>
            <a:r>
              <a:rPr lang="en-US" dirty="0" smtClean="0"/>
              <a:t>();</a:t>
            </a:r>
            <a:br>
              <a:rPr lang="en-US" dirty="0" smtClean="0"/>
            </a:br>
            <a:r>
              <a:rPr lang="en-US" dirty="0" smtClean="0"/>
              <a: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solidFill>
                  <a:srgbClr val="FF0000"/>
                </a:solidFill>
              </a:rPr>
              <a:t>slideUp</a:t>
            </a:r>
            <a:r>
              <a:rPr lang="en-US" dirty="0" smtClean="0">
                <a:solidFill>
                  <a:srgbClr val="FF0000"/>
                </a:solidFill>
              </a:rPr>
              <a:t>() Method</a:t>
            </a:r>
          </a:p>
          <a:p>
            <a:r>
              <a:rPr lang="en-US" dirty="0" smtClean="0"/>
              <a:t>The jQuery </a:t>
            </a:r>
            <a:r>
              <a:rPr lang="en-US" dirty="0" err="1" smtClean="0"/>
              <a:t>slideUp</a:t>
            </a:r>
            <a:r>
              <a:rPr lang="en-US" dirty="0" smtClean="0"/>
              <a:t>() method is used to slide up an element.</a:t>
            </a:r>
          </a:p>
          <a:p>
            <a:r>
              <a:rPr lang="en-US" b="1" dirty="0" smtClean="0"/>
              <a:t>Syntax:</a:t>
            </a:r>
            <a:endParaRPr lang="en-US" dirty="0" smtClean="0"/>
          </a:p>
          <a:p>
            <a:r>
              <a:rPr lang="en-US" dirty="0" smtClean="0">
                <a:solidFill>
                  <a:srgbClr val="FF0000"/>
                </a:solidFill>
              </a:rPr>
              <a:t>$(</a:t>
            </a:r>
            <a:r>
              <a:rPr lang="en-US" i="1" dirty="0" smtClean="0">
                <a:solidFill>
                  <a:srgbClr val="FF0000"/>
                </a:solidFill>
              </a:rPr>
              <a:t>selector</a:t>
            </a:r>
            <a:r>
              <a:rPr lang="en-US" dirty="0" smtClean="0">
                <a:solidFill>
                  <a:srgbClr val="FF0000"/>
                </a:solidFill>
              </a:rPr>
              <a:t>).</a:t>
            </a:r>
            <a:r>
              <a:rPr lang="en-US" dirty="0" err="1" smtClean="0">
                <a:solidFill>
                  <a:srgbClr val="FF0000"/>
                </a:solidFill>
              </a:rPr>
              <a:t>slideUp</a:t>
            </a:r>
            <a:r>
              <a:rPr lang="en-US" dirty="0" smtClean="0">
                <a:solidFill>
                  <a:srgbClr val="FF0000"/>
                </a:solidFill>
              </a:rPr>
              <a:t>(</a:t>
            </a:r>
            <a:r>
              <a:rPr lang="en-US" i="1" dirty="0" err="1" smtClean="0">
                <a:solidFill>
                  <a:srgbClr val="FF0000"/>
                </a:solidFill>
              </a:rPr>
              <a:t>speed,callback</a:t>
            </a:r>
            <a:r>
              <a:rPr lang="en-US" dirty="0" smtClean="0">
                <a:solidFill>
                  <a:srgbClr val="FF0000"/>
                </a:solidFill>
              </a:rPr>
              <a:t>);</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smtClean="0">
                <a:solidFill>
                  <a:srgbClr val="FF0000"/>
                </a:solidFill>
              </a:rPr>
              <a:t>slideToggle</a:t>
            </a:r>
            <a:r>
              <a:rPr lang="en-US" dirty="0" smtClean="0">
                <a:solidFill>
                  <a:srgbClr val="FF0000"/>
                </a:solidFill>
              </a:rPr>
              <a:t>() Method</a:t>
            </a:r>
          </a:p>
          <a:p>
            <a:r>
              <a:rPr lang="en-US" dirty="0" smtClean="0"/>
              <a:t>The jQuery </a:t>
            </a:r>
            <a:r>
              <a:rPr lang="en-US" dirty="0" err="1" smtClean="0"/>
              <a:t>slideToggle</a:t>
            </a:r>
            <a:r>
              <a:rPr lang="en-US" dirty="0" smtClean="0"/>
              <a:t>() method toggles between the </a:t>
            </a:r>
            <a:r>
              <a:rPr lang="en-US" dirty="0" err="1" smtClean="0"/>
              <a:t>slideDown</a:t>
            </a:r>
            <a:r>
              <a:rPr lang="en-US" dirty="0" smtClean="0"/>
              <a:t>() and </a:t>
            </a:r>
            <a:r>
              <a:rPr lang="en-US" dirty="0" err="1" smtClean="0"/>
              <a:t>slideUp</a:t>
            </a:r>
            <a:r>
              <a:rPr lang="en-US" dirty="0" smtClean="0"/>
              <a:t>() methods.</a:t>
            </a:r>
          </a:p>
          <a:p>
            <a:r>
              <a:rPr lang="en-US" dirty="0" smtClean="0"/>
              <a:t>If the elements have been slid down, </a:t>
            </a:r>
            <a:r>
              <a:rPr lang="en-US" dirty="0" err="1" smtClean="0"/>
              <a:t>slideToggle</a:t>
            </a:r>
            <a:r>
              <a:rPr lang="en-US" dirty="0" smtClean="0"/>
              <a:t>() will slide them up.</a:t>
            </a:r>
          </a:p>
          <a:p>
            <a:r>
              <a:rPr lang="en-US" dirty="0" smtClean="0"/>
              <a:t>If the elements have been slid up, </a:t>
            </a:r>
            <a:r>
              <a:rPr lang="en-US" dirty="0" err="1" smtClean="0"/>
              <a:t>slideToggle</a:t>
            </a:r>
            <a:r>
              <a:rPr lang="en-US" dirty="0" smtClean="0"/>
              <a:t>() will slide them down.</a:t>
            </a:r>
          </a:p>
          <a:p>
            <a:r>
              <a:rPr lang="en-US" dirty="0" smtClean="0">
                <a:solidFill>
                  <a:srgbClr val="FF0000"/>
                </a:solidFill>
              </a:rPr>
              <a:t>$(</a:t>
            </a:r>
            <a:r>
              <a:rPr lang="en-US" i="1" dirty="0" smtClean="0">
                <a:solidFill>
                  <a:srgbClr val="FF0000"/>
                </a:solidFill>
              </a:rPr>
              <a:t>selector</a:t>
            </a:r>
            <a:r>
              <a:rPr lang="en-US" dirty="0" smtClean="0">
                <a:solidFill>
                  <a:srgbClr val="FF0000"/>
                </a:solidFill>
              </a:rPr>
              <a:t>).</a:t>
            </a:r>
            <a:r>
              <a:rPr lang="en-US" dirty="0" err="1" smtClean="0">
                <a:solidFill>
                  <a:srgbClr val="FF0000"/>
                </a:solidFill>
              </a:rPr>
              <a:t>slideToggle</a:t>
            </a:r>
            <a:r>
              <a:rPr lang="en-US" dirty="0" smtClean="0">
                <a:solidFill>
                  <a:srgbClr val="FF0000"/>
                </a:solidFill>
              </a:rPr>
              <a:t>(</a:t>
            </a:r>
            <a:r>
              <a:rPr lang="en-US" i="1" dirty="0" err="1" smtClean="0">
                <a:solidFill>
                  <a:srgbClr val="FF0000"/>
                </a:solidFill>
              </a:rPr>
              <a:t>speed,callback</a:t>
            </a:r>
            <a:r>
              <a:rPr lang="en-US" dirty="0" smtClean="0">
                <a:solidFill>
                  <a:srgbClr val="FF0000"/>
                </a:solidFill>
              </a:rPr>
              <a:t>);</a:t>
            </a:r>
          </a:p>
          <a:p>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Animation</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smtClean="0">
                <a:solidFill>
                  <a:srgbClr val="FF0000"/>
                </a:solidFill>
              </a:rPr>
              <a:t>The animate() Method</a:t>
            </a:r>
          </a:p>
          <a:p>
            <a:r>
              <a:rPr lang="en-US" dirty="0" smtClean="0"/>
              <a:t>The jQuery animate() method is used to create custom animations.</a:t>
            </a:r>
          </a:p>
          <a:p>
            <a:r>
              <a:rPr lang="en-US" b="1" dirty="0" smtClean="0"/>
              <a:t>Syntax:</a:t>
            </a:r>
            <a:endParaRPr lang="en-US" dirty="0" smtClean="0"/>
          </a:p>
          <a:p>
            <a:r>
              <a:rPr lang="en-US" dirty="0" smtClean="0">
                <a:solidFill>
                  <a:srgbClr val="FF0000"/>
                </a:solidFill>
              </a:rPr>
              <a:t>$(</a:t>
            </a:r>
            <a:r>
              <a:rPr lang="en-US" i="1" dirty="0" smtClean="0">
                <a:solidFill>
                  <a:srgbClr val="FF0000"/>
                </a:solidFill>
              </a:rPr>
              <a:t>selector</a:t>
            </a:r>
            <a:r>
              <a:rPr lang="en-US" dirty="0" smtClean="0">
                <a:solidFill>
                  <a:srgbClr val="FF0000"/>
                </a:solidFill>
              </a:rPr>
              <a:t>).animate({</a:t>
            </a:r>
            <a:r>
              <a:rPr lang="en-US" i="1" dirty="0" err="1" smtClean="0">
                <a:solidFill>
                  <a:srgbClr val="FF0000"/>
                </a:solidFill>
              </a:rPr>
              <a:t>params</a:t>
            </a:r>
            <a:r>
              <a:rPr lang="en-US" dirty="0" smtClean="0">
                <a:solidFill>
                  <a:srgbClr val="FF0000"/>
                </a:solidFill>
              </a:rPr>
              <a:t>}</a:t>
            </a:r>
            <a:r>
              <a:rPr lang="en-US" i="1" dirty="0" smtClean="0">
                <a:solidFill>
                  <a:srgbClr val="FF0000"/>
                </a:solidFill>
              </a:rPr>
              <a:t>,</a:t>
            </a:r>
            <a:r>
              <a:rPr lang="en-US" i="1" dirty="0" err="1" smtClean="0">
                <a:solidFill>
                  <a:srgbClr val="FF0000"/>
                </a:solidFill>
              </a:rPr>
              <a:t>speed,callback</a:t>
            </a:r>
            <a:r>
              <a:rPr lang="en-US" dirty="0" smtClean="0">
                <a:solidFill>
                  <a:srgbClr val="FF0000"/>
                </a:solidFill>
              </a:rPr>
              <a:t>);</a:t>
            </a:r>
          </a:p>
          <a:p>
            <a:r>
              <a:rPr lang="en-US" dirty="0" smtClean="0"/>
              <a:t>The required </a:t>
            </a:r>
            <a:r>
              <a:rPr lang="en-US" dirty="0" err="1" smtClean="0"/>
              <a:t>params</a:t>
            </a:r>
            <a:r>
              <a:rPr lang="en-US" dirty="0" smtClean="0"/>
              <a:t> parameter defines the CSS properties to be animated.</a:t>
            </a:r>
          </a:p>
          <a:p>
            <a:r>
              <a:rPr lang="en-US" dirty="0" smtClean="0"/>
              <a:t>The optional speed parameter specifies the duration of the effect. It can take the following values: "slow", "fast", or milliseconds.</a:t>
            </a:r>
          </a:p>
          <a:p>
            <a:r>
              <a:rPr lang="en-US" dirty="0" smtClean="0"/>
              <a:t>The optional callback parameter is a function to be executed after the animation completes.</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animate() - Manipulate Multiple Properties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moves a &lt;div&gt; element to the right, until it has reached a left property of 250px:</a:t>
            </a:r>
          </a:p>
          <a:p>
            <a:r>
              <a:rPr lang="en-US" dirty="0" smtClean="0"/>
              <a:t>Example</a:t>
            </a:r>
          </a:p>
          <a:p>
            <a:r>
              <a:rPr lang="en-US" dirty="0" smtClean="0"/>
              <a:t>$("button").click(function(){</a:t>
            </a:r>
            <a:br>
              <a:rPr lang="en-US" dirty="0" smtClean="0"/>
            </a:br>
            <a:r>
              <a:rPr lang="en-US" dirty="0" smtClean="0"/>
              <a:t>    $("div").animate({</a:t>
            </a:r>
            <a:br>
              <a:rPr lang="en-US" dirty="0" smtClean="0"/>
            </a:br>
            <a:r>
              <a:rPr lang="en-US" dirty="0" smtClean="0"/>
              <a:t>        left: '250px',</a:t>
            </a:r>
            <a:br>
              <a:rPr lang="en-US" dirty="0" smtClean="0"/>
            </a:br>
            <a:r>
              <a:rPr lang="en-US" dirty="0" smtClean="0"/>
              <a:t>        opacity: '0.5',</a:t>
            </a:r>
            <a:br>
              <a:rPr lang="en-US" dirty="0" smtClean="0"/>
            </a:br>
            <a:r>
              <a:rPr lang="en-US" dirty="0" smtClean="0"/>
              <a:t>        height: '150px',</a:t>
            </a:r>
            <a:br>
              <a:rPr lang="en-US" dirty="0" smtClean="0"/>
            </a:br>
            <a:r>
              <a:rPr lang="en-US" dirty="0" smtClean="0"/>
              <a:t>        width: '150px'</a:t>
            </a:r>
            <a:br>
              <a:rPr lang="en-US" dirty="0" smtClean="0"/>
            </a:br>
            <a:r>
              <a:rPr lang="en-US" dirty="0" smtClean="0"/>
              <a:t>    });</a:t>
            </a:r>
            <a:br>
              <a:rPr lang="en-US" dirty="0" smtClean="0"/>
            </a:br>
            <a:r>
              <a:rPr lang="en-US" dirty="0" smtClean="0"/>
              <a:t>});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solidFill>
                  <a:srgbClr val="FF0000"/>
                </a:solidFill>
              </a:rPr>
              <a:t>animate() - Using Relative Values</a:t>
            </a:r>
          </a:p>
          <a:p>
            <a:r>
              <a:rPr lang="en-US" dirty="0" smtClean="0"/>
              <a:t>It is also possible to define relative values (the value is then relative to the element's current value). This is done by putting += or -= in front of the value:</a:t>
            </a:r>
          </a:p>
          <a:p>
            <a:r>
              <a:rPr lang="en-US" dirty="0" smtClean="0"/>
              <a:t>Example</a:t>
            </a:r>
          </a:p>
          <a:p>
            <a:r>
              <a:rPr lang="en-US" dirty="0" smtClean="0"/>
              <a:t>$("button").click(function(){</a:t>
            </a:r>
            <a:br>
              <a:rPr lang="en-US" dirty="0" smtClean="0"/>
            </a:br>
            <a:r>
              <a:rPr lang="en-US" dirty="0" smtClean="0"/>
              <a:t>    $("div").animate({</a:t>
            </a:r>
            <a:br>
              <a:rPr lang="en-US" dirty="0" smtClean="0"/>
            </a:br>
            <a:r>
              <a:rPr lang="en-US" dirty="0" smtClean="0"/>
              <a:t>        left: '250px',</a:t>
            </a:r>
            <a:br>
              <a:rPr lang="en-US" dirty="0" smtClean="0"/>
            </a:br>
            <a:r>
              <a:rPr lang="en-US" dirty="0" smtClean="0"/>
              <a:t>        height: '+=150px',</a:t>
            </a:r>
            <a:br>
              <a:rPr lang="en-US" dirty="0" smtClean="0"/>
            </a:br>
            <a:r>
              <a:rPr lang="en-US" dirty="0" smtClean="0"/>
              <a:t>        width: '+=150px'</a:t>
            </a:r>
            <a:br>
              <a:rPr lang="en-US" dirty="0" smtClean="0"/>
            </a:br>
            <a:r>
              <a:rPr lang="en-US" dirty="0" smtClean="0"/>
              <a:t>    });</a:t>
            </a:r>
            <a:br>
              <a:rPr lang="en-US" dirty="0" smtClean="0"/>
            </a:br>
            <a:r>
              <a:rPr lang="en-US" dirty="0" smtClean="0"/>
              <a:t>});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solidFill>
                  <a:srgbClr val="FF0000"/>
                </a:solidFill>
              </a:rPr>
              <a:t>animate() - Using Pre-defined Values</a:t>
            </a:r>
          </a:p>
          <a:p>
            <a:r>
              <a:rPr lang="en-US" dirty="0" smtClean="0"/>
              <a:t>You can even specify a property's animation value as "show", "hide", or "toggle":</a:t>
            </a:r>
          </a:p>
          <a:p>
            <a:r>
              <a:rPr lang="en-US" dirty="0" smtClean="0"/>
              <a:t>Example</a:t>
            </a:r>
          </a:p>
          <a:p>
            <a:r>
              <a:rPr lang="en-US" dirty="0" smtClean="0"/>
              <a:t>$("button").click(function(){</a:t>
            </a:r>
            <a:br>
              <a:rPr lang="en-US" dirty="0" smtClean="0"/>
            </a:br>
            <a:r>
              <a:rPr lang="en-US" dirty="0" smtClean="0"/>
              <a:t>    $("div").animate({</a:t>
            </a:r>
            <a:br>
              <a:rPr lang="en-US" dirty="0" smtClean="0"/>
            </a:br>
            <a:r>
              <a:rPr lang="en-US" dirty="0" smtClean="0"/>
              <a:t>        height: 'toggle'</a:t>
            </a:r>
            <a:br>
              <a:rPr lang="en-US" dirty="0" smtClean="0"/>
            </a:br>
            <a:r>
              <a:rPr lang="en-US" dirty="0" smtClean="0"/>
              <a:t>    });</a:t>
            </a:r>
            <a:br>
              <a:rPr lang="en-US" dirty="0" smtClean="0"/>
            </a:br>
            <a:r>
              <a:rPr lang="en-US" dirty="0" smtClean="0"/>
              <a:t>});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animate() - Uses Queue Functionality</a:t>
            </a:r>
          </a:p>
          <a:p>
            <a:r>
              <a:rPr lang="en-US" dirty="0" smtClean="0"/>
              <a:t>By default, jQuery comes with queue functionality for animations.</a:t>
            </a:r>
          </a:p>
          <a:p>
            <a:r>
              <a:rPr lang="en-US" dirty="0" smtClean="0"/>
              <a:t>This means that if you write multiple animate() calls after each other, jQuery creates an "internal" queue with these method calls. Then it runs the animate calls ONE by ONE.</a:t>
            </a:r>
          </a:p>
          <a:p>
            <a:r>
              <a:rPr lang="en-US" dirty="0" smtClean="0"/>
              <a:t>So, if you want to perform different animations after each other, we take advantage of the queue functionality:</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$("button").click(function(){</a:t>
            </a:r>
            <a:br>
              <a:rPr lang="en-US" dirty="0" smtClean="0"/>
            </a:br>
            <a:r>
              <a:rPr lang="en-US" dirty="0" smtClean="0"/>
              <a:t>    var div = $("div");</a:t>
            </a:r>
            <a:br>
              <a:rPr lang="en-US" dirty="0" smtClean="0"/>
            </a:br>
            <a:r>
              <a:rPr lang="en-US" dirty="0" smtClean="0"/>
              <a:t>    </a:t>
            </a:r>
            <a:r>
              <a:rPr lang="en-US" dirty="0" err="1" smtClean="0"/>
              <a:t>div.animate</a:t>
            </a:r>
            <a:r>
              <a:rPr lang="en-US" dirty="0" smtClean="0"/>
              <a:t>({height: '300px', opacity: '0.4'}, "slow");</a:t>
            </a:r>
            <a:br>
              <a:rPr lang="en-US" dirty="0" smtClean="0"/>
            </a:br>
            <a:r>
              <a:rPr lang="en-US" dirty="0" smtClean="0"/>
              <a:t>    </a:t>
            </a:r>
            <a:r>
              <a:rPr lang="en-US" dirty="0" err="1" smtClean="0"/>
              <a:t>div.animate</a:t>
            </a:r>
            <a:r>
              <a:rPr lang="en-US" dirty="0" smtClean="0"/>
              <a:t>({width: '300px', opacity: '0.8'}, "slow");</a:t>
            </a:r>
            <a:br>
              <a:rPr lang="en-US" dirty="0" smtClean="0"/>
            </a:br>
            <a:r>
              <a:rPr lang="en-US" dirty="0" smtClean="0"/>
              <a:t>    </a:t>
            </a:r>
            <a:r>
              <a:rPr lang="en-US" dirty="0" err="1" smtClean="0"/>
              <a:t>div.animate</a:t>
            </a:r>
            <a:r>
              <a:rPr lang="en-US" dirty="0" smtClean="0"/>
              <a:t>({height: '100px', opacity: '0.4'}, "slow");</a:t>
            </a:r>
            <a:br>
              <a:rPr lang="en-US" dirty="0" smtClean="0"/>
            </a:br>
            <a:r>
              <a:rPr lang="en-US" dirty="0" smtClean="0"/>
              <a:t>    </a:t>
            </a:r>
            <a:r>
              <a:rPr lang="en-US" dirty="0" err="1" smtClean="0"/>
              <a:t>div.animate</a:t>
            </a:r>
            <a:r>
              <a:rPr lang="en-US" dirty="0" smtClean="0"/>
              <a:t>({width: '100px', opacity: '0.8'}, "slow");</a:t>
            </a:r>
            <a:br>
              <a:rPr lang="en-US" dirty="0" smtClean="0"/>
            </a:br>
            <a:r>
              <a:rPr lang="en-US" dirty="0" smtClean="0"/>
              <a:t>});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smtClean="0"/>
              <a:t>Previous  example first moves the &lt;div&gt; element to the right, and then increases the font size of the text:</a:t>
            </a:r>
          </a:p>
          <a:p>
            <a:pPr>
              <a:buNone/>
            </a:pPr>
            <a:r>
              <a:rPr lang="en-US" dirty="0" smtClean="0"/>
              <a:t>$("button").click(function(){</a:t>
            </a:r>
            <a:br>
              <a:rPr lang="en-US" dirty="0" smtClean="0"/>
            </a:br>
            <a:r>
              <a:rPr lang="en-US" dirty="0" smtClean="0"/>
              <a:t>    var div = $("div");</a:t>
            </a:r>
            <a:br>
              <a:rPr lang="en-US" dirty="0" smtClean="0"/>
            </a:br>
            <a:r>
              <a:rPr lang="en-US" dirty="0" smtClean="0"/>
              <a:t>    </a:t>
            </a:r>
            <a:r>
              <a:rPr lang="en-US" dirty="0" err="1" smtClean="0"/>
              <a:t>div.animate</a:t>
            </a:r>
            <a:r>
              <a:rPr lang="en-US" dirty="0" smtClean="0"/>
              <a:t>({left: '100px'}, "slow");</a:t>
            </a:r>
            <a:br>
              <a:rPr lang="en-US" dirty="0" smtClean="0"/>
            </a:br>
            <a:r>
              <a:rPr lang="en-US" dirty="0" smtClean="0"/>
              <a:t>    </a:t>
            </a:r>
            <a:r>
              <a:rPr lang="en-US" dirty="0" err="1" smtClean="0"/>
              <a:t>div.animate</a:t>
            </a:r>
            <a:r>
              <a:rPr lang="en-US" dirty="0" smtClean="0"/>
              <a:t>({</a:t>
            </a:r>
            <a:r>
              <a:rPr lang="en-US" dirty="0" err="1" smtClean="0"/>
              <a:t>fontSize</a:t>
            </a:r>
            <a:r>
              <a:rPr lang="en-US" dirty="0" smtClean="0"/>
              <a:t>: '3em'}, "slow");</a:t>
            </a:r>
            <a:br>
              <a:rPr lang="en-US" dirty="0" smtClean="0"/>
            </a:br>
            <a:r>
              <a:rPr lang="en-US" dirty="0" smtClean="0"/>
              <a:t>}); </a:t>
            </a:r>
          </a:p>
          <a:p>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2.jQuery CDN or online link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Include it from a CDN (Content Delivery Network).Both Google and Microsoft host jQuery.</a:t>
            </a:r>
          </a:p>
          <a:p>
            <a:r>
              <a:rPr lang="en-US" dirty="0" smtClean="0"/>
              <a:t>If many different web sites use the same JavaScript framework, it makes sense to host the framework library in a common location for every web page to share. A CDN (Content Delivery Network) solves this. A CDN is a network of servers containing shared code libraries   Google provides a free CDN for a number of JavaScript libraries, including:</a:t>
            </a:r>
          </a:p>
          <a:p>
            <a:r>
              <a:rPr lang="en-US" dirty="0" smtClean="0"/>
              <a:t>jQuery</a:t>
            </a:r>
          </a:p>
          <a:p>
            <a:r>
              <a:rPr lang="en-US" dirty="0" smtClean="0"/>
              <a:t>Prototype</a:t>
            </a:r>
          </a:p>
          <a:p>
            <a:r>
              <a:rPr lang="en-US" dirty="0" err="1" smtClean="0"/>
              <a:t>MooTools</a:t>
            </a:r>
            <a:endParaRPr lang="en-US" dirty="0" smtClean="0"/>
          </a:p>
          <a:p>
            <a:r>
              <a:rPr lang="en-US" dirty="0" smtClean="0"/>
              <a:t>Dojo</a:t>
            </a:r>
          </a:p>
          <a:p>
            <a:r>
              <a:rPr lang="en-US" dirty="0" smtClean="0"/>
              <a:t>Yahoo! YUI</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stop() Method</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jQuery stop() method is used to stop an animation or effect before it is finished.</a:t>
            </a:r>
          </a:p>
          <a:p>
            <a:r>
              <a:rPr lang="en-US" dirty="0" smtClean="0"/>
              <a:t>The stop() method works for all jQuery effect functions, including sliding, fading and custom animations.</a:t>
            </a:r>
          </a:p>
          <a:p>
            <a:r>
              <a:rPr lang="en-US" b="1" dirty="0" smtClean="0"/>
              <a:t>Syntax:</a:t>
            </a:r>
            <a:endParaRPr lang="en-US" dirty="0" smtClean="0"/>
          </a:p>
          <a:p>
            <a:r>
              <a:rPr lang="en-US" dirty="0" smtClean="0">
                <a:solidFill>
                  <a:srgbClr val="FF0000"/>
                </a:solidFill>
              </a:rPr>
              <a:t>$(</a:t>
            </a:r>
            <a:r>
              <a:rPr lang="en-US" i="1" dirty="0" smtClean="0">
                <a:solidFill>
                  <a:srgbClr val="FF0000"/>
                </a:solidFill>
              </a:rPr>
              <a:t>selector</a:t>
            </a:r>
            <a:r>
              <a:rPr lang="en-US" dirty="0" smtClean="0">
                <a:solidFill>
                  <a:srgbClr val="FF0000"/>
                </a:solidFill>
              </a:rPr>
              <a:t>).stop();</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Callback Functions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JavaScript statements are executed line by line. However, with effects, the next line of code can be run even though the effect is not finished. This can create errors.</a:t>
            </a:r>
          </a:p>
          <a:p>
            <a:r>
              <a:rPr lang="en-US" dirty="0" smtClean="0"/>
              <a:t>To prevent this, you can create a callback function.</a:t>
            </a:r>
          </a:p>
          <a:p>
            <a:r>
              <a:rPr lang="en-US" dirty="0" smtClean="0"/>
              <a:t>A callback function is executed after the current effect is finished.</a:t>
            </a:r>
          </a:p>
          <a:p>
            <a:r>
              <a:rPr lang="en-US" dirty="0" smtClean="0"/>
              <a:t> syntax: </a:t>
            </a:r>
            <a:r>
              <a:rPr lang="en-US" b="1" dirty="0" smtClean="0"/>
              <a:t>$(</a:t>
            </a:r>
            <a:r>
              <a:rPr lang="en-US" b="1" i="1" dirty="0" smtClean="0"/>
              <a:t>selector</a:t>
            </a:r>
            <a:r>
              <a:rPr lang="en-US" b="1" dirty="0" smtClean="0"/>
              <a:t>).hide(</a:t>
            </a:r>
            <a:r>
              <a:rPr lang="en-US" b="1" i="1" dirty="0" err="1" smtClean="0"/>
              <a:t>speed,callback</a:t>
            </a:r>
            <a:r>
              <a:rPr lang="en-US" b="1" dirty="0" smtClean="0"/>
              <a:t>);</a:t>
            </a:r>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example below has a callback parameter that is a function that will be executed after the hide effect is completed:</a:t>
            </a:r>
          </a:p>
          <a:p>
            <a:r>
              <a:rPr lang="en-US" dirty="0" smtClean="0"/>
              <a:t>$("button").click(function(){</a:t>
            </a:r>
            <a:br>
              <a:rPr lang="en-US" dirty="0" smtClean="0"/>
            </a:br>
            <a:r>
              <a:rPr lang="en-US" dirty="0" smtClean="0"/>
              <a:t>    $("p").hide("slow", function(){</a:t>
            </a:r>
            <a:br>
              <a:rPr lang="en-US" dirty="0" smtClean="0"/>
            </a:br>
            <a:r>
              <a:rPr lang="en-US" dirty="0" smtClean="0"/>
              <a:t>        alert("The paragraph is now hidden");</a:t>
            </a:r>
            <a:br>
              <a:rPr lang="en-US" dirty="0" smtClean="0"/>
            </a:br>
            <a:r>
              <a:rPr lang="en-US" dirty="0" smtClean="0"/>
              <a:t>    });</a:t>
            </a:r>
            <a:br>
              <a:rPr lang="en-US" dirty="0" smtClean="0"/>
            </a:br>
            <a:r>
              <a:rPr lang="en-US" dirty="0" smtClean="0"/>
              <a:t>});</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Without callback</a:t>
            </a:r>
            <a:endParaRPr lang="en-US" dirty="0"/>
          </a:p>
        </p:txBody>
      </p:sp>
      <p:sp>
        <p:nvSpPr>
          <p:cNvPr id="3" name="Content Placeholder 2"/>
          <p:cNvSpPr>
            <a:spLocks noGrp="1"/>
          </p:cNvSpPr>
          <p:nvPr>
            <p:ph idx="1"/>
          </p:nvPr>
        </p:nvSpPr>
        <p:spPr/>
        <p:txBody>
          <a:bodyPr/>
          <a:lstStyle/>
          <a:p>
            <a:r>
              <a:rPr lang="en-US" dirty="0" smtClean="0"/>
              <a:t>The example below has no callback parameter, and the alert box will be displayed before the hide effect is completed:</a:t>
            </a:r>
          </a:p>
          <a:p>
            <a:pPr>
              <a:buNone/>
            </a:pPr>
            <a:r>
              <a:rPr lang="en-US" dirty="0" smtClean="0"/>
              <a:t>$("button").click(function(){</a:t>
            </a:r>
            <a:br>
              <a:rPr lang="en-US" dirty="0" smtClean="0"/>
            </a:br>
            <a:r>
              <a:rPr lang="en-US" dirty="0" smtClean="0"/>
              <a:t>    $("p").hide(1000);</a:t>
            </a:r>
            <a:br>
              <a:rPr lang="en-US" dirty="0" smtClean="0"/>
            </a:br>
            <a:r>
              <a:rPr lang="en-US" dirty="0" smtClean="0"/>
              <a:t>    alert("The paragraph is now hidden");</a:t>
            </a:r>
            <a:br>
              <a:rPr lang="en-US" dirty="0" smtClean="0"/>
            </a:br>
            <a:r>
              <a:rPr lang="en-US" dirty="0" smtClean="0"/>
              <a:t>});</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Chaining</a:t>
            </a:r>
            <a:br>
              <a:rPr lang="en-US" dirty="0" smtClean="0"/>
            </a:br>
            <a:endParaRPr lang="en-US" dirty="0"/>
          </a:p>
        </p:txBody>
      </p:sp>
      <p:sp>
        <p:nvSpPr>
          <p:cNvPr id="3" name="Content Placeholder 2"/>
          <p:cNvSpPr>
            <a:spLocks noGrp="1"/>
          </p:cNvSpPr>
          <p:nvPr>
            <p:ph idx="1"/>
          </p:nvPr>
        </p:nvSpPr>
        <p:spPr/>
        <p:txBody>
          <a:bodyPr/>
          <a:lstStyle/>
          <a:p>
            <a:r>
              <a:rPr lang="en-US" dirty="0" smtClean="0"/>
              <a:t>We can chain together actions/methods.</a:t>
            </a:r>
          </a:p>
          <a:p>
            <a:r>
              <a:rPr lang="en-US" dirty="0" smtClean="0"/>
              <a:t>Chaining allows us to run multiple jQuery methods (on the same element) within a single statement.</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Method Chaining</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Until now we have been writing jQuery statements one at a time (one after the other).</a:t>
            </a:r>
          </a:p>
          <a:p>
            <a:r>
              <a:rPr lang="en-US" dirty="0" smtClean="0"/>
              <a:t>However, there is a technique called chaining, that allows us to run multiple jQuery commands, one after the other, on the same element(s).</a:t>
            </a:r>
          </a:p>
          <a:p>
            <a:r>
              <a:rPr lang="en-US" dirty="0" smtClean="0"/>
              <a:t>This way, browsers do not have to find the same element(s) more than once.</a:t>
            </a:r>
          </a:p>
          <a:p>
            <a:r>
              <a:rPr lang="en-US" dirty="0" smtClean="0"/>
              <a:t>To chain an action, you simply append the action to the previous action.</a:t>
            </a:r>
          </a:p>
          <a:p>
            <a:r>
              <a:rPr lang="en-US" dirty="0" smtClean="0"/>
              <a:t>The following example chains together the </a:t>
            </a:r>
            <a:r>
              <a:rPr lang="en-US" dirty="0" err="1" smtClean="0"/>
              <a:t>css</a:t>
            </a:r>
            <a:r>
              <a:rPr lang="en-US" dirty="0" smtClean="0"/>
              <a:t>(), </a:t>
            </a:r>
            <a:r>
              <a:rPr lang="en-US" dirty="0" err="1" smtClean="0"/>
              <a:t>slideUp</a:t>
            </a:r>
            <a:r>
              <a:rPr lang="en-US" dirty="0" smtClean="0"/>
              <a:t>(), and </a:t>
            </a:r>
            <a:r>
              <a:rPr lang="en-US" dirty="0" err="1" smtClean="0"/>
              <a:t>slideDown</a:t>
            </a:r>
            <a:r>
              <a:rPr lang="en-US" dirty="0" smtClean="0"/>
              <a:t>() methods. The "p1" element first changes to red, then it slides up, and then it slides down:</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$("#p1").</a:t>
            </a:r>
            <a:r>
              <a:rPr lang="en-US" dirty="0" err="1" smtClean="0"/>
              <a:t>css</a:t>
            </a:r>
            <a:r>
              <a:rPr lang="en-US" dirty="0" smtClean="0"/>
              <a:t>("color", "red").</a:t>
            </a:r>
            <a:r>
              <a:rPr lang="en-US" dirty="0" err="1" smtClean="0"/>
              <a:t>slideUp</a:t>
            </a:r>
            <a:r>
              <a:rPr lang="en-US" dirty="0" smtClean="0"/>
              <a:t>(2000).</a:t>
            </a:r>
            <a:r>
              <a:rPr lang="en-US" dirty="0" err="1" smtClean="0"/>
              <a:t>slideDown</a:t>
            </a:r>
            <a:r>
              <a:rPr lang="en-US" dirty="0" smtClean="0"/>
              <a:t>(2000);</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jQuery - Get Content and Attributes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jQuery contains powerful methods for changing and manipulating HTML elements and attributes.</a:t>
            </a:r>
          </a:p>
          <a:p>
            <a:r>
              <a:rPr lang="en-US" dirty="0" smtClean="0">
                <a:solidFill>
                  <a:srgbClr val="FF0000"/>
                </a:solidFill>
              </a:rPr>
              <a:t>jQuery DOM Manipulation</a:t>
            </a:r>
          </a:p>
          <a:p>
            <a:r>
              <a:rPr lang="en-US" dirty="0" smtClean="0"/>
              <a:t>One very important part of jQuery is the possibility to manipulate the DOM.</a:t>
            </a:r>
          </a:p>
          <a:p>
            <a:r>
              <a:rPr lang="en-US" dirty="0" smtClean="0"/>
              <a:t>jQuery comes with a bunch of DOM related methods that make it easy to access and manipulate elements and attributes.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Content - text(), html(), and val()</a:t>
            </a:r>
            <a:br>
              <a:rPr lang="en-US" dirty="0" smtClean="0"/>
            </a:br>
            <a:endParaRPr lang="en-US" dirty="0"/>
          </a:p>
        </p:txBody>
      </p:sp>
      <p:sp>
        <p:nvSpPr>
          <p:cNvPr id="3" name="Content Placeholder 2"/>
          <p:cNvSpPr>
            <a:spLocks noGrp="1"/>
          </p:cNvSpPr>
          <p:nvPr>
            <p:ph idx="1"/>
          </p:nvPr>
        </p:nvSpPr>
        <p:spPr/>
        <p:txBody>
          <a:bodyPr/>
          <a:lstStyle/>
          <a:p>
            <a:r>
              <a:rPr lang="en-US" dirty="0" smtClean="0">
                <a:solidFill>
                  <a:srgbClr val="FF0000"/>
                </a:solidFill>
              </a:rPr>
              <a:t>3 jQuery methods for DOM manipulation are:</a:t>
            </a:r>
          </a:p>
          <a:p>
            <a:r>
              <a:rPr lang="en-US" dirty="0" smtClean="0">
                <a:solidFill>
                  <a:srgbClr val="FF0000"/>
                </a:solidFill>
              </a:rPr>
              <a:t>text() </a:t>
            </a:r>
            <a:r>
              <a:rPr lang="en-US" dirty="0" smtClean="0"/>
              <a:t>- Sets or returns the text content of selected elements</a:t>
            </a:r>
          </a:p>
          <a:p>
            <a:r>
              <a:rPr lang="en-US" dirty="0" smtClean="0">
                <a:solidFill>
                  <a:srgbClr val="FF0000"/>
                </a:solidFill>
              </a:rPr>
              <a:t>html() </a:t>
            </a:r>
            <a:r>
              <a:rPr lang="en-US" dirty="0" smtClean="0"/>
              <a:t>- Sets or returns the content of selected elements (including HTML markup)</a:t>
            </a:r>
          </a:p>
          <a:p>
            <a:r>
              <a:rPr lang="en-US" dirty="0" smtClean="0">
                <a:solidFill>
                  <a:srgbClr val="FF0000"/>
                </a:solidFill>
              </a:rPr>
              <a:t>val() </a:t>
            </a:r>
            <a:r>
              <a:rPr lang="en-US" dirty="0" smtClean="0"/>
              <a:t>- Sets or returns the value of form fields</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get content with the jQuery text() and html() methods:</a:t>
            </a:r>
            <a:endParaRPr lang="en-US" dirty="0"/>
          </a:p>
        </p:txBody>
      </p:sp>
      <p:sp>
        <p:nvSpPr>
          <p:cNvPr id="3" name="Content Placeholder 2"/>
          <p:cNvSpPr>
            <a:spLocks noGrp="1"/>
          </p:cNvSpPr>
          <p:nvPr>
            <p:ph idx="1"/>
          </p:nvPr>
        </p:nvSpPr>
        <p:spPr/>
        <p:txBody>
          <a:bodyPr/>
          <a:lstStyle/>
          <a:p>
            <a:r>
              <a:rPr lang="en-US" dirty="0" smtClean="0"/>
              <a:t>$("#btn1").click(function(){</a:t>
            </a:r>
            <a:br>
              <a:rPr lang="en-US" dirty="0" smtClean="0"/>
            </a:br>
            <a:r>
              <a:rPr lang="en-US" dirty="0" smtClean="0"/>
              <a:t>    alert("Text: " + $("#test").text());</a:t>
            </a:r>
            <a:br>
              <a:rPr lang="en-US" dirty="0" smtClean="0"/>
            </a:br>
            <a:r>
              <a:rPr lang="en-US" dirty="0" smtClean="0"/>
              <a:t>});</a:t>
            </a:r>
            <a:br>
              <a:rPr lang="en-US" dirty="0" smtClean="0"/>
            </a:br>
            <a:r>
              <a:rPr lang="en-US" dirty="0" smtClean="0"/>
              <a:t>$("#btn2").click(function(){</a:t>
            </a:r>
            <a:br>
              <a:rPr lang="en-US" dirty="0" smtClean="0"/>
            </a:br>
            <a:r>
              <a:rPr lang="en-US" dirty="0" smtClean="0"/>
              <a:t>    alert("HTML: " + $("#test").html());</a:t>
            </a:r>
            <a:br>
              <a:rPr lang="en-US" dirty="0" smtClean="0"/>
            </a:b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To use jQuery from Google or Microsoft, use one of the following or To use a JavaScript framework library in your web pages, just include the library in a &lt;script&gt; tag:</a:t>
            </a:r>
          </a:p>
          <a:p>
            <a:r>
              <a:rPr lang="en-US" dirty="0" smtClean="0"/>
              <a:t>&lt;head&gt;</a:t>
            </a:r>
            <a:br>
              <a:rPr lang="en-US" dirty="0" smtClean="0"/>
            </a:br>
            <a:r>
              <a:rPr lang="en-US" dirty="0" smtClean="0"/>
              <a:t>&lt;script src="http://ajax.googleapis.com/ajax/libs/jquery/1.11.2/jquery.min.js"&gt;&lt;/script&gt;</a:t>
            </a:r>
            <a:br>
              <a:rPr lang="en-US" dirty="0" smtClean="0"/>
            </a:br>
            <a:r>
              <a:rPr lang="en-US" dirty="0" smtClean="0"/>
              <a:t>&lt;/head&gt;</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get the value of an input field with the jQuery val() method:</a:t>
            </a:r>
            <a:endParaRPr lang="en-US" dirty="0"/>
          </a:p>
        </p:txBody>
      </p:sp>
      <p:sp>
        <p:nvSpPr>
          <p:cNvPr id="3" name="Content Placeholder 2"/>
          <p:cNvSpPr>
            <a:spLocks noGrp="1"/>
          </p:cNvSpPr>
          <p:nvPr>
            <p:ph idx="1"/>
          </p:nvPr>
        </p:nvSpPr>
        <p:spPr/>
        <p:txBody>
          <a:bodyPr/>
          <a:lstStyle/>
          <a:p>
            <a:r>
              <a:rPr lang="en-US" dirty="0" smtClean="0"/>
              <a:t>$("#btn1").click(function(){</a:t>
            </a:r>
            <a:br>
              <a:rPr lang="en-US" dirty="0" smtClean="0"/>
            </a:br>
            <a:r>
              <a:rPr lang="en-US" dirty="0" smtClean="0"/>
              <a:t>    alert("Value: " + $("#test").val());</a:t>
            </a:r>
            <a:br>
              <a:rPr lang="en-US" dirty="0" smtClean="0"/>
            </a:br>
            <a:r>
              <a:rPr lang="en-US" dirty="0" smtClean="0"/>
              <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Attributes - attr()</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jQuery attr() method is used to get attribute values.</a:t>
            </a:r>
          </a:p>
          <a:p>
            <a:r>
              <a:rPr lang="en-US" dirty="0" smtClean="0"/>
              <a:t>The following example demonstrates how to get the value of the href attribute in a link:</a:t>
            </a:r>
          </a:p>
          <a:p>
            <a:r>
              <a:rPr lang="en-US" dirty="0" smtClean="0"/>
              <a:t>Example</a:t>
            </a:r>
          </a:p>
          <a:p>
            <a:r>
              <a:rPr lang="en-US" dirty="0" smtClean="0"/>
              <a:t>$("button").click(function(){</a:t>
            </a:r>
            <a:br>
              <a:rPr lang="en-US" dirty="0" smtClean="0"/>
            </a:br>
            <a:r>
              <a:rPr lang="en-US" dirty="0" smtClean="0"/>
              <a:t>    alert($("#ashoka").attr("href"));</a:t>
            </a:r>
            <a:br>
              <a:rPr lang="en-US" dirty="0" smtClean="0"/>
            </a:br>
            <a:r>
              <a:rPr lang="en-US" dirty="0" smtClean="0"/>
              <a:t>});</a:t>
            </a:r>
          </a:p>
          <a:p>
            <a:r>
              <a:rPr lang="en-US" dirty="0" smtClean="0"/>
              <a:t/>
            </a:r>
            <a:br>
              <a:rPr lang="en-US" dirty="0" smtClean="0"/>
            </a:b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Content - text(), html(), and val()</a:t>
            </a:r>
            <a:br>
              <a:rPr lang="en-US" dirty="0" smtClean="0"/>
            </a:br>
            <a:endParaRPr lang="en-US" dirty="0"/>
          </a:p>
        </p:txBody>
      </p:sp>
      <p:sp>
        <p:nvSpPr>
          <p:cNvPr id="3" name="Content Placeholder 2"/>
          <p:cNvSpPr>
            <a:spLocks noGrp="1"/>
          </p:cNvSpPr>
          <p:nvPr>
            <p:ph idx="1"/>
          </p:nvPr>
        </p:nvSpPr>
        <p:spPr/>
        <p:txBody>
          <a:bodyPr/>
          <a:lstStyle/>
          <a:p>
            <a:r>
              <a:rPr lang="en-US" dirty="0" smtClean="0"/>
              <a:t>$("#btn1").click(function(){</a:t>
            </a:r>
            <a:br>
              <a:rPr lang="en-US" dirty="0" smtClean="0"/>
            </a:br>
            <a:r>
              <a:rPr lang="en-US" dirty="0" smtClean="0"/>
              <a:t>    $("#test1").text("Hello world!");</a:t>
            </a:r>
            <a:br>
              <a:rPr lang="en-US" dirty="0" smtClean="0"/>
            </a:br>
            <a:r>
              <a:rPr lang="en-US" dirty="0" smtClean="0"/>
              <a:t>});</a:t>
            </a:r>
            <a:br>
              <a:rPr lang="en-US" dirty="0" smtClean="0"/>
            </a:br>
            <a:r>
              <a:rPr lang="en-US" dirty="0" smtClean="0"/>
              <a:t>$("#btn2").click(function(){</a:t>
            </a:r>
            <a:br>
              <a:rPr lang="en-US" dirty="0" smtClean="0"/>
            </a:br>
            <a:r>
              <a:rPr lang="en-US" dirty="0" smtClean="0"/>
              <a:t>    $("#test2").html("&lt;b&gt;Hello world!&lt;/b&gt;");</a:t>
            </a:r>
            <a:br>
              <a:rPr lang="en-US" dirty="0" smtClean="0"/>
            </a:br>
            <a:r>
              <a:rPr lang="en-US" dirty="0" smtClean="0"/>
              <a:t>});</a:t>
            </a:r>
            <a:br>
              <a:rPr lang="en-US" dirty="0" smtClean="0"/>
            </a:br>
            <a:r>
              <a:rPr lang="en-US" dirty="0" smtClean="0"/>
              <a:t>$("#btn3").click(function(){</a:t>
            </a:r>
            <a:br>
              <a:rPr lang="en-US" dirty="0" smtClean="0"/>
            </a:br>
            <a:r>
              <a:rPr lang="en-US" dirty="0" smtClean="0"/>
              <a:t>    $("#test3").val("Dolly Duck");</a:t>
            </a:r>
            <a:br>
              <a:rPr lang="en-US" dirty="0" smtClean="0"/>
            </a:br>
            <a:r>
              <a:rPr lang="en-US" dirty="0" smtClean="0"/>
              <a: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Attributes - attr()</a:t>
            </a:r>
            <a:br>
              <a:rPr lang="en-US" dirty="0" smtClean="0"/>
            </a:br>
            <a:endParaRPr lang="en-US" dirty="0"/>
          </a:p>
        </p:txBody>
      </p:sp>
      <p:sp>
        <p:nvSpPr>
          <p:cNvPr id="3" name="Content Placeholder 2"/>
          <p:cNvSpPr>
            <a:spLocks noGrp="1"/>
          </p:cNvSpPr>
          <p:nvPr>
            <p:ph idx="1"/>
          </p:nvPr>
        </p:nvSpPr>
        <p:spPr/>
        <p:txBody>
          <a:bodyPr/>
          <a:lstStyle/>
          <a:p>
            <a:r>
              <a:rPr lang="en-US" dirty="0" smtClean="0"/>
              <a:t> is also used to set/change attribute values.</a:t>
            </a:r>
          </a:p>
          <a:p>
            <a:r>
              <a:rPr lang="en-US" dirty="0" smtClean="0"/>
              <a:t>The following example demonstrates how to change (set) the value of the href attribute in a link:</a:t>
            </a:r>
          </a:p>
          <a:p>
            <a:r>
              <a:rPr lang="en-US" dirty="0" smtClean="0"/>
              <a:t>$("button").click(function(){</a:t>
            </a:r>
            <a:br>
              <a:rPr lang="en-US" dirty="0" smtClean="0"/>
            </a:br>
            <a:r>
              <a:rPr lang="en-US" dirty="0" smtClean="0"/>
              <a:t>    $("#ashoka").attr("href", "http://www.google.com");</a:t>
            </a:r>
            <a:br>
              <a:rPr lang="en-US" dirty="0" smtClean="0"/>
            </a:br>
            <a:r>
              <a:rPr lang="en-US" dirty="0" smtClean="0"/>
              <a:t>});</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jQuery - Add Elements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FF0000"/>
                </a:solidFill>
              </a:rPr>
              <a:t>Add New HTML Content</a:t>
            </a:r>
          </a:p>
          <a:p>
            <a:r>
              <a:rPr lang="en-US" dirty="0" smtClean="0"/>
              <a:t>four jQuery methods that are used to add new content:</a:t>
            </a:r>
          </a:p>
          <a:p>
            <a:r>
              <a:rPr lang="en-US" dirty="0" smtClean="0">
                <a:solidFill>
                  <a:srgbClr val="FF0000"/>
                </a:solidFill>
              </a:rPr>
              <a:t>append() </a:t>
            </a:r>
            <a:r>
              <a:rPr lang="en-US" dirty="0" smtClean="0"/>
              <a:t>- Inserts content at the end of the selected elements</a:t>
            </a:r>
          </a:p>
          <a:p>
            <a:r>
              <a:rPr lang="en-US" dirty="0" smtClean="0">
                <a:solidFill>
                  <a:srgbClr val="FF0000"/>
                </a:solidFill>
              </a:rPr>
              <a:t>prepend() </a:t>
            </a:r>
            <a:r>
              <a:rPr lang="en-US" dirty="0" smtClean="0"/>
              <a:t>- Inserts content at the beginning of the selected elements</a:t>
            </a:r>
          </a:p>
          <a:p>
            <a:r>
              <a:rPr lang="en-US" dirty="0" smtClean="0">
                <a:solidFill>
                  <a:srgbClr val="FF0000"/>
                </a:solidFill>
              </a:rPr>
              <a:t>after() </a:t>
            </a:r>
            <a:r>
              <a:rPr lang="en-US" dirty="0" smtClean="0"/>
              <a:t>- Inserts content after the selected elements</a:t>
            </a:r>
          </a:p>
          <a:p>
            <a:r>
              <a:rPr lang="en-US" dirty="0" smtClean="0">
                <a:solidFill>
                  <a:srgbClr val="FF0000"/>
                </a:solidFill>
              </a:rPr>
              <a:t>before() </a:t>
            </a:r>
            <a:r>
              <a:rPr lang="en-US" dirty="0" smtClean="0"/>
              <a:t>- Inserts content before the selected elements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solidFill>
                  <a:srgbClr val="FF0000"/>
                </a:solidFill>
              </a:rPr>
              <a:t>Or </a:t>
            </a:r>
          </a:p>
          <a:p>
            <a:r>
              <a:rPr lang="en-US" dirty="0" smtClean="0"/>
              <a:t>&lt;head&gt;</a:t>
            </a:r>
            <a:br>
              <a:rPr lang="en-US" dirty="0" smtClean="0"/>
            </a:br>
            <a:r>
              <a:rPr lang="en-US" dirty="0" smtClean="0"/>
              <a:t>&lt;script src="http://ajax.aspnetcdn.com/ajax/jQuery/jquery-1.11.2.min.js"&gt;&lt;/script&gt;</a:t>
            </a:r>
            <a:br>
              <a:rPr lang="en-US" dirty="0" smtClean="0"/>
            </a:br>
            <a:r>
              <a:rPr lang="en-US" dirty="0" smtClean="0"/>
              <a:t>&lt;/head&gt;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Many users already have downloaded jQuery from Google or Microsoft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23BE7A553C4F48BE5F3C2EF6E4A3DD" ma:contentTypeVersion="14" ma:contentTypeDescription="Create a new document." ma:contentTypeScope="" ma:versionID="346343ca164d1a25c983fea28b4e854d">
  <xsd:schema xmlns:xsd="http://www.w3.org/2001/XMLSchema" xmlns:xs="http://www.w3.org/2001/XMLSchema" xmlns:p="http://schemas.microsoft.com/office/2006/metadata/properties" xmlns:ns2="b0be14e0-5817-4ef1-a34b-eea036291add" xmlns:ns3="fc816d16-b925-4eb2-bcc8-3b260ccacb22" targetNamespace="http://schemas.microsoft.com/office/2006/metadata/properties" ma:root="true" ma:fieldsID="c7849115ab66e5a9672392d63f10287a" ns2:_="" ns3:_="">
    <xsd:import namespace="b0be14e0-5817-4ef1-a34b-eea036291add"/>
    <xsd:import namespace="fc816d16-b925-4eb2-bcc8-3b260ccacb2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imag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be14e0-5817-4ef1-a34b-eea036291a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image" ma:index="21" nillable="true" ma:displayName="image" ma:format="Thumbnail" ma:internalName="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c816d16-b925-4eb2-bcc8-3b260ccacb2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221886e-4d04-41ce-ab86-640c9997fb29}" ma:internalName="TaxCatchAll" ma:showField="CatchAllData" ma:web="fc816d16-b925-4eb2-bcc8-3b260ccacb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F2FA1E-FB4B-4E9E-A77A-57620BA0850A}"/>
</file>

<file path=customXml/itemProps2.xml><?xml version="1.0" encoding="utf-8"?>
<ds:datastoreItem xmlns:ds="http://schemas.openxmlformats.org/officeDocument/2006/customXml" ds:itemID="{D13F3FB1-3EAF-49B4-B8B7-C8E19B3C29FB}"/>
</file>

<file path=docProps/app.xml><?xml version="1.0" encoding="utf-8"?>
<Properties xmlns="http://schemas.openxmlformats.org/officeDocument/2006/extended-properties" xmlns:vt="http://schemas.openxmlformats.org/officeDocument/2006/docPropsVTypes">
  <TotalTime>1807</TotalTime>
  <Words>2922</Words>
  <Application>Microsoft Office PowerPoint</Application>
  <PresentationFormat>On-screen Show (4:3)</PresentationFormat>
  <Paragraphs>382</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Slide 1</vt:lpstr>
      <vt:lpstr>Slide 2</vt:lpstr>
      <vt:lpstr>Slide 3</vt:lpstr>
      <vt:lpstr>Adding jQuery to Your Web Pages </vt:lpstr>
      <vt:lpstr>Slide 5</vt:lpstr>
      <vt:lpstr>2.jQuery CDN or online link</vt:lpstr>
      <vt:lpstr>Slide 7</vt:lpstr>
      <vt:lpstr>Slide 8</vt:lpstr>
      <vt:lpstr>Slide 9</vt:lpstr>
      <vt:lpstr>jQuery Syntax </vt:lpstr>
      <vt:lpstr>The Document Ready Event </vt:lpstr>
      <vt:lpstr>Slide 12</vt:lpstr>
      <vt:lpstr>Slide 13</vt:lpstr>
      <vt:lpstr>jQuery Selectors </vt:lpstr>
      <vt:lpstr>Slide 15</vt:lpstr>
      <vt:lpstr>Slide 16</vt:lpstr>
      <vt:lpstr>Element selector</vt:lpstr>
      <vt:lpstr>Slide 18</vt:lpstr>
      <vt:lpstr>Id selector</vt:lpstr>
      <vt:lpstr>Slide 20</vt:lpstr>
      <vt:lpstr> jQuery Selectors </vt:lpstr>
      <vt:lpstr>Slide 22</vt:lpstr>
      <vt:lpstr>jQuery Event Methods </vt:lpstr>
      <vt:lpstr>Events </vt:lpstr>
      <vt:lpstr>jQuery Syntax For Event Methods </vt:lpstr>
      <vt:lpstr>Commonly Used jQuery Event Methods </vt:lpstr>
      <vt:lpstr>Click event</vt:lpstr>
      <vt:lpstr>Slide 28</vt:lpstr>
      <vt:lpstr>Slide 29</vt:lpstr>
      <vt:lpstr>Slide 30</vt:lpstr>
      <vt:lpstr>Slide 31</vt:lpstr>
      <vt:lpstr>Slide 32</vt:lpstr>
      <vt:lpstr>Slide 33</vt:lpstr>
      <vt:lpstr>Slide 34</vt:lpstr>
      <vt:lpstr>Example of hover</vt:lpstr>
      <vt:lpstr>Slide 36</vt:lpstr>
      <vt:lpstr>Slide 37</vt:lpstr>
      <vt:lpstr>Slide 38</vt:lpstr>
      <vt:lpstr>Slide 39</vt:lpstr>
      <vt:lpstr>Slide 40</vt:lpstr>
      <vt:lpstr>jQuery Effects - Hide and Show </vt:lpstr>
      <vt:lpstr>example</vt:lpstr>
      <vt:lpstr>jQuery toggle() </vt:lpstr>
      <vt:lpstr>jQuery Effects - Fading </vt:lpstr>
      <vt:lpstr>example</vt:lpstr>
      <vt:lpstr>Slide 46</vt:lpstr>
      <vt:lpstr>Slide 47</vt:lpstr>
      <vt:lpstr>Slide 48</vt:lpstr>
      <vt:lpstr>Sliding Methods </vt:lpstr>
      <vt:lpstr>Slide 50</vt:lpstr>
      <vt:lpstr>Slide 51</vt:lpstr>
      <vt:lpstr>Slide 52</vt:lpstr>
      <vt:lpstr>Animation </vt:lpstr>
      <vt:lpstr>animate() - Manipulate Multiple Properties </vt:lpstr>
      <vt:lpstr>Slide 55</vt:lpstr>
      <vt:lpstr>Slide 56</vt:lpstr>
      <vt:lpstr>Slide 57</vt:lpstr>
      <vt:lpstr>example</vt:lpstr>
      <vt:lpstr>Slide 59</vt:lpstr>
      <vt:lpstr>stop() Method </vt:lpstr>
      <vt:lpstr>Callback Functions </vt:lpstr>
      <vt:lpstr>Slide 62</vt:lpstr>
      <vt:lpstr>Without callback</vt:lpstr>
      <vt:lpstr>Chaining </vt:lpstr>
      <vt:lpstr>jQuery Method Chaining </vt:lpstr>
      <vt:lpstr>example</vt:lpstr>
      <vt:lpstr>jQuery - Get Content and Attributes </vt:lpstr>
      <vt:lpstr>Get Content - text(), html(), and val() </vt:lpstr>
      <vt:lpstr>how to get content with the jQuery text() and html() methods:</vt:lpstr>
      <vt:lpstr>how to get the value of an input field with the jQuery val() method:</vt:lpstr>
      <vt:lpstr>Get Attributes - attr() </vt:lpstr>
      <vt:lpstr>Set Content - text(), html(), and val() </vt:lpstr>
      <vt:lpstr>Set Attributes - attr() </vt:lpstr>
      <vt:lpstr>jQuery - Add Elements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Vibha</dc:creator>
  <cp:lastModifiedBy>cdac</cp:lastModifiedBy>
  <cp:revision>131</cp:revision>
  <dcterms:created xsi:type="dcterms:W3CDTF">2006-08-16T00:00:00Z</dcterms:created>
  <dcterms:modified xsi:type="dcterms:W3CDTF">2022-06-02T00:27:05Z</dcterms:modified>
</cp:coreProperties>
</file>