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  <p:sldMasterId id="2147483739" r:id="rId7"/>
    <p:sldMasterId id="2147483765" r:id="rId8"/>
    <p:sldMasterId id="2147483778" r:id="rId9"/>
  </p:sldMasterIdLst>
  <p:notesMasterIdLst>
    <p:notesMasterId r:id="rId39"/>
  </p:notesMasterIdLst>
  <p:sldIdLst>
    <p:sldId id="256" r:id="rId10"/>
    <p:sldId id="257" r:id="rId11"/>
    <p:sldId id="286" r:id="rId12"/>
    <p:sldId id="258" r:id="rId13"/>
    <p:sldId id="259" r:id="rId14"/>
    <p:sldId id="28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85" r:id="rId32"/>
    <p:sldId id="284" r:id="rId33"/>
    <p:sldId id="282" r:id="rId34"/>
    <p:sldId id="283" r:id="rId35"/>
    <p:sldId id="278" r:id="rId36"/>
    <p:sldId id="279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04186B-E3C5-41AE-A003-73C8A9E9CC56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30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F04186B-E3C5-41AE-A003-73C8A9E9CC56}" type="slidenum">
              <a:rPr lang="en-IN" sz="1400" smtClean="0">
                <a:latin typeface="Times New Roman"/>
              </a:r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9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073BAAA-F64A-4C01-915C-97428FC1E901}" type="slidenum">
              <a:rPr lang="en-IN" sz="1200" strike="noStrike">
                <a:solidFill>
                  <a:srgbClr val="000000"/>
                </a:solidFill>
                <a:latin typeface="+mn-lt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150C61-C210-48CF-A48B-1E6740078659}" type="slidenum">
              <a:rPr lang="en-IN" sz="1200" strike="noStrike">
                <a:solidFill>
                  <a:srgbClr val="000000"/>
                </a:solidFill>
                <a:latin typeface="+mn-lt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3864A5-B7BD-4787-B5DF-E322829A5A91}" type="slidenum">
              <a:rPr lang="en-IN" sz="1200" strike="noStrike">
                <a:solidFill>
                  <a:srgbClr val="000000"/>
                </a:solidFill>
                <a:latin typeface="+mn-lt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52FFCC0-2491-4CDC-A673-91B5B29EA059}" type="slidenum">
              <a:rPr lang="en-IN" sz="1200" strike="noStrike">
                <a:solidFill>
                  <a:srgbClr val="000000"/>
                </a:solidFill>
                <a:latin typeface="+mn-lt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8B9C20-9AA8-4DF8-8611-FCB81F6262E8}" type="slidenum">
              <a:rPr lang="en-IN" sz="1200" strike="noStrike">
                <a:solidFill>
                  <a:srgbClr val="000000"/>
                </a:solidFill>
                <a:latin typeface="+mn-lt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87B5C64-4CC8-4608-8C50-B10BF02D95DD}" type="slidenum">
              <a:rPr lang="en-IN" sz="1200" strike="noStrike">
                <a:solidFill>
                  <a:srgbClr val="000000"/>
                </a:solidFill>
                <a:latin typeface="+mn-lt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21002C-54C9-44C5-AFD1-541C97378657}" type="slidenum">
              <a:rPr lang="en-IN" sz="1200" strike="noStrike">
                <a:solidFill>
                  <a:srgbClr val="000000"/>
                </a:solidFill>
                <a:latin typeface="+mn-lt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5878EFD-47CC-4715-A9FD-13D288EB04E5}" type="slidenum">
              <a:rPr lang="en-IN" sz="1200" strike="noStrike">
                <a:solidFill>
                  <a:srgbClr val="000000"/>
                </a:solidFill>
                <a:latin typeface="+mn-lt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AD5A8A-ED32-48AA-926C-16E62B497C2D}" type="slidenum">
              <a:rPr lang="en-IN" sz="1200" strike="noStrike">
                <a:solidFill>
                  <a:srgbClr val="000000"/>
                </a:solidFill>
                <a:latin typeface="+mn-lt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19D6DA-53CE-468D-9B1D-7CE33BA6619A}" type="slidenum">
              <a:rPr lang="en-IN" sz="1200" strike="noStrike">
                <a:solidFill>
                  <a:srgbClr val="000000"/>
                </a:solidFill>
                <a:latin typeface="+mn-lt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9061C7-6C1F-49EB-B288-3FB79FD762E0}" type="slidenum">
              <a:rPr lang="en-IN" sz="1200" strike="noStrike">
                <a:solidFill>
                  <a:srgbClr val="000000"/>
                </a:solidFill>
                <a:latin typeface="+mn-lt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19D6DA-53CE-468D-9B1D-7CE33BA6619A}" type="slidenum">
              <a:rPr lang="en-IN" sz="1200" strike="noStrike">
                <a:solidFill>
                  <a:srgbClr val="000000"/>
                </a:solidFill>
                <a:latin typeface="+mn-lt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19D6DA-53CE-468D-9B1D-7CE33BA6619A}" type="slidenum">
              <a:rPr lang="en-IN" sz="1200" strike="noStrike">
                <a:solidFill>
                  <a:srgbClr val="000000"/>
                </a:solidFill>
                <a:latin typeface="+mn-lt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19D6DA-53CE-468D-9B1D-7CE33BA6619A}" type="slidenum">
              <a:rPr lang="en-IN" sz="1200" strike="noStrike">
                <a:solidFill>
                  <a:srgbClr val="000000"/>
                </a:solidFill>
                <a:latin typeface="+mn-lt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19D6DA-53CE-468D-9B1D-7CE33BA6619A}" type="slidenum">
              <a:rPr lang="en-IN" sz="1200" strike="noStrike">
                <a:solidFill>
                  <a:srgbClr val="000000"/>
                </a:solidFill>
                <a:latin typeface="+mn-lt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1CFC4F2-4121-4107-BDE1-5B47AA0B9E9B}" type="slidenum">
              <a:rPr lang="en-IN" sz="1200" strike="noStrike">
                <a:solidFill>
                  <a:srgbClr val="000000"/>
                </a:solidFill>
                <a:latin typeface="+mn-lt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2B0FA82-082E-4E77-8349-1D535C7EF64C}" type="slidenum">
              <a:rPr lang="en-IN" sz="1200" strike="noStrike">
                <a:solidFill>
                  <a:srgbClr val="000000"/>
                </a:solidFill>
                <a:latin typeface="+mn-lt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BD97C1-CD33-422D-8C48-C847DD992CB4}" type="slidenum">
              <a:rPr lang="en-IN" sz="1200" strike="noStrike">
                <a:solidFill>
                  <a:srgbClr val="000000"/>
                </a:solidFill>
                <a:latin typeface="+mn-lt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326842-A897-4CF2-B7CB-FB8654AD861C}" type="slidenum">
              <a:rPr lang="en-IN" sz="1200" strike="noStrike">
                <a:solidFill>
                  <a:srgbClr val="000000"/>
                </a:solidFill>
                <a:latin typeface="+mn-lt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BE86EFA-6673-4712-9FE8-A49BF9533FBA}" type="slidenum">
              <a:rPr lang="en-IN" sz="1200" strike="noStrike">
                <a:solidFill>
                  <a:srgbClr val="000000"/>
                </a:solidFill>
                <a:latin typeface="+mn-lt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66DF03F-191C-4225-8AFE-B21D149F374E}" type="slidenum">
              <a:rPr lang="en-IN" sz="1200" strike="noStrike">
                <a:solidFill>
                  <a:srgbClr val="000000"/>
                </a:solidFill>
                <a:latin typeface="+mn-lt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347EDA-BECA-442E-BD20-3BC21132CB61}" type="slidenum">
              <a:rPr lang="en-IN" sz="1200" strike="noStrike">
                <a:solidFill>
                  <a:srgbClr val="000000"/>
                </a:solidFill>
                <a:latin typeface="+mn-lt"/>
              </a:r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70" name="Picture 469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71" name="Picture 470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54" name="Picture 253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55" name="Picture 254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95" name="Picture 294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96" name="Picture 295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39" name="Picture 338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40" name="Picture 339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8" name="Picture 427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29" name="Picture 428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pic>
        <p:nvPicPr>
          <p:cNvPr id="3" name="Picture 10"/>
          <p:cNvPicPr/>
          <p:nvPr/>
        </p:nvPicPr>
        <p:blipFill>
          <a:blip r:embed="rId15">
            <a:lum bright="-6000"/>
          </a:blip>
          <a:srcRect l="2096" t="3650" r="1394"/>
          <a:stretch/>
        </p:blipFill>
        <p:spPr>
          <a:xfrm>
            <a:off x="0" y="687240"/>
            <a:ext cx="9141480" cy="615996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0" y="4587840"/>
            <a:ext cx="1526040" cy="152604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1521000" y="4587840"/>
            <a:ext cx="7621920" cy="152604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8"/>
          <p:cNvPicPr/>
          <p:nvPr/>
        </p:nvPicPr>
        <p:blipFill>
          <a:blip r:embed="rId16"/>
          <a:stretch/>
        </p:blipFill>
        <p:spPr>
          <a:xfrm>
            <a:off x="148320" y="120240"/>
            <a:ext cx="1545840" cy="43740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pic>
        <p:nvPicPr>
          <p:cNvPr id="47" name="Picture 10"/>
          <p:cNvPicPr/>
          <p:nvPr/>
        </p:nvPicPr>
        <p:blipFill>
          <a:blip r:embed="rId15"/>
          <a:srcRect r="-3606" b="8415"/>
          <a:stretch/>
        </p:blipFill>
        <p:spPr>
          <a:xfrm>
            <a:off x="2552760" y="2982960"/>
            <a:ext cx="6590160" cy="387396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0" y="685800"/>
            <a:ext cx="1526040" cy="77040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1521000" y="685800"/>
            <a:ext cx="7621920" cy="77040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33200" y="219240"/>
            <a:ext cx="1370520" cy="1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IN" sz="900" strike="noStrike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0" y="685800"/>
            <a:ext cx="1526040" cy="77040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1521000" y="685800"/>
            <a:ext cx="7621920" cy="77040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133200" y="219240"/>
            <a:ext cx="1370520" cy="1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IN" sz="900" strike="noStrike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0" y="685800"/>
            <a:ext cx="1526040" cy="77040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521000" y="685800"/>
            <a:ext cx="7621920" cy="77040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133200" y="219240"/>
            <a:ext cx="1370520" cy="1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IN" sz="900" strike="noStrike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13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0" y="692280"/>
            <a:ext cx="1526040" cy="152604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521000" y="692280"/>
            <a:ext cx="7621920" cy="152604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Picture 11"/>
          <p:cNvPicPr/>
          <p:nvPr/>
        </p:nvPicPr>
        <p:blipFill>
          <a:blip r:embed="rId15"/>
          <a:stretch/>
        </p:blipFill>
        <p:spPr>
          <a:xfrm>
            <a:off x="4791240" y="3300480"/>
            <a:ext cx="4123080" cy="309312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22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0" y="692280"/>
            <a:ext cx="1526040" cy="152604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521000" y="692280"/>
            <a:ext cx="7621920" cy="152604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8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pic>
        <p:nvPicPr>
          <p:cNvPr id="300" name="Picture 6"/>
          <p:cNvPicPr/>
          <p:nvPr/>
        </p:nvPicPr>
        <p:blipFill>
          <a:blip r:embed="rId15"/>
          <a:srcRect l="1489"/>
          <a:stretch/>
        </p:blipFill>
        <p:spPr>
          <a:xfrm>
            <a:off x="0" y="695160"/>
            <a:ext cx="9141480" cy="6161760"/>
          </a:xfrm>
          <a:prstGeom prst="rect">
            <a:avLst/>
          </a:prstGeom>
          <a:ln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302" name="CustomShape 4"/>
          <p:cNvSpPr/>
          <p:nvPr/>
        </p:nvSpPr>
        <p:spPr>
          <a:xfrm>
            <a:off x="0" y="4587840"/>
            <a:ext cx="1526040" cy="152604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1521000" y="4587840"/>
            <a:ext cx="7621920" cy="152604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8"/>
          <p:cNvPicPr/>
          <p:nvPr/>
        </p:nvPicPr>
        <p:blipFill>
          <a:blip r:embed="rId16"/>
          <a:stretch/>
        </p:blipFill>
        <p:spPr>
          <a:xfrm>
            <a:off x="148320" y="120240"/>
            <a:ext cx="1545840" cy="437400"/>
          </a:xfrm>
          <a:prstGeom prst="rect">
            <a:avLst/>
          </a:prstGeom>
          <a:ln>
            <a:noFill/>
          </a:ln>
        </p:spPr>
      </p:pic>
      <p:sp>
        <p:nvSpPr>
          <p:cNvPr id="30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390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391" name="CustomShape 3"/>
          <p:cNvSpPr/>
          <p:nvPr/>
        </p:nvSpPr>
        <p:spPr>
          <a:xfrm>
            <a:off x="0" y="685800"/>
            <a:ext cx="1526040" cy="77040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4"/>
          <p:cNvSpPr/>
          <p:nvPr/>
        </p:nvSpPr>
        <p:spPr>
          <a:xfrm>
            <a:off x="1521000" y="685800"/>
            <a:ext cx="7621920" cy="77040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"/>
          <p:cNvSpPr/>
          <p:nvPr/>
        </p:nvSpPr>
        <p:spPr>
          <a:xfrm>
            <a:off x="133200" y="219240"/>
            <a:ext cx="1370520" cy="1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IN" sz="900" strike="noStrike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39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0" y="0"/>
            <a:ext cx="9142920" cy="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1" name="Picture 2"/>
          <p:cNvPicPr/>
          <p:nvPr/>
        </p:nvPicPr>
        <p:blipFill>
          <a:blip r:embed="rId14"/>
          <a:stretch/>
        </p:blipFill>
        <p:spPr>
          <a:xfrm>
            <a:off x="7169040" y="162000"/>
            <a:ext cx="1705320" cy="346680"/>
          </a:xfrm>
          <a:prstGeom prst="rect">
            <a:avLst/>
          </a:prstGeom>
          <a:ln>
            <a:noFill/>
          </a:ln>
        </p:spPr>
      </p:pic>
      <p:sp>
        <p:nvSpPr>
          <p:cNvPr id="432" name="CustomShape 2"/>
          <p:cNvSpPr/>
          <p:nvPr/>
        </p:nvSpPr>
        <p:spPr>
          <a:xfrm>
            <a:off x="3733920" y="6497640"/>
            <a:ext cx="5266080" cy="236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650" strike="noStrike">
                <a:solidFill>
                  <a:srgbClr val="000000"/>
                </a:solidFill>
                <a:latin typeface="Kozuka Gothic Pro M"/>
                <a:ea typeface="DejaVu Sans"/>
              </a:rPr>
              <a:t> </a:t>
            </a:r>
            <a:r>
              <a:rPr lang="en-IN" sz="650" strike="noStrike">
                <a:solidFill>
                  <a:srgbClr val="262626"/>
                </a:solidFill>
                <a:latin typeface="Microsoft Sans Serif"/>
                <a:ea typeface="DejaVu Sans"/>
              </a:rPr>
              <a:t>Copyright © 2015. Cybage Software Pvt. Ltd. All Rights Reserved. Cybage Confidential.</a:t>
            </a:r>
            <a:endParaRPr/>
          </a:p>
        </p:txBody>
      </p:sp>
      <p:sp>
        <p:nvSpPr>
          <p:cNvPr id="433" name="CustomShape 3"/>
          <p:cNvSpPr/>
          <p:nvPr/>
        </p:nvSpPr>
        <p:spPr>
          <a:xfrm>
            <a:off x="0" y="685800"/>
            <a:ext cx="1526040" cy="77040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4"/>
          <p:cNvSpPr/>
          <p:nvPr/>
        </p:nvSpPr>
        <p:spPr>
          <a:xfrm>
            <a:off x="1521000" y="685800"/>
            <a:ext cx="7621920" cy="77040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5"/>
          <p:cNvSpPr/>
          <p:nvPr/>
        </p:nvSpPr>
        <p:spPr>
          <a:xfrm>
            <a:off x="133200" y="219240"/>
            <a:ext cx="1370520" cy="1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IN" sz="900" strike="noStrike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43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compil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7.xml"/><Relationship Id="rId5" Type="http://schemas.openxmlformats.org/officeDocument/2006/relationships/hyperlink" Target="https://docs.angularjs.org/api/ng/type/$rootScope.Scope#$watch" TargetMode="External"/><Relationship Id="rId4" Type="http://schemas.openxmlformats.org/officeDocument/2006/relationships/hyperlink" Target="https://docs.angularjs.org/api/ng/provider/$compileProvider#directi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658880" y="4813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200" strike="noStrike">
                <a:solidFill>
                  <a:srgbClr val="FFFFFF"/>
                </a:solidFill>
                <a:latin typeface="Segoe UI"/>
                <a:ea typeface="Segoe UI"/>
              </a:rPr>
              <a:t>Title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8" name="CustomShape 2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52D25CD-5F14-491B-BC94-EFDABB787FB4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</a:t>
            </a:fld>
            <a:endParaRPr/>
          </a:p>
        </p:txBody>
      </p:sp>
      <p:sp>
        <p:nvSpPr>
          <p:cNvPr id="479" name="CustomShape 3"/>
          <p:cNvSpPr/>
          <p:nvPr/>
        </p:nvSpPr>
        <p:spPr>
          <a:xfrm>
            <a:off x="1668600" y="5380200"/>
            <a:ext cx="5960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trike="noStrike" dirty="0">
                <a:solidFill>
                  <a:srgbClr val="FFFFFF"/>
                </a:solidFill>
                <a:latin typeface="Arial"/>
                <a:ea typeface="DejaVu Sans"/>
              </a:rPr>
              <a:t>Authored </a:t>
            </a:r>
            <a:r>
              <a:rPr lang="en-IN" strike="noStrike" dirty="0" smtClean="0">
                <a:solidFill>
                  <a:srgbClr val="FFFFFF"/>
                </a:solidFill>
                <a:latin typeface="Arial"/>
                <a:ea typeface="DejaVu Sans"/>
              </a:rPr>
              <a:t>by</a:t>
            </a:r>
            <a:r>
              <a:rPr lang="en-IN" strike="noStrike" dirty="0" smtClean="0">
                <a:solidFill>
                  <a:srgbClr val="FFFFFF"/>
                </a:solidFill>
                <a:latin typeface="Arial"/>
                <a:ea typeface="DejaVu Sans"/>
              </a:rPr>
              <a:t>: Sudhir </a:t>
            </a:r>
            <a:r>
              <a:rPr lang="en-IN" strike="noStrike" dirty="0" smtClean="0">
                <a:solidFill>
                  <a:srgbClr val="FFFFFF"/>
                </a:solidFill>
                <a:latin typeface="Arial"/>
                <a:ea typeface="DejaVu Sans"/>
              </a:rPr>
              <a:t>Sharma Presented </a:t>
            </a:r>
            <a:r>
              <a:rPr lang="en-IN" strike="noStrike" dirty="0">
                <a:solidFill>
                  <a:srgbClr val="FFFFFF"/>
                </a:solidFill>
                <a:latin typeface="Arial"/>
                <a:ea typeface="DejaVu Sans"/>
              </a:rPr>
              <a:t>by	: Sudhir Sharma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b="1" strike="noStrike">
                <a:solidFill>
                  <a:srgbClr val="FFFFFF"/>
                </a:solidFill>
                <a:latin typeface="Segoe UI"/>
                <a:ea typeface="Segoe UI"/>
              </a:rPr>
              <a:t>2 Way Data Binding </a:t>
            </a:r>
            <a:endParaRPr/>
          </a:p>
        </p:txBody>
      </p:sp>
      <p:sp>
        <p:nvSpPr>
          <p:cNvPr id="505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5C7845D-BEFF-48B2-9EE4-B7E0A1D4B0EE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10</a:t>
            </a:fld>
            <a:endParaRPr/>
          </a:p>
        </p:txBody>
      </p:sp>
      <p:pic>
        <p:nvPicPr>
          <p:cNvPr id="507" name="Picture 2"/>
          <p:cNvPicPr/>
          <p:nvPr/>
        </p:nvPicPr>
        <p:blipFill>
          <a:blip r:embed="rId3"/>
          <a:stretch/>
        </p:blipFill>
        <p:spPr>
          <a:xfrm>
            <a:off x="1331640" y="1659960"/>
            <a:ext cx="7087680" cy="432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View</a:t>
            </a:r>
            <a:endParaRPr/>
          </a:p>
        </p:txBody>
      </p:sp>
      <p:sp>
        <p:nvSpPr>
          <p:cNvPr id="509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Make use of special ng attributes (directives) on the HTML </a:t>
            </a:r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elements</a:t>
            </a:r>
            <a:endParaRPr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ng-app - </a:t>
            </a:r>
            <a:r>
              <a:rPr lang="en-IN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Determines </a:t>
            </a:r>
            <a:r>
              <a:rPr lang="en-IN" strike="noStrike" dirty="0">
                <a:solidFill>
                  <a:srgbClr val="000000"/>
                </a:solidFill>
                <a:latin typeface="Calibri"/>
                <a:ea typeface="Segoe UI"/>
              </a:rPr>
              <a:t>which part of the page will use </a:t>
            </a:r>
            <a:r>
              <a:rPr lang="en-IN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AngularJS</a:t>
            </a:r>
            <a:r>
              <a:rPr lang="en-IN" dirty="0" smtClean="0"/>
              <a:t>, </a:t>
            </a:r>
            <a:r>
              <a:rPr lang="en-IN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If </a:t>
            </a:r>
            <a:r>
              <a:rPr lang="en-IN" strike="noStrike" dirty="0">
                <a:solidFill>
                  <a:srgbClr val="000000"/>
                </a:solidFill>
                <a:latin typeface="Calibri"/>
                <a:ea typeface="Segoe UI"/>
              </a:rPr>
              <a:t>given a value it will load that application module</a:t>
            </a:r>
            <a:endParaRPr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ng-controller- </a:t>
            </a:r>
            <a:r>
              <a:rPr lang="en-IN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Determines </a:t>
            </a:r>
            <a:r>
              <a:rPr lang="en-IN" strike="noStrike" dirty="0">
                <a:solidFill>
                  <a:srgbClr val="000000"/>
                </a:solidFill>
                <a:latin typeface="Calibri"/>
                <a:ea typeface="Segoe UI"/>
              </a:rPr>
              <a:t>which </a:t>
            </a:r>
            <a:r>
              <a:rPr lang="en-IN" strike="noStrike" dirty="0" err="1">
                <a:solidFill>
                  <a:srgbClr val="000000"/>
                </a:solidFill>
                <a:latin typeface="Calibri"/>
                <a:ea typeface="Segoe UI"/>
              </a:rPr>
              <a:t>Javascript</a:t>
            </a:r>
            <a:r>
              <a:rPr lang="en-IN" strike="noStrike" dirty="0">
                <a:solidFill>
                  <a:srgbClr val="000000"/>
                </a:solidFill>
                <a:latin typeface="Calibri"/>
                <a:ea typeface="Segoe UI"/>
              </a:rPr>
              <a:t> Controller should be used for that part of the page</a:t>
            </a:r>
            <a:endParaRPr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ng-model - </a:t>
            </a:r>
            <a:r>
              <a:rPr lang="en-IN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Determines </a:t>
            </a:r>
            <a:r>
              <a:rPr lang="en-IN" strike="noStrike" dirty="0">
                <a:solidFill>
                  <a:srgbClr val="000000"/>
                </a:solidFill>
                <a:latin typeface="Calibri"/>
                <a:ea typeface="Segoe UI"/>
              </a:rPr>
              <a:t>what model the value of an input field will be bound </a:t>
            </a:r>
            <a:r>
              <a:rPr lang="en-IN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to Used </a:t>
            </a:r>
            <a:r>
              <a:rPr lang="en-IN" strike="noStrike" dirty="0">
                <a:solidFill>
                  <a:srgbClr val="000000"/>
                </a:solidFill>
                <a:latin typeface="Calibri"/>
                <a:ea typeface="Segoe UI"/>
              </a:rPr>
              <a:t>for two-way </a:t>
            </a:r>
            <a:r>
              <a:rPr lang="en-IN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binding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  <a:ea typeface="Segoe UI"/>
              </a:rPr>
              <a:t>Ng-&lt;event&gt; :  Execute the event in angular context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  <a:ea typeface="Segoe UI"/>
              </a:rPr>
              <a:t>CSS class and Style </a:t>
            </a:r>
            <a:r>
              <a:rPr lang="en-US" dirty="0"/>
              <a:t>ng-class </a:t>
            </a:r>
            <a:r>
              <a:rPr lang="en-US" dirty="0" smtClean="0"/>
              <a:t>and ng-style  - Takes expression, result of expression will be a class to be applied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510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7F463A0-C2B4-49B4-885B-3B119E774603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Directive</a:t>
            </a:r>
            <a:endParaRPr/>
          </a:p>
        </p:txBody>
      </p:sp>
      <p:sp>
        <p:nvSpPr>
          <p:cNvPr id="512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strike="noStrike" dirty="0">
                <a:solidFill>
                  <a:srgbClr val="404040"/>
                </a:solidFill>
                <a:latin typeface="Segoe UI"/>
                <a:ea typeface="Segoe UI"/>
              </a:rPr>
              <a:t>At a high level, directives are markers on a DOM element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400" strike="noStrike" dirty="0">
                <a:solidFill>
                  <a:srgbClr val="404040"/>
                </a:solidFill>
                <a:latin typeface="Segoe UI"/>
                <a:ea typeface="Segoe UI"/>
              </a:rPr>
              <a:t>4 Type of directive</a:t>
            </a:r>
            <a:endParaRPr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element </a:t>
            </a:r>
            <a:endParaRPr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Attribute</a:t>
            </a:r>
            <a:endParaRPr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comment </a:t>
            </a:r>
            <a:endParaRPr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CSS 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400" strike="noStrike" dirty="0">
                <a:solidFill>
                  <a:srgbClr val="404040"/>
                </a:solidFill>
                <a:latin typeface="Segoe UI"/>
                <a:ea typeface="Segoe UI"/>
              </a:rPr>
              <a:t>Built in Directives: ng-model, ng-bind, ng-repeat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400" strike="noStrike" dirty="0">
                <a:solidFill>
                  <a:srgbClr val="404040"/>
                </a:solidFill>
                <a:latin typeface="Segoe UI"/>
                <a:ea typeface="Segoe UI"/>
              </a:rPr>
              <a:t>AngularJS event listener directives: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ng-click, 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dbl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-click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mousedown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, 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mouseup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, 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mouseenter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, 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mouseleave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, 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mousemove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, 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mouseover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keydown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, ng-</a:t>
            </a:r>
            <a:r>
              <a:rPr lang="en-IN" sz="1200" strike="noStrike" dirty="0" err="1">
                <a:solidFill>
                  <a:srgbClr val="000000"/>
                </a:solidFill>
                <a:latin typeface="Calibri"/>
                <a:ea typeface="Segoe UI"/>
              </a:rPr>
              <a:t>keyup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, ng-keypress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ng-change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3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4B2E7CD-5CC7-4B29-AFF4-9A760BE469EA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Filter</a:t>
            </a:r>
            <a:endParaRPr/>
          </a:p>
        </p:txBody>
      </p:sp>
      <p:sp>
        <p:nvSpPr>
          <p:cNvPr id="515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404040"/>
                </a:solidFill>
                <a:latin typeface="Segoe UI"/>
                <a:ea typeface="Segoe UI"/>
              </a:rPr>
              <a:t>Function to format your input to output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404040"/>
                </a:solidFill>
                <a:latin typeface="Segoe UI"/>
                <a:ea typeface="Segoe UI"/>
              </a:rPr>
              <a:t>In built filters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404040"/>
                </a:solidFill>
                <a:latin typeface="Segoe UI"/>
                <a:ea typeface="Segoe UI"/>
              </a:rPr>
              <a:t>Filters in view templates </a:t>
            </a:r>
            <a:endParaRPr/>
          </a:p>
          <a:p>
            <a:pPr>
              <a:lnSpc>
                <a:spcPct val="100000"/>
              </a:lnSpc>
            </a:pPr>
            <a:r>
              <a:rPr lang="en-IN" sz="1500" strike="noStrike">
                <a:solidFill>
                  <a:srgbClr val="000000"/>
                </a:solidFill>
                <a:latin typeface="Calibri"/>
                <a:ea typeface="Segoe UI"/>
              </a:rPr>
              <a:t>{{expression | filter}} </a:t>
            </a:r>
            <a:endParaRPr/>
          </a:p>
          <a:p>
            <a:pPr>
              <a:lnSpc>
                <a:spcPct val="100000"/>
              </a:lnSpc>
            </a:pPr>
            <a:r>
              <a:rPr lang="en-IN" sz="1500" strike="noStrike">
                <a:solidFill>
                  <a:srgbClr val="000000"/>
                </a:solidFill>
                <a:latin typeface="Calibri"/>
                <a:ea typeface="Segoe UI"/>
              </a:rPr>
              <a:t>{{expression | filter:argument1, ...}} </a:t>
            </a: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404040"/>
                </a:solidFill>
                <a:latin typeface="Segoe UI"/>
                <a:ea typeface="Segoe UI"/>
              </a:rPr>
              <a:t>Custom filters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6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4A45DDF-D7A6-4644-9A37-C2B1E84FAAA6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Validation</a:t>
            </a:r>
            <a:endParaRPr/>
          </a:p>
        </p:txBody>
      </p:sp>
      <p:sp>
        <p:nvSpPr>
          <p:cNvPr id="518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404040"/>
                </a:solidFill>
                <a:latin typeface="Segoe UI"/>
                <a:ea typeface="Segoe UI"/>
              </a:rPr>
              <a:t>Angular Form Properties</a:t>
            </a:r>
            <a:endParaRPr sz="2000" dirty="0">
              <a:solidFill>
                <a:srgbClr val="404040"/>
              </a:solidFill>
              <a:latin typeface="Segoe UI"/>
              <a:ea typeface="Segoe UI"/>
            </a:endParaRPr>
          </a:p>
          <a:p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	$</a:t>
            </a:r>
            <a:r>
              <a:rPr lang="en-IN" sz="1200" strike="noStrike" dirty="0" err="1">
                <a:solidFill>
                  <a:srgbClr val="404040"/>
                </a:solidFill>
                <a:latin typeface="Segoe UI"/>
                <a:ea typeface="Segoe UI"/>
              </a:rPr>
              <a:t>valid,$invalid,$pristine,$dirty</a:t>
            </a: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404040"/>
                </a:solidFill>
                <a:latin typeface="Segoe UI"/>
                <a:ea typeface="Segoe UI"/>
              </a:rPr>
              <a:t>Validation Rules</a:t>
            </a:r>
            <a:endParaRPr sz="2000" dirty="0">
              <a:solidFill>
                <a:srgbClr val="404040"/>
              </a:solidFill>
              <a:latin typeface="Segoe UI"/>
              <a:ea typeface="Segoe U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	Ng-required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	Ng-</a:t>
            </a:r>
            <a:r>
              <a:rPr lang="en-IN" sz="1200" strike="noStrike" dirty="0" err="1">
                <a:solidFill>
                  <a:srgbClr val="404040"/>
                </a:solidFill>
                <a:latin typeface="Segoe UI"/>
                <a:ea typeface="Segoe UI"/>
              </a:rPr>
              <a:t>minlength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	Ng-</a:t>
            </a:r>
            <a:r>
              <a:rPr lang="en-IN" sz="1200" strike="noStrike" dirty="0" err="1">
                <a:solidFill>
                  <a:srgbClr val="404040"/>
                </a:solidFill>
                <a:latin typeface="Segoe UI"/>
                <a:ea typeface="Segoe UI"/>
              </a:rPr>
              <a:t>maxlength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	Ng-pattern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	Ng-change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trike="noStrike" dirty="0">
                <a:solidFill>
                  <a:srgbClr val="404040"/>
                </a:solidFill>
                <a:latin typeface="Segoe UI"/>
                <a:ea typeface="Segoe UI"/>
              </a:rPr>
              <a:t>Disabling HTML5 Validation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	</a:t>
            </a:r>
            <a:r>
              <a:rPr lang="en-IN" sz="1200" strike="noStrike" dirty="0" err="1">
                <a:solidFill>
                  <a:srgbClr val="404040"/>
                </a:solidFill>
                <a:latin typeface="Segoe UI"/>
                <a:ea typeface="Segoe UI"/>
              </a:rPr>
              <a:t>Novalidate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strike="noStrike" dirty="0">
                <a:solidFill>
                  <a:srgbClr val="404040"/>
                </a:solidFill>
                <a:latin typeface="Segoe UI"/>
                <a:ea typeface="Segoe UI"/>
              </a:rPr>
              <a:t>Disabling the Submit Button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	Ng-disabled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404040"/>
                </a:solidFill>
                <a:latin typeface="Segoe UI"/>
                <a:ea typeface="Segoe UI"/>
              </a:rPr>
              <a:t>Custom validations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9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28809A3-0676-46F8-A91F-37D90170A1FC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 dirty="0">
                <a:solidFill>
                  <a:srgbClr val="FFFFFF"/>
                </a:solidFill>
                <a:latin typeface="Segoe UI"/>
                <a:ea typeface="Segoe UI"/>
              </a:rPr>
              <a:t>Bootstrapping of AngularJS</a:t>
            </a:r>
            <a:endParaRPr dirty="0"/>
          </a:p>
        </p:txBody>
      </p:sp>
      <p:sp>
        <p:nvSpPr>
          <p:cNvPr id="521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DCAA017-D1DD-44CD-9672-AE27714E54E1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15</a:t>
            </a:fld>
            <a:endParaRPr/>
          </a:p>
        </p:txBody>
      </p:sp>
      <p:pic>
        <p:nvPicPr>
          <p:cNvPr id="523" name="Picture 522"/>
          <p:cNvPicPr/>
          <p:nvPr/>
        </p:nvPicPr>
        <p:blipFill>
          <a:blip r:embed="rId3"/>
          <a:stretch/>
        </p:blipFill>
        <p:spPr>
          <a:xfrm>
            <a:off x="746280" y="1512000"/>
            <a:ext cx="7659720" cy="474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Bootstrapping of AngularJS</a:t>
            </a:r>
            <a:endParaRPr/>
          </a:p>
        </p:txBody>
      </p:sp>
      <p:sp>
        <p:nvSpPr>
          <p:cNvPr id="525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D5A105A-E9A8-4D5D-8B7B-9EDB068DEB19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16</a:t>
            </a:fld>
            <a:endParaRPr/>
          </a:p>
        </p:txBody>
      </p:sp>
      <p:sp>
        <p:nvSpPr>
          <p:cNvPr id="527" name="TextShape 4"/>
          <p:cNvSpPr txBox="1"/>
          <p:nvPr/>
        </p:nvSpPr>
        <p:spPr>
          <a:xfrm>
            <a:off x="1224000" y="1872000"/>
            <a:ext cx="6485400" cy="437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Angular Script is </a:t>
            </a:r>
            <a:r>
              <a:rPr lang="en-IN" strike="noStrike" dirty="0" err="1" smtClean="0">
                <a:solidFill>
                  <a:srgbClr val="404040"/>
                </a:solidFill>
                <a:latin typeface="Segoe UI"/>
                <a:ea typeface="Segoe UI"/>
              </a:rPr>
              <a:t>evaluted</a:t>
            </a:r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 when </a:t>
            </a:r>
            <a:r>
              <a:rPr lang="en-IN" sz="1400" strike="noStrike" dirty="0" err="1" smtClean="0">
                <a:solidFill>
                  <a:srgbClr val="404040"/>
                </a:solidFill>
                <a:latin typeface="Segoe UI"/>
                <a:ea typeface="Segoe UI"/>
              </a:rPr>
              <a:t>document.readySt</a:t>
            </a:r>
            <a:r>
              <a:rPr lang="en-IN" sz="1400" dirty="0" err="1">
                <a:solidFill>
                  <a:srgbClr val="404040"/>
                </a:solidFill>
                <a:latin typeface="Segoe UI"/>
                <a:ea typeface="Segoe UI"/>
              </a:rPr>
              <a:t>ate</a:t>
            </a:r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 is </a:t>
            </a:r>
            <a:r>
              <a:rPr lang="en-IN" sz="1400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complete</a:t>
            </a:r>
            <a:endParaRPr lang="en-IN" strike="noStrike" dirty="0" smtClean="0">
              <a:solidFill>
                <a:srgbClr val="404040"/>
              </a:solidFill>
              <a:latin typeface="Segoe UI"/>
              <a:ea typeface="Segoe UI"/>
            </a:endParaRPr>
          </a:p>
          <a:p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Important </a:t>
            </a: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step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Load Module associated with </a:t>
            </a:r>
            <a:r>
              <a:rPr lang="en-IN" sz="1400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ng-app</a:t>
            </a:r>
            <a:endParaRPr lang="en-IN" strike="noStrike" dirty="0" smtClean="0">
              <a:solidFill>
                <a:srgbClr val="404040"/>
              </a:solidFill>
              <a:latin typeface="Segoe UI"/>
              <a:ea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Create the Injector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04040"/>
                </a:solidFill>
                <a:latin typeface="Segoe UI"/>
                <a:ea typeface="Segoe UI"/>
              </a:rPr>
              <a:t>Compile </a:t>
            </a:r>
            <a:r>
              <a:rPr lang="en-US" dirty="0" smtClean="0">
                <a:solidFill>
                  <a:srgbClr val="404040"/>
                </a:solidFill>
                <a:latin typeface="Segoe UI"/>
                <a:ea typeface="Segoe UI"/>
              </a:rPr>
              <a:t>the DOM </a:t>
            </a:r>
            <a:r>
              <a:rPr lang="en-US" dirty="0">
                <a:solidFill>
                  <a:srgbClr val="404040"/>
                </a:solidFill>
                <a:latin typeface="Segoe UI"/>
                <a:ea typeface="Segoe UI"/>
              </a:rPr>
              <a:t>treating the </a:t>
            </a:r>
            <a:r>
              <a:rPr lang="en-US" sz="1400" dirty="0">
                <a:solidFill>
                  <a:srgbClr val="404040"/>
                </a:solidFill>
                <a:latin typeface="Segoe UI"/>
                <a:ea typeface="Segoe UI"/>
              </a:rPr>
              <a:t>ng-app </a:t>
            </a:r>
            <a:r>
              <a:rPr lang="en-US" dirty="0">
                <a:solidFill>
                  <a:srgbClr val="404040"/>
                </a:solidFill>
                <a:latin typeface="Segoe UI"/>
                <a:ea typeface="Segoe UI"/>
              </a:rPr>
              <a:t>as root of </a:t>
            </a:r>
            <a:r>
              <a:rPr lang="en-US" dirty="0" smtClean="0">
                <a:solidFill>
                  <a:srgbClr val="404040"/>
                </a:solidFill>
                <a:latin typeface="Segoe UI"/>
                <a:ea typeface="Segoe UI"/>
              </a:rPr>
              <a:t>compilation,</a:t>
            </a:r>
            <a:r>
              <a:rPr lang="en-IN" dirty="0">
                <a:solidFill>
                  <a:srgbClr val="404040"/>
                </a:solidFill>
                <a:latin typeface="Segoe UI"/>
                <a:ea typeface="Segoe UI"/>
              </a:rPr>
              <a:t> processing any directives and bindings found along the way</a:t>
            </a:r>
            <a:endParaRPr dirty="0">
              <a:solidFill>
                <a:srgbClr val="404040"/>
              </a:solidFill>
              <a:latin typeface="Segoe UI"/>
              <a:ea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During compilation injector create the root scope treating ng-app as root that </a:t>
            </a: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will become the context for the model of our application.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Wait for incoming browser events  that might change the model. Once such an event occurs, it will execute the event loop</a:t>
            </a:r>
            <a:endParaRPr dirty="0"/>
          </a:p>
          <a:p>
            <a:pPr>
              <a:buFont typeface="StarSymbol"/>
              <a:buAutoNum type="arabicParenR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 dirty="0">
                <a:solidFill>
                  <a:srgbClr val="FFFFFF"/>
                </a:solidFill>
                <a:latin typeface="Segoe UI"/>
                <a:ea typeface="Segoe UI"/>
              </a:rPr>
              <a:t>Event Loop</a:t>
            </a:r>
            <a:endParaRPr dirty="0"/>
          </a:p>
        </p:txBody>
      </p:sp>
      <p:sp>
        <p:nvSpPr>
          <p:cNvPr id="529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3DE7627-E91C-435E-8EF7-F21249CC9BC7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17</a:t>
            </a:fld>
            <a:endParaRPr/>
          </a:p>
        </p:txBody>
      </p:sp>
      <p:pic>
        <p:nvPicPr>
          <p:cNvPr id="531" name="Picture 530"/>
          <p:cNvPicPr/>
          <p:nvPr/>
        </p:nvPicPr>
        <p:blipFill>
          <a:blip r:embed="rId3"/>
          <a:stretch/>
        </p:blipFill>
        <p:spPr>
          <a:xfrm>
            <a:off x="2005200" y="1656000"/>
            <a:ext cx="497880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Event Loop</a:t>
            </a:r>
            <a:endParaRPr/>
          </a:p>
        </p:txBody>
      </p:sp>
      <p:sp>
        <p:nvSpPr>
          <p:cNvPr id="533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79C0BC0-14E1-44FD-A187-31478669BFB7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18</a:t>
            </a:fld>
            <a:endParaRPr/>
          </a:p>
        </p:txBody>
      </p:sp>
      <p:sp>
        <p:nvSpPr>
          <p:cNvPr id="535" name="TextShape 4"/>
          <p:cNvSpPr txBox="1"/>
          <p:nvPr/>
        </p:nvSpPr>
        <p:spPr>
          <a:xfrm>
            <a:off x="1224000" y="1872000"/>
            <a:ext cx="6485400" cy="407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+mj-lt"/>
              <a:buAutoNum type="arabicPeriod"/>
            </a:pP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Enter the Angular execution context by calling </a:t>
            </a:r>
            <a:r>
              <a:rPr lang="en-IN" strike="noStrike" dirty="0" err="1">
                <a:solidFill>
                  <a:srgbClr val="404040"/>
                </a:solidFill>
                <a:latin typeface="Segoe UI"/>
                <a:ea typeface="Segoe UI"/>
              </a:rPr>
              <a:t>scope</a:t>
            </a:r>
            <a:r>
              <a:rPr lang="en-IN" strike="noStrike" dirty="0" err="1">
                <a:solidFill>
                  <a:srgbClr val="404040"/>
                </a:solidFill>
                <a:latin typeface="Liberation Mono;Courier New"/>
                <a:ea typeface="Liberation Mono;Courier New"/>
              </a:rPr>
              <a:t>.</a:t>
            </a:r>
            <a:r>
              <a:rPr lang="en-IN" strike="noStrike" dirty="0" err="1">
                <a:solidFill>
                  <a:srgbClr val="404040"/>
                </a:solidFill>
                <a:latin typeface="Segoe UI"/>
                <a:ea typeface="Segoe UI"/>
              </a:rPr>
              <a:t>$apply</a:t>
            </a:r>
            <a:r>
              <a:rPr lang="en-IN" strike="noStrike" dirty="0">
                <a:solidFill>
                  <a:srgbClr val="404040"/>
                </a:solidFill>
                <a:latin typeface="Liberation Mono;Courier New"/>
                <a:ea typeface="Liberation Mono;Courier New"/>
              </a:rPr>
              <a:t>(</a:t>
            </a:r>
            <a:r>
              <a:rPr lang="en-IN" strike="noStrike" dirty="0" err="1">
                <a:solidFill>
                  <a:srgbClr val="404040"/>
                </a:solidFill>
                <a:latin typeface="Liberation Mono;Courier New"/>
                <a:ea typeface="Liberation Mono;Courier New"/>
              </a:rPr>
              <a:t>someFunction</a:t>
            </a:r>
            <a:r>
              <a:rPr lang="en-IN" strike="noStrike" dirty="0">
                <a:solidFill>
                  <a:srgbClr val="404040"/>
                </a:solidFill>
                <a:latin typeface="Liberation Mono;Courier New"/>
                <a:ea typeface="Liberation Mono;Courier New"/>
              </a:rPr>
              <a:t>)</a:t>
            </a:r>
            <a:endParaRPr dirty="0"/>
          </a:p>
          <a:p>
            <a:pPr>
              <a:buFont typeface="StarSymbol"/>
              <a:buAutoNum type="arabicPeriod"/>
            </a:pPr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   Angular </a:t>
            </a: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executes the </a:t>
            </a:r>
            <a:r>
              <a:rPr lang="en-IN" strike="noStrike" dirty="0" err="1">
                <a:solidFill>
                  <a:srgbClr val="404040"/>
                </a:solidFill>
                <a:latin typeface="Liberation Mono;Courier New"/>
                <a:ea typeface="Liberation Mono;Courier New"/>
              </a:rPr>
              <a:t>stimulusFn</a:t>
            </a:r>
            <a:r>
              <a:rPr lang="en-IN" strike="noStrike" dirty="0">
                <a:solidFill>
                  <a:srgbClr val="404040"/>
                </a:solidFill>
                <a:latin typeface="Liberation Mono;Courier New"/>
                <a:ea typeface="Liberation Mono;Courier New"/>
              </a:rPr>
              <a:t>()</a:t>
            </a: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, which typically modifies application state. </a:t>
            </a:r>
            <a:endParaRPr dirty="0"/>
          </a:p>
          <a:p>
            <a:pPr>
              <a:buFont typeface="StarSymbol"/>
              <a:buAutoNum type="arabicPeriod"/>
            </a:pPr>
            <a:r>
              <a:rPr lang="en-IN" b="1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    </a:t>
            </a:r>
            <a:r>
              <a:rPr lang="en-IN" dirty="0">
                <a:solidFill>
                  <a:srgbClr val="404040"/>
                </a:solidFill>
                <a:latin typeface="Segoe UI"/>
                <a:ea typeface="Segoe UI"/>
              </a:rPr>
              <a:t>Angular enters the $digest loop</a:t>
            </a:r>
            <a:r>
              <a:rPr lang="en-IN" b="1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, </a:t>
            </a:r>
            <a:r>
              <a:rPr lang="en-IN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which </a:t>
            </a: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execute 2 small loop</a:t>
            </a:r>
            <a:endParaRPr dirty="0"/>
          </a:p>
          <a:p>
            <a:pPr marL="685800" lvl="1" indent="-228600">
              <a:buFont typeface="+mj-lt"/>
              <a:buAutoNum type="arabicPeriod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The $</a:t>
            </a:r>
            <a:r>
              <a:rPr lang="en-IN" sz="1200" strike="noStrike" dirty="0" err="1">
                <a:solidFill>
                  <a:srgbClr val="404040"/>
                </a:solidFill>
                <a:latin typeface="Segoe UI"/>
                <a:ea typeface="Segoe UI"/>
              </a:rPr>
              <a:t>evalAsync</a:t>
            </a: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 queue is used to schedule </a:t>
            </a:r>
            <a:r>
              <a:rPr lang="en-IN" sz="1200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work </a:t>
            </a: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which needs to occur outside of current stack frame, but before the browser's view render. This is usually done with </a:t>
            </a:r>
            <a:r>
              <a:rPr lang="en-IN" sz="1200" strike="noStrike" dirty="0" err="1">
                <a:solidFill>
                  <a:srgbClr val="404040"/>
                </a:solidFill>
                <a:latin typeface="Liberation Mono;Courier New"/>
                <a:ea typeface="Liberation Mono;Courier New"/>
              </a:rPr>
              <a:t>setTimeout</a:t>
            </a:r>
            <a:r>
              <a:rPr lang="en-IN" sz="1200" strike="noStrike" dirty="0">
                <a:solidFill>
                  <a:srgbClr val="404040"/>
                </a:solidFill>
                <a:latin typeface="Liberation Mono;Courier New"/>
                <a:ea typeface="Liberation Mono;Courier New"/>
              </a:rPr>
              <a:t>(0)</a:t>
            </a: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, but the </a:t>
            </a:r>
            <a:r>
              <a:rPr lang="en-IN" sz="1200" strike="noStrike" dirty="0" err="1">
                <a:solidFill>
                  <a:srgbClr val="404040"/>
                </a:solidFill>
                <a:latin typeface="Liberation Mono;Courier New"/>
                <a:ea typeface="Liberation Mono;Courier New"/>
              </a:rPr>
              <a:t>setTimeout</a:t>
            </a:r>
            <a:r>
              <a:rPr lang="en-IN" sz="1200" strike="noStrike" dirty="0">
                <a:solidFill>
                  <a:srgbClr val="404040"/>
                </a:solidFill>
                <a:latin typeface="Liberation Mono;Courier New"/>
                <a:ea typeface="Liberation Mono;Courier New"/>
              </a:rPr>
              <a:t>(0)</a:t>
            </a: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 approach suffers from slowness and may cause view flickering since the browser renders the view after each event. </a:t>
            </a:r>
            <a:endParaRPr dirty="0"/>
          </a:p>
          <a:p>
            <a:pPr marL="685800" lvl="1" indent="-228600">
              <a:buFont typeface="+mj-lt"/>
              <a:buAutoNum type="arabicPeriod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The $watch list is a set of expressions which may have changed since last iteration. If a change is detected then the </a:t>
            </a:r>
            <a:r>
              <a:rPr lang="en-IN" sz="1200" strike="noStrike" dirty="0">
                <a:solidFill>
                  <a:srgbClr val="404040"/>
                </a:solidFill>
                <a:latin typeface="Liberation Mono;Courier New"/>
                <a:ea typeface="Liberation Mono;Courier New"/>
              </a:rPr>
              <a:t>$watch</a:t>
            </a: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 function is called which typically updates the DOM with the new value. </a:t>
            </a:r>
            <a:endParaRPr dirty="0"/>
          </a:p>
          <a:p>
            <a:pPr marL="228600" indent="-228600">
              <a:buFont typeface="+mj-lt"/>
              <a:buAutoNum type="arabicPeriod"/>
            </a:pPr>
            <a:endParaRPr lang="en-IN" sz="1200" strike="noStrike" dirty="0" smtClean="0">
              <a:solidFill>
                <a:srgbClr val="404040"/>
              </a:solidFill>
              <a:latin typeface="Segoe UI"/>
              <a:ea typeface="Segoe UI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404040"/>
                </a:solidFill>
                <a:latin typeface="Segoe UI"/>
                <a:ea typeface="Segoe UI"/>
              </a:rPr>
              <a:t>Once the Angular $digest loop finishes the execution leaves the Angular and JavaScript context</a:t>
            </a:r>
            <a:endParaRPr dirty="0">
              <a:solidFill>
                <a:srgbClr val="404040"/>
              </a:solidFill>
              <a:latin typeface="Segoe UI"/>
              <a:ea typeface="Segoe UI"/>
            </a:endParaRPr>
          </a:p>
          <a:p>
            <a:endParaRPr dirty="0"/>
          </a:p>
          <a:p>
            <a:pPr>
              <a:buFont typeface="StarSymbol"/>
              <a:buAutoNum type="arabicParenR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Scope</a:t>
            </a:r>
            <a:endParaRPr/>
          </a:p>
        </p:txBody>
      </p:sp>
      <p:sp>
        <p:nvSpPr>
          <p:cNvPr id="537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Scope is an object that refers to the application model.</a:t>
            </a:r>
            <a:endParaRPr dirty="0"/>
          </a:p>
          <a:p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Scope characteristics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$watch API to observe model mutations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404040"/>
                </a:solidFill>
                <a:latin typeface="Segoe UI"/>
                <a:ea typeface="Segoe UI"/>
              </a:rPr>
              <a:t>$apply API to propagate any model changes</a:t>
            </a: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dirty="0"/>
          </a:p>
          <a:p>
            <a:r>
              <a:rPr lang="en-IN" strike="noStrike" dirty="0">
                <a:solidFill>
                  <a:srgbClr val="000000"/>
                </a:solidFill>
                <a:latin typeface="Arial"/>
                <a:ea typeface="DejaVu Sans"/>
              </a:rPr>
              <a:t>Scope as </a:t>
            </a:r>
            <a:r>
              <a:rPr lang="en-IN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Data-Model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Segoe UI"/>
              </a:rPr>
              <a:t>glue between application controller and the view.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Segoe UI"/>
              </a:rPr>
              <a:t>During the template 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Segoe UI"/>
                <a:hlinkClick r:id="rId3"/>
              </a:rPr>
              <a:t>linking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Segoe UI"/>
              </a:rPr>
              <a:t> phase the 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Segoe UI"/>
                <a:hlinkClick r:id="rId4"/>
              </a:rPr>
              <a:t>directives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Segoe UI"/>
              </a:rPr>
              <a:t> set up 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Segoe UI"/>
                <a:hlinkClick r:id="rId5"/>
              </a:rPr>
              <a:t>$</a:t>
            </a:r>
            <a:r>
              <a:rPr lang="en-US" sz="1200" dirty="0" err="1">
                <a:solidFill>
                  <a:srgbClr val="404040"/>
                </a:solidFill>
                <a:latin typeface="Segoe UI"/>
                <a:ea typeface="Segoe UI"/>
                <a:hlinkClick r:id="rId5"/>
              </a:rPr>
              <a:t>watch</a:t>
            </a:r>
            <a:r>
              <a:rPr lang="en-US" sz="1200" dirty="0" err="1">
                <a:solidFill>
                  <a:srgbClr val="404040"/>
                </a:solidFill>
                <a:latin typeface="Segoe UI"/>
                <a:ea typeface="Segoe UI"/>
              </a:rPr>
              <a:t>expressions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Segoe UI"/>
              </a:rPr>
              <a:t> on the scope</a:t>
            </a:r>
            <a:endParaRPr sz="1200" dirty="0">
              <a:solidFill>
                <a:srgbClr val="404040"/>
              </a:solidFill>
              <a:latin typeface="Segoe UI"/>
              <a:ea typeface="Segoe UI"/>
            </a:endParaRPr>
          </a:p>
          <a:p>
            <a:r>
              <a:rPr lang="en-IN" strike="noStrike" dirty="0">
                <a:solidFill>
                  <a:srgbClr val="000000"/>
                </a:solidFill>
                <a:latin typeface="Arial"/>
                <a:ea typeface="DejaVu Sans"/>
              </a:rPr>
              <a:t>Scope Hierarchies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strike="noStrike" smtClean="0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r>
              <a:rPr lang="en-IN" sz="1200" strike="noStrike" dirty="0" err="1">
                <a:solidFill>
                  <a:srgbClr val="000000"/>
                </a:solidFill>
                <a:latin typeface="Arial"/>
                <a:ea typeface="DejaVu Sans"/>
              </a:rPr>
              <a:t>rootscope</a:t>
            </a:r>
            <a:r>
              <a:rPr lang="en-IN" sz="1200" strike="noStrike" dirty="0">
                <a:solidFill>
                  <a:srgbClr val="000000"/>
                </a:solidFill>
                <a:latin typeface="Arial"/>
                <a:ea typeface="DejaVu Sans"/>
              </a:rPr>
              <a:t> - singleton object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Isolation </a:t>
            </a: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Directive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Nesting </a:t>
            </a: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 Controller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Shadow property </a:t>
            </a: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 </a:t>
            </a:r>
            <a:r>
              <a:rPr lang="en-IN" sz="1200" strike="noStrike" dirty="0" err="1" smtClean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Parrent</a:t>
            </a: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 </a:t>
            </a:r>
            <a:r>
              <a:rPr lang="en-IN" sz="1200" strike="noStrike" dirty="0" err="1" smtClean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clinet</a:t>
            </a: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 controller</a:t>
            </a:r>
            <a:endParaRPr dirty="0"/>
          </a:p>
          <a:p>
            <a:r>
              <a:rPr lang="en-IN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Scope </a:t>
            </a:r>
            <a:r>
              <a:rPr lang="en-IN" strike="noStrike" dirty="0">
                <a:solidFill>
                  <a:srgbClr val="000000"/>
                </a:solidFill>
                <a:latin typeface="Arial"/>
                <a:ea typeface="DejaVu Sans"/>
              </a:rPr>
              <a:t>Events Propagation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Arial"/>
              </a:rPr>
              <a:t>broadcasted 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FreeSans"/>
              </a:rPr>
              <a:t>Emitted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8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0363BE5-2210-4E22-87E2-2EC12A70B3D7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Agenda</a:t>
            </a:r>
            <a:endParaRPr/>
          </a:p>
        </p:txBody>
      </p:sp>
      <p:sp>
        <p:nvSpPr>
          <p:cNvPr id="481" name="CustomShape 2"/>
          <p:cNvSpPr/>
          <p:nvPr/>
        </p:nvSpPr>
        <p:spPr>
          <a:xfrm>
            <a:off x="1645560" y="1721880"/>
            <a:ext cx="726876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Day 1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Segoe UI"/>
                <a:ea typeface="Segoe UI"/>
              </a:rPr>
              <a:t>Introduction to Angular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strike="noStrike" dirty="0" smtClean="0">
                <a:solidFill>
                  <a:srgbClr val="000000"/>
                </a:solidFill>
                <a:latin typeface="Segoe UI"/>
                <a:ea typeface="Segoe UI"/>
              </a:rPr>
              <a:t>MVC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Segoe UI"/>
                <a:ea typeface="Segoe UI"/>
              </a:rPr>
              <a:t>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strike="noStrike" dirty="0" smtClean="0">
                <a:solidFill>
                  <a:srgbClr val="000000"/>
                </a:solidFill>
                <a:latin typeface="Segoe UI"/>
                <a:ea typeface="Segoe UI"/>
              </a:rPr>
              <a:t>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 smtClean="0">
                <a:solidFill>
                  <a:srgbClr val="000000"/>
                </a:solidFill>
                <a:latin typeface="Segoe UI"/>
                <a:ea typeface="Segoe UI"/>
              </a:rPr>
              <a:t>Controllers 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Segoe UI"/>
                <a:ea typeface="Segoe UI"/>
              </a:rPr>
              <a:t>Expressions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Segoe UI"/>
                <a:ea typeface="Segoe UI"/>
              </a:rPr>
              <a:t>Two Way Binding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Segoe UI"/>
                <a:ea typeface="Segoe UI"/>
              </a:rPr>
              <a:t>Directives</a:t>
            </a:r>
            <a:endParaRPr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strike="noStrike" dirty="0" smtClean="0">
                <a:solidFill>
                  <a:srgbClr val="000000"/>
                </a:solidFill>
                <a:latin typeface="Segoe UI"/>
                <a:ea typeface="Segoe UI"/>
              </a:rPr>
              <a:t>Filter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Segoe UI"/>
                <a:ea typeface="Segoe UI"/>
              </a:rPr>
              <a:t>Validation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trike="noStrike" dirty="0">
                <a:solidFill>
                  <a:srgbClr val="404040"/>
                </a:solidFill>
                <a:latin typeface="Segoe UI"/>
                <a:ea typeface="Segoe UI"/>
              </a:rPr>
              <a:t>Day 2	</a:t>
            </a:r>
            <a:endParaRPr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Bootstrapping of AngularJS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Event loop (Digesting cycle)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Scope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Dependency Injection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Controllers and </a:t>
            </a:r>
            <a:r>
              <a:rPr lang="en-US" sz="1200" dirty="0" smtClean="0">
                <a:solidFill>
                  <a:srgbClr val="000000"/>
                </a:solidFill>
                <a:latin typeface="Segoe UI"/>
                <a:ea typeface="Segoe UI"/>
              </a:rPr>
              <a:t>Service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Promise </a:t>
            </a:r>
            <a:r>
              <a:rPr lang="en-US" sz="1200" dirty="0" err="1">
                <a:solidFill>
                  <a:srgbClr val="000000"/>
                </a:solidFill>
                <a:latin typeface="Segoe UI"/>
                <a:ea typeface="Segoe UI"/>
              </a:rPr>
              <a:t>Reslove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	</a:t>
            </a:r>
          </a:p>
          <a:p>
            <a:r>
              <a:rPr lang="en-US" dirty="0" smtClean="0">
                <a:solidFill>
                  <a:srgbClr val="404040"/>
                </a:solidFill>
                <a:latin typeface="Segoe UI"/>
                <a:ea typeface="Segoe UI"/>
              </a:rPr>
              <a:t>Day </a:t>
            </a:r>
            <a:r>
              <a:rPr lang="en-US" dirty="0" smtClean="0">
                <a:solidFill>
                  <a:srgbClr val="404040"/>
                </a:solidFill>
                <a:latin typeface="Segoe UI"/>
                <a:ea typeface="Segoe UI"/>
              </a:rPr>
              <a:t>3</a:t>
            </a:r>
            <a:r>
              <a:rPr lang="en-US" dirty="0">
                <a:solidFill>
                  <a:srgbClr val="404040"/>
                </a:solidFill>
                <a:latin typeface="Segoe UI"/>
                <a:ea typeface="Segoe UI"/>
              </a:rPr>
              <a:t>	</a:t>
            </a: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Segoe UI"/>
                <a:ea typeface="Segoe UI"/>
              </a:rPr>
              <a:t>Custom 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Directive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Communication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Segoe UI"/>
                <a:ea typeface="Segoe UI"/>
              </a:rPr>
              <a:t>Routing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82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04CFA27-4A0D-4B8D-A625-81B5F5D354BB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Scope...</a:t>
            </a:r>
            <a:endParaRPr/>
          </a:p>
        </p:txBody>
      </p:sp>
      <p:sp>
        <p:nvSpPr>
          <p:cNvPr id="540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trike="noStrike" dirty="0">
                <a:solidFill>
                  <a:srgbClr val="000000"/>
                </a:solidFill>
                <a:latin typeface="Arial"/>
                <a:ea typeface="DejaVu Sans"/>
              </a:rPr>
              <a:t>Scope life cycle</a:t>
            </a:r>
            <a:endParaRPr dirty="0"/>
          </a:p>
          <a:p>
            <a:r>
              <a:rPr lang="en-IN" sz="1200" strike="noStrike" dirty="0">
                <a:solidFill>
                  <a:srgbClr val="000000"/>
                </a:solidFill>
                <a:latin typeface="Arial"/>
                <a:ea typeface="DejaVu Sans"/>
              </a:rPr>
              <a:t>Creation</a:t>
            </a:r>
            <a:endParaRPr dirty="0"/>
          </a:p>
          <a:p>
            <a:r>
              <a:rPr lang="en-IN" sz="1200" strike="noStrike" dirty="0">
                <a:solidFill>
                  <a:srgbClr val="000000"/>
                </a:solidFill>
                <a:latin typeface="Arial"/>
                <a:ea typeface="DejaVu Sans"/>
              </a:rPr>
              <a:t>Watcher registration</a:t>
            </a:r>
            <a:endParaRPr dirty="0"/>
          </a:p>
          <a:p>
            <a:r>
              <a:rPr lang="en-IN" sz="1200" strike="noStrike" dirty="0">
                <a:solidFill>
                  <a:srgbClr val="000000"/>
                </a:solidFill>
                <a:latin typeface="Arial"/>
                <a:ea typeface="DejaVu Sans"/>
              </a:rPr>
              <a:t>Model </a:t>
            </a:r>
            <a:r>
              <a:rPr lang="en-IN" sz="1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mutation</a:t>
            </a:r>
            <a:endParaRPr dirty="0"/>
          </a:p>
          <a:p>
            <a:r>
              <a:rPr lang="en-IN" sz="1200" strike="noStrike" dirty="0">
                <a:solidFill>
                  <a:srgbClr val="000000"/>
                </a:solidFill>
                <a:latin typeface="Arial"/>
                <a:ea typeface="DejaVu Sans"/>
              </a:rPr>
              <a:t>Mutation observation</a:t>
            </a:r>
            <a:endParaRPr dirty="0"/>
          </a:p>
          <a:p>
            <a:r>
              <a:rPr lang="en-IN" sz="1200" strike="noStrike" dirty="0">
                <a:solidFill>
                  <a:srgbClr val="000000"/>
                </a:solidFill>
                <a:latin typeface="Arial"/>
                <a:ea typeface="DejaVu Sans"/>
              </a:rPr>
              <a:t>Scope destruction</a:t>
            </a:r>
            <a:endParaRPr dirty="0"/>
          </a:p>
        </p:txBody>
      </p:sp>
      <p:sp>
        <p:nvSpPr>
          <p:cNvPr id="541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5F7B473-1726-46CB-92F2-7BB913EC226C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Dependince injection</a:t>
            </a:r>
            <a:endParaRPr/>
          </a:p>
        </p:txBody>
      </p:sp>
      <p:sp>
        <p:nvSpPr>
          <p:cNvPr id="543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trike="noStrike">
                <a:solidFill>
                  <a:srgbClr val="404040"/>
                </a:solidFill>
                <a:latin typeface="Segoe UI"/>
                <a:ea typeface="Segoe UI"/>
              </a:rPr>
              <a:t>Software design pattern</a:t>
            </a:r>
            <a:endParaRPr/>
          </a:p>
          <a:p>
            <a:r>
              <a:rPr lang="en-IN" sz="2000" strike="noStrike">
                <a:solidFill>
                  <a:srgbClr val="404040"/>
                </a:solidFill>
                <a:latin typeface="Segoe UI"/>
                <a:ea typeface="Segoe UI"/>
              </a:rPr>
              <a:t>❖</a:t>
            </a:r>
            <a:r>
              <a:rPr lang="en-IN" strike="noStrike">
                <a:solidFill>
                  <a:srgbClr val="404040"/>
                </a:solidFill>
                <a:latin typeface="Segoe UI"/>
                <a:ea typeface="Segoe UI"/>
              </a:rPr>
              <a:t> Deals with how components resolve their dependencies</a:t>
            </a:r>
            <a:endParaRPr/>
          </a:p>
          <a:p>
            <a:r>
              <a:rPr lang="en-IN" sz="1600" strike="noStrike">
                <a:solidFill>
                  <a:srgbClr val="404040"/>
                </a:solidFill>
                <a:latin typeface="Segoe UI"/>
                <a:ea typeface="Segoe UI"/>
              </a:rPr>
              <a:t>❖ $injector in Angular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IN" sz="1200" strike="noStrike">
                <a:solidFill>
                  <a:srgbClr val="404040"/>
                </a:solidFill>
                <a:latin typeface="Segoe UI"/>
                <a:ea typeface="Segoe UI"/>
              </a:rPr>
              <a:t>Creates components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IN" sz="1200" strike="noStrike">
                <a:solidFill>
                  <a:srgbClr val="404040"/>
                </a:solidFill>
                <a:latin typeface="Segoe UI"/>
                <a:ea typeface="Segoe UI"/>
              </a:rPr>
              <a:t>Resolve dependencies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IN" sz="1200" strike="noStrike">
                <a:solidFill>
                  <a:srgbClr val="404040"/>
                </a:solidFill>
                <a:latin typeface="Segoe UI"/>
                <a:ea typeface="Segoe UI"/>
              </a:rPr>
              <a:t>Provide them as and when requested</a:t>
            </a:r>
            <a:endParaRPr/>
          </a:p>
          <a:p>
            <a:endParaRPr/>
          </a:p>
          <a:p>
            <a:r>
              <a:rPr lang="en-IN" strike="noStrike">
                <a:solidFill>
                  <a:srgbClr val="404040"/>
                </a:solidFill>
                <a:latin typeface="Segoe UI"/>
                <a:ea typeface="Segoe UI"/>
              </a:rPr>
              <a:t>Dependency annotation</a:t>
            </a:r>
            <a:endParaRPr/>
          </a:p>
          <a:p>
            <a:pPr>
              <a:buFont typeface="StarSymbol"/>
              <a:buChar char=""/>
            </a:pPr>
            <a:r>
              <a:rPr lang="en-IN" sz="1600" strike="noStrike">
                <a:solidFill>
                  <a:srgbClr val="404040"/>
                </a:solidFill>
                <a:latin typeface="Segoe UI"/>
                <a:ea typeface="Segoe UI"/>
              </a:rPr>
              <a:t> Implicit annotation - will not work in minification:</a:t>
            </a:r>
            <a:endParaRPr/>
          </a:p>
          <a:p>
            <a:pPr>
              <a:buFont typeface="StarSymbol"/>
              <a:buChar char=""/>
            </a:pPr>
            <a:r>
              <a:rPr lang="en-IN" sz="1000" strike="noStrike">
                <a:solidFill>
                  <a:srgbClr val="404040"/>
                </a:solidFill>
                <a:latin typeface="Segoe UI"/>
                <a:ea typeface="Segoe UI"/>
              </a:rPr>
              <a:t>myApp.controller(“myAppController”, function($scope, customService) {})</a:t>
            </a:r>
            <a:endParaRPr/>
          </a:p>
          <a:p>
            <a:pPr>
              <a:buFont typeface="StarSymbol"/>
              <a:buChar char=""/>
            </a:pPr>
            <a:r>
              <a:rPr lang="en-IN" sz="1000" strike="noStrike">
                <a:solidFill>
                  <a:srgbClr val="404040"/>
                </a:solidFill>
                <a:latin typeface="Segoe UI"/>
                <a:ea typeface="Segoe UI"/>
              </a:rPr>
              <a:t>// Assime function parameter name are the name of dependency, won't work in minification</a:t>
            </a:r>
            <a:endParaRPr/>
          </a:p>
          <a:p>
            <a:pPr>
              <a:buFont typeface="StarSymbol"/>
              <a:buChar char=""/>
            </a:pPr>
            <a:r>
              <a:rPr lang="en-IN" strike="noStrike">
                <a:solidFill>
                  <a:srgbClr val="404040"/>
                </a:solidFill>
                <a:latin typeface="Segoe UI"/>
                <a:ea typeface="Segoe UI"/>
              </a:rPr>
              <a:t>$inject property annotation:</a:t>
            </a:r>
            <a:endParaRPr/>
          </a:p>
          <a:p>
            <a:r>
              <a:rPr lang="en-IN" sz="1000" strike="noStrike">
                <a:solidFill>
                  <a:srgbClr val="404040"/>
                </a:solidFill>
                <a:latin typeface="Segoe UI"/>
                <a:ea typeface="Segoe UI"/>
              </a:rPr>
              <a:t>	var myAppController = function($scope, customService){};</a:t>
            </a:r>
            <a:endParaRPr/>
          </a:p>
          <a:p>
            <a:r>
              <a:rPr lang="en-IN" sz="1000" strike="noStrike">
                <a:solidFill>
                  <a:srgbClr val="404040"/>
                </a:solidFill>
                <a:latin typeface="Segoe UI"/>
                <a:ea typeface="Segoe UI"/>
              </a:rPr>
              <a:t>	myAppController.$inject(‘$scope’, ‘customService’);</a:t>
            </a:r>
            <a:endParaRPr/>
          </a:p>
          <a:p>
            <a:r>
              <a:rPr lang="en-IN" sz="1000" strike="noStrike">
                <a:solidFill>
                  <a:srgbClr val="404040"/>
                </a:solidFill>
                <a:latin typeface="Segoe UI"/>
                <a:ea typeface="Segoe UI"/>
              </a:rPr>
              <a:t>	myApp.controller(‘myAppController’. MyAppController);</a:t>
            </a:r>
            <a:endParaRPr/>
          </a:p>
          <a:p>
            <a:r>
              <a:rPr lang="en-IN" sz="1000" strike="noStrike">
                <a:solidFill>
                  <a:srgbClr val="404040"/>
                </a:solidFill>
                <a:latin typeface="Segoe UI"/>
                <a:ea typeface="Segoe UI"/>
              </a:rPr>
              <a:t>	//order is importent, unnecessery temporary variable</a:t>
            </a:r>
            <a:endParaRPr/>
          </a:p>
          <a:p>
            <a:pPr>
              <a:buFont typeface="StarSymbol"/>
              <a:buChar char=""/>
            </a:pPr>
            <a:r>
              <a:rPr lang="en-IN" sz="1600" strike="noStrike">
                <a:solidFill>
                  <a:srgbClr val="404040"/>
                </a:solidFill>
                <a:latin typeface="Segoe UI"/>
                <a:ea typeface="Segoe UI"/>
              </a:rPr>
              <a:t>Using the inline arrays:</a:t>
            </a:r>
            <a:endParaRPr/>
          </a:p>
          <a:p>
            <a:r>
              <a:rPr lang="en-IN" sz="1000" strike="noStrike">
                <a:solidFill>
                  <a:srgbClr val="404040"/>
                </a:solidFill>
                <a:latin typeface="Segoe UI"/>
                <a:ea typeface="Segoe UI"/>
              </a:rPr>
              <a:t>	myApp.controller(“myAppController”, [‘$scope’, ‘customService’, function() {}])</a:t>
            </a:r>
            <a:endParaRPr/>
          </a:p>
          <a:p>
            <a:pPr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4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38F41D5-C2DA-4722-9FCE-EB29C1B8059B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Service</a:t>
            </a:r>
            <a:endParaRPr/>
          </a:p>
        </p:txBody>
      </p:sp>
      <p:sp>
        <p:nvSpPr>
          <p:cNvPr id="546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trike="noStrike">
                <a:solidFill>
                  <a:srgbClr val="404040"/>
                </a:solidFill>
                <a:latin typeface="Segoe UI"/>
                <a:ea typeface="Segoe UI"/>
              </a:rPr>
              <a:t>Services are substitutable objects that are wired together using dependency injection (DI). You can use services to organize and share code across your app.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trike="noStrike">
                <a:solidFill>
                  <a:srgbClr val="404040"/>
                </a:solidFill>
                <a:latin typeface="Segoe UI"/>
                <a:ea typeface="Segoe UI"/>
              </a:rPr>
              <a:t>Using a Service :you add it as a dependency for the component (controller, service, filter or directive) that depends on the service. Angular's dependency injection subsystem takes care of the rest.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 strike="noStrike">
                <a:solidFill>
                  <a:srgbClr val="404040"/>
                </a:solidFill>
                <a:latin typeface="Segoe UI"/>
                <a:ea typeface="Segoe UI"/>
              </a:rPr>
              <a:t>Explicit Dependency Injection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 strike="noStrike">
                <a:solidFill>
                  <a:srgbClr val="404040"/>
                </a:solidFill>
                <a:latin typeface="Segoe UI"/>
                <a:ea typeface="Segoe UI"/>
              </a:rPr>
              <a:t>Inline array injection annotation (preferred):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 strike="noStrike">
                <a:solidFill>
                  <a:srgbClr val="404040"/>
                </a:solidFill>
                <a:latin typeface="Segoe UI"/>
                <a:ea typeface="Segoe UI"/>
              </a:rPr>
              <a:t>$inject property: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 strike="noStrike">
                <a:solidFill>
                  <a:srgbClr val="404040"/>
                </a:solidFill>
                <a:latin typeface="Segoe UI"/>
                <a:ea typeface="Segoe UI"/>
              </a:rPr>
              <a:t>Implicit Dependency Injection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trike="noStrike">
                <a:solidFill>
                  <a:srgbClr val="404040"/>
                </a:solidFill>
                <a:latin typeface="Segoe UI"/>
                <a:ea typeface="Segoe UI"/>
              </a:rPr>
              <a:t>Creating Services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 strike="noStrike">
                <a:solidFill>
                  <a:srgbClr val="404040"/>
                </a:solidFill>
                <a:latin typeface="Segoe UI"/>
                <a:ea typeface="Segoe UI"/>
              </a:rPr>
              <a:t>Application developers are free to define their own services by registering the service's name and service factory function, with an Angular module.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 strike="noStrike">
                <a:solidFill>
                  <a:srgbClr val="404040"/>
                </a:solidFill>
                <a:latin typeface="Segoe UI"/>
                <a:ea typeface="Segoe UI"/>
              </a:rPr>
              <a:t>Dependencies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7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7627E72-1211-47AF-9B2F-DCA2361911D7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1" dirty="0" smtClean="0"/>
              <a:t>Routing </a:t>
            </a:r>
            <a:endParaRPr dirty="0"/>
          </a:p>
        </p:txBody>
      </p:sp>
      <p:sp>
        <p:nvSpPr>
          <p:cNvPr id="546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Using Angular module </a:t>
            </a:r>
            <a:r>
              <a:rPr lang="en-US" dirty="0" err="1"/>
              <a:t>ngRoute</a:t>
            </a:r>
            <a:r>
              <a:rPr lang="en-US" dirty="0"/>
              <a:t>. </a:t>
            </a:r>
          </a:p>
          <a:p>
            <a:r>
              <a:rPr lang="en-US" dirty="0"/>
              <a:t>❖Distributed separately from core framework. </a:t>
            </a:r>
          </a:p>
          <a:p>
            <a:r>
              <a:rPr lang="en-US" dirty="0"/>
              <a:t>❖Application routes are provided by $</a:t>
            </a:r>
            <a:r>
              <a:rPr lang="en-US" dirty="0" err="1"/>
              <a:t>routeProvider</a:t>
            </a:r>
            <a:r>
              <a:rPr lang="en-US" dirty="0"/>
              <a:t> - provider of $route service. </a:t>
            </a:r>
          </a:p>
          <a:p>
            <a:r>
              <a:rPr lang="en-US" dirty="0"/>
              <a:t>❖$route is used in conjunction with ng-view. </a:t>
            </a:r>
          </a:p>
          <a:p>
            <a:r>
              <a:rPr lang="en-US" dirty="0"/>
              <a:t>❖Providers should be injected into </a:t>
            </a:r>
            <a:r>
              <a:rPr lang="en-US" dirty="0" err="1"/>
              <a:t>config</a:t>
            </a:r>
            <a:r>
              <a:rPr lang="en-US"/>
              <a:t> function only. </a:t>
            </a:r>
          </a:p>
        </p:txBody>
      </p:sp>
      <p:sp>
        <p:nvSpPr>
          <p:cNvPr id="547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7627E72-1211-47AF-9B2F-DCA2361911D7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344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1" dirty="0" smtClean="0"/>
              <a:t>Directives </a:t>
            </a:r>
            <a:endParaRPr dirty="0"/>
          </a:p>
        </p:txBody>
      </p:sp>
      <p:sp>
        <p:nvSpPr>
          <p:cNvPr id="546" name="CustomShape 2"/>
          <p:cNvSpPr/>
          <p:nvPr/>
        </p:nvSpPr>
        <p:spPr>
          <a:xfrm>
            <a:off x="1645560" y="1721880"/>
            <a:ext cx="7268760" cy="43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dirty="0" smtClean="0"/>
              <a:t>Restrict </a:t>
            </a:r>
            <a:r>
              <a:rPr lang="en-US" dirty="0"/>
              <a:t>option </a:t>
            </a:r>
          </a:p>
          <a:p>
            <a:pPr lvl="1"/>
            <a:r>
              <a:rPr lang="en-US" sz="1000" dirty="0"/>
              <a:t>➢‘A’ - Attributes </a:t>
            </a:r>
          </a:p>
          <a:p>
            <a:pPr lvl="1"/>
            <a:r>
              <a:rPr lang="en-US" sz="1000" dirty="0"/>
              <a:t>➢‘E’- Element </a:t>
            </a:r>
          </a:p>
          <a:p>
            <a:pPr lvl="1"/>
            <a:r>
              <a:rPr lang="en-US" sz="1000" dirty="0"/>
              <a:t>➢‘C’- Class </a:t>
            </a:r>
          </a:p>
          <a:p>
            <a:r>
              <a:rPr lang="en-US" dirty="0" smtClean="0"/>
              <a:t>Prefixes </a:t>
            </a:r>
            <a:r>
              <a:rPr lang="en-US" dirty="0"/>
              <a:t>for scope </a:t>
            </a:r>
          </a:p>
          <a:p>
            <a:pPr lvl="1"/>
            <a:r>
              <a:rPr lang="en-US" sz="1000" dirty="0"/>
              <a:t>➢“@” Text binding / One way binding (Local </a:t>
            </a:r>
            <a:r>
              <a:rPr lang="en-US" sz="1000" dirty="0" err="1"/>
              <a:t>soope</a:t>
            </a:r>
            <a:r>
              <a:rPr lang="en-US" sz="1000" dirty="0"/>
              <a:t> properties)</a:t>
            </a:r>
          </a:p>
          <a:p>
            <a:pPr lvl="1"/>
            <a:r>
              <a:rPr lang="en-US" sz="1000" dirty="0" smtClean="0"/>
              <a:t>➢“=” Direct model binding </a:t>
            </a:r>
            <a:r>
              <a:rPr lang="en-US" sz="1000" dirty="0"/>
              <a:t>/ Two way binding </a:t>
            </a:r>
          </a:p>
          <a:p>
            <a:pPr lvl="1"/>
            <a:r>
              <a:rPr lang="en-US" sz="1000" dirty="0"/>
              <a:t>➢“&amp;” </a:t>
            </a:r>
            <a:r>
              <a:rPr lang="en-US" sz="1000" dirty="0" smtClean="0"/>
              <a:t>behavior </a:t>
            </a:r>
            <a:r>
              <a:rPr lang="en-US" sz="1000" dirty="0"/>
              <a:t>binding / method binding </a:t>
            </a:r>
            <a:r>
              <a:rPr lang="en-US" sz="1000" dirty="0"/>
              <a:t>(Parent execution binding)</a:t>
            </a:r>
            <a:endParaRPr lang="en-US" sz="1000" dirty="0"/>
          </a:p>
          <a:p>
            <a:r>
              <a:rPr lang="en-US" dirty="0" smtClean="0"/>
              <a:t>Link function </a:t>
            </a:r>
          </a:p>
          <a:p>
            <a:pPr lvl="1"/>
            <a:r>
              <a:rPr lang="en-US" sz="1000" dirty="0" smtClean="0"/>
              <a:t>➢</a:t>
            </a:r>
            <a:r>
              <a:rPr lang="en-US" sz="1000" dirty="0"/>
              <a:t>Code to be run after compilation </a:t>
            </a:r>
          </a:p>
          <a:p>
            <a:pPr lvl="1"/>
            <a:r>
              <a:rPr lang="en-US" sz="1000" dirty="0"/>
              <a:t>➢DOM manipulation in link function </a:t>
            </a:r>
          </a:p>
          <a:p>
            <a:pPr lvl="1"/>
            <a:r>
              <a:rPr lang="en-US" sz="1000" dirty="0"/>
              <a:t>➢Child directives link function get executed first. </a:t>
            </a:r>
          </a:p>
          <a:p>
            <a:r>
              <a:rPr lang="en-US" dirty="0" smtClean="0"/>
              <a:t>Controller </a:t>
            </a:r>
            <a:r>
              <a:rPr lang="en-US" dirty="0"/>
              <a:t>function </a:t>
            </a:r>
          </a:p>
          <a:p>
            <a:pPr lvl="1"/>
            <a:r>
              <a:rPr lang="en-US" sz="1000" dirty="0"/>
              <a:t>➢Code to be run at compile time </a:t>
            </a:r>
          </a:p>
          <a:p>
            <a:pPr lvl="1"/>
            <a:r>
              <a:rPr lang="en-US" sz="1000" dirty="0"/>
              <a:t>➢Dir to </a:t>
            </a:r>
            <a:r>
              <a:rPr lang="en-US" sz="1000" dirty="0" err="1"/>
              <a:t>dir</a:t>
            </a:r>
            <a:r>
              <a:rPr lang="en-US" sz="1000" dirty="0"/>
              <a:t> communication </a:t>
            </a:r>
          </a:p>
          <a:p>
            <a:pPr lvl="1"/>
            <a:r>
              <a:rPr lang="en-US" sz="1000" dirty="0"/>
              <a:t>➢To expose an API to other directives </a:t>
            </a:r>
            <a:endParaRPr lang="en-US" sz="1000" dirty="0"/>
          </a:p>
          <a:p>
            <a:r>
              <a:rPr lang="en-US" dirty="0" smtClean="0"/>
              <a:t>Other Option</a:t>
            </a:r>
          </a:p>
          <a:p>
            <a:pPr lvl="1"/>
            <a:r>
              <a:rPr lang="en-US" sz="1000" dirty="0" smtClean="0"/>
              <a:t>➢</a:t>
            </a:r>
            <a:r>
              <a:rPr lang="en-US" sz="1000" dirty="0" err="1" smtClean="0"/>
              <a:t>Priorty</a:t>
            </a:r>
            <a:r>
              <a:rPr lang="en-US" sz="1000" dirty="0" smtClean="0"/>
              <a:t> </a:t>
            </a:r>
            <a:endParaRPr lang="en-US" sz="1000" dirty="0"/>
          </a:p>
          <a:p>
            <a:pPr lvl="1"/>
            <a:r>
              <a:rPr lang="en-US" sz="1000" dirty="0"/>
              <a:t>➢</a:t>
            </a:r>
            <a:r>
              <a:rPr lang="en-US" sz="1000" dirty="0"/>
              <a:t>Template (</a:t>
            </a:r>
            <a:r>
              <a:rPr lang="en-US" sz="1000" dirty="0" err="1"/>
              <a:t>string|function</a:t>
            </a:r>
            <a:r>
              <a:rPr lang="en-US" sz="1000" dirty="0" smtClean="0"/>
              <a:t>) &amp; </a:t>
            </a:r>
            <a:r>
              <a:rPr lang="en-US" sz="1000" dirty="0"/>
              <a:t>Template </a:t>
            </a:r>
            <a:r>
              <a:rPr lang="en-US" sz="1000" dirty="0" smtClean="0"/>
              <a:t>URL</a:t>
            </a:r>
          </a:p>
          <a:p>
            <a:pPr lvl="1"/>
            <a:r>
              <a:rPr lang="en-US" sz="1000" dirty="0"/>
              <a:t>	</a:t>
            </a:r>
            <a:r>
              <a:rPr lang="en-US" sz="1000" dirty="0" smtClean="0"/>
              <a:t>function takes </a:t>
            </a:r>
            <a:r>
              <a:rPr lang="en-US" sz="1000" dirty="0"/>
              <a:t>two arguments – </a:t>
            </a:r>
            <a:r>
              <a:rPr lang="en-US" sz="1000" dirty="0" err="1"/>
              <a:t>tElement</a:t>
            </a:r>
            <a:r>
              <a:rPr lang="en-US" sz="1000" dirty="0"/>
              <a:t> and </a:t>
            </a:r>
            <a:r>
              <a:rPr lang="en-US" sz="1000" dirty="0" err="1" smtClean="0"/>
              <a:t>tAttrs</a:t>
            </a:r>
            <a:r>
              <a:rPr lang="en-US" sz="1000" dirty="0" smtClean="0"/>
              <a:t>, and return string value representing html</a:t>
            </a:r>
            <a:endParaRPr lang="en-US" sz="1000" dirty="0"/>
          </a:p>
          <a:p>
            <a:pPr lvl="1"/>
            <a:r>
              <a:rPr lang="en-US" sz="1000" dirty="0" smtClean="0"/>
              <a:t>➢replace </a:t>
            </a:r>
            <a:r>
              <a:rPr lang="en-US" sz="1000" dirty="0"/>
              <a:t>(</a:t>
            </a:r>
            <a:r>
              <a:rPr lang="en-US" sz="1000" dirty="0" err="1"/>
              <a:t>boolean</a:t>
            </a:r>
            <a:r>
              <a:rPr lang="en-US" sz="1000" dirty="0" smtClean="0"/>
              <a:t>)</a:t>
            </a:r>
          </a:p>
          <a:p>
            <a:pPr lvl="1"/>
            <a:r>
              <a:rPr lang="en-US" sz="1000" dirty="0" smtClean="0"/>
              <a:t>➢</a:t>
            </a:r>
            <a:r>
              <a:rPr lang="en-US" sz="1000" dirty="0" err="1"/>
              <a:t>transclude</a:t>
            </a:r>
            <a:r>
              <a:rPr lang="en-US" sz="1000" dirty="0"/>
              <a:t> is </a:t>
            </a:r>
            <a:r>
              <a:rPr lang="en-US" sz="1000" dirty="0" smtClean="0"/>
              <a:t>optional</a:t>
            </a:r>
          </a:p>
          <a:p>
            <a:pPr lvl="1"/>
            <a:r>
              <a:rPr lang="en-US" sz="1000" dirty="0" smtClean="0"/>
              <a:t>Controller (String | </a:t>
            </a:r>
            <a:r>
              <a:rPr lang="en-US" sz="1000" dirty="0" err="1" smtClean="0"/>
              <a:t>functuion</a:t>
            </a:r>
            <a:r>
              <a:rPr lang="en-US" sz="1000" dirty="0" smtClean="0"/>
              <a:t>) - </a:t>
            </a:r>
            <a:endParaRPr lang="en-US" sz="1000" dirty="0"/>
          </a:p>
          <a:p>
            <a:pPr lvl="1"/>
            <a:endParaRPr lang="en-US" sz="1000" dirty="0" smtClean="0"/>
          </a:p>
          <a:p>
            <a:endParaRPr lang="en-US" dirty="0"/>
          </a:p>
          <a:p>
            <a:pPr lvl="1"/>
            <a:endParaRPr lang="en-US" sz="1000" dirty="0" smtClean="0"/>
          </a:p>
        </p:txBody>
      </p:sp>
      <p:sp>
        <p:nvSpPr>
          <p:cNvPr id="547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7627E72-1211-47AF-9B2F-DCA2361911D7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344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1" dirty="0" smtClean="0"/>
              <a:t>Communication </a:t>
            </a:r>
            <a:endParaRPr dirty="0"/>
          </a:p>
        </p:txBody>
      </p:sp>
      <p:sp>
        <p:nvSpPr>
          <p:cNvPr id="546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❖Directive to Controller </a:t>
            </a:r>
            <a:r>
              <a:rPr lang="en-US" dirty="0"/>
              <a:t>communication 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❖Directive to Directive communication </a:t>
            </a:r>
          </a:p>
          <a:p>
            <a:r>
              <a:rPr lang="en-US" dirty="0" smtClean="0"/>
              <a:t>❖Controller-Controller communication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Broadcast </a:t>
            </a:r>
            <a:r>
              <a:rPr lang="en-US" dirty="0"/>
              <a:t>service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Emit </a:t>
            </a:r>
            <a:endParaRPr lang="en-US" dirty="0"/>
          </a:p>
          <a:p>
            <a:pPr lvl="1"/>
            <a:endParaRPr lang="en-US" sz="1000" dirty="0"/>
          </a:p>
        </p:txBody>
      </p:sp>
      <p:sp>
        <p:nvSpPr>
          <p:cNvPr id="547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7627E72-1211-47AF-9B2F-DCA2361911D7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400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1" dirty="0" smtClean="0"/>
              <a:t>Promise-Resolve </a:t>
            </a:r>
            <a:endParaRPr dirty="0"/>
          </a:p>
        </p:txBody>
      </p:sp>
      <p:sp>
        <p:nvSpPr>
          <p:cNvPr id="546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r>
              <a:rPr lang="en-US" smtClean="0"/>
              <a:t>❖$</a:t>
            </a:r>
            <a:r>
              <a:rPr lang="en-US" dirty="0"/>
              <a:t>q – helps you run function asynchronously </a:t>
            </a:r>
          </a:p>
          <a:p>
            <a:r>
              <a:rPr lang="en-US" dirty="0"/>
              <a:t>❖</a:t>
            </a:r>
            <a:r>
              <a:rPr lang="en-US" dirty="0" err="1"/>
              <a:t>Deffered</a:t>
            </a:r>
            <a:r>
              <a:rPr lang="en-US" dirty="0"/>
              <a:t> API: New instance can be created using $</a:t>
            </a:r>
            <a:r>
              <a:rPr lang="en-US" dirty="0" err="1"/>
              <a:t>q.defer</a:t>
            </a:r>
            <a:r>
              <a:rPr lang="en-US" dirty="0"/>
              <a:t>() </a:t>
            </a:r>
          </a:p>
          <a:p>
            <a:r>
              <a:rPr lang="en-US" dirty="0"/>
              <a:t>❖Promise API: new instance will get created when we create defer object. </a:t>
            </a:r>
          </a:p>
          <a:p>
            <a:r>
              <a:rPr lang="en-US" dirty="0"/>
              <a:t>❖Create $</a:t>
            </a:r>
            <a:r>
              <a:rPr lang="en-US" dirty="0" err="1"/>
              <a:t>q.defer</a:t>
            </a:r>
            <a:r>
              <a:rPr lang="en-US" dirty="0"/>
              <a:t>() </a:t>
            </a:r>
          </a:p>
          <a:p>
            <a:r>
              <a:rPr lang="en-US" dirty="0"/>
              <a:t>❖Resolve on data </a:t>
            </a:r>
          </a:p>
          <a:p>
            <a:r>
              <a:rPr lang="en-US" dirty="0"/>
              <a:t>❖Reject on error </a:t>
            </a:r>
          </a:p>
          <a:p>
            <a:endParaRPr lang="en-US" dirty="0"/>
          </a:p>
          <a:p>
            <a:pPr lvl="1"/>
            <a:endParaRPr lang="en-US" sz="1000" dirty="0"/>
          </a:p>
        </p:txBody>
      </p:sp>
      <p:sp>
        <p:nvSpPr>
          <p:cNvPr id="547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7627E72-1211-47AF-9B2F-DCA2361911D7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16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1657440" y="1116000"/>
            <a:ext cx="725688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strike="noStrike">
                <a:solidFill>
                  <a:srgbClr val="FFFFFF"/>
                </a:solidFill>
                <a:latin typeface="Microsoft Sans Serif"/>
                <a:ea typeface="DejaVu Sans"/>
              </a:rPr>
              <a:t>Any Questions?</a:t>
            </a:r>
            <a:endParaRPr/>
          </a:p>
        </p:txBody>
      </p:sp>
      <p:sp>
        <p:nvSpPr>
          <p:cNvPr id="552" name="CustomShape 2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52E7D2D-25A3-4E11-B109-DD3F67F0C140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1657440" y="1116000"/>
            <a:ext cx="725688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strike="noStrike">
                <a:solidFill>
                  <a:srgbClr val="FFFFFF"/>
                </a:solidFill>
                <a:latin typeface="Microsoft Sans Serif"/>
                <a:ea typeface="DejaVu Sans"/>
              </a:rPr>
              <a:t>Test Your Knowledge Quotient for &lt;Topic Name&gt;…</a:t>
            </a:r>
            <a:endParaRPr/>
          </a:p>
        </p:txBody>
      </p:sp>
      <p:sp>
        <p:nvSpPr>
          <p:cNvPr id="554" name="CustomShape 2"/>
          <p:cNvSpPr/>
          <p:nvPr/>
        </p:nvSpPr>
        <p:spPr>
          <a:xfrm>
            <a:off x="1644480" y="2403360"/>
            <a:ext cx="7231680" cy="40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Q1)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Q2)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Q3)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Q4)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Q5)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Q6)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Q7)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Q8)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Q9)</a:t>
            </a:r>
            <a:endParaRPr/>
          </a:p>
          <a:p>
            <a:pPr>
              <a:lnSpc>
                <a:spcPct val="100000"/>
              </a:lnSpc>
            </a:pPr>
            <a:r>
              <a:rPr lang="en-IN" sz="1700" strike="noStrike">
                <a:solidFill>
                  <a:srgbClr val="404040"/>
                </a:solidFill>
                <a:latin typeface="Arial"/>
                <a:ea typeface="DejaVu Sans"/>
              </a:rPr>
              <a:t>Q10)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55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4869846-FF00-43F4-B08B-B26C142F6051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1658160" y="501228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strike="noStrike">
                <a:solidFill>
                  <a:srgbClr val="FFFFFF"/>
                </a:solidFill>
                <a:latin typeface="Segoe UI"/>
                <a:ea typeface="Segoe UI"/>
              </a:rPr>
              <a:t>Thank you!</a:t>
            </a:r>
            <a:endParaRPr/>
          </a:p>
        </p:txBody>
      </p:sp>
      <p:sp>
        <p:nvSpPr>
          <p:cNvPr id="557" name="CustomShape 2"/>
          <p:cNvSpPr/>
          <p:nvPr/>
        </p:nvSpPr>
        <p:spPr>
          <a:xfrm>
            <a:off x="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A8561BC-AC1D-4F99-B393-F791408AE802}" type="slidenum">
              <a:rPr lang="en-IN" sz="1000" strike="noStrike">
                <a:solidFill>
                  <a:srgbClr val="262626"/>
                </a:solidFill>
                <a:latin typeface="Arial"/>
                <a:ea typeface="DejaVu Sans"/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449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 dirty="0">
                <a:solidFill>
                  <a:srgbClr val="FFFFFF"/>
                </a:solidFill>
                <a:latin typeface="Segoe UI"/>
                <a:ea typeface="Segoe UI"/>
              </a:rPr>
              <a:t>Introduction – Angular JS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10484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1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 dirty="0">
                <a:solidFill>
                  <a:srgbClr val="FFFFFF"/>
                </a:solidFill>
                <a:latin typeface="Segoe UI"/>
                <a:ea typeface="Segoe UI"/>
              </a:rPr>
              <a:t>Introduction – Angular JS</a:t>
            </a:r>
            <a:endParaRPr dirty="0"/>
          </a:p>
        </p:txBody>
      </p:sp>
      <p:sp>
        <p:nvSpPr>
          <p:cNvPr id="484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MV* </a:t>
            </a:r>
            <a:r>
              <a:rPr lang="en-IN" sz="1700" strike="noStrike" dirty="0" err="1">
                <a:solidFill>
                  <a:srgbClr val="404040"/>
                </a:solidFill>
                <a:latin typeface="Segoe UI"/>
                <a:ea typeface="Segoe UI"/>
              </a:rPr>
              <a:t>Javascript</a:t>
            </a: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 Framework by Google for Rich Web Application Development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Open Source </a:t>
            </a:r>
            <a:endParaRPr dirty="0"/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GitHub: </a:t>
            </a:r>
            <a:r>
              <a:rPr lang="en-IN" sz="1200" u="sng" strike="noStrike" dirty="0">
                <a:solidFill>
                  <a:srgbClr val="0000FF"/>
                </a:solidFill>
                <a:latin typeface="Calibri"/>
                <a:ea typeface="Segoe UI"/>
              </a:rPr>
              <a:t>https://github.com/angular/angular.js</a:t>
            </a:r>
            <a:endParaRPr dirty="0"/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MIT License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Uses jQuery</a:t>
            </a:r>
            <a:endParaRPr dirty="0"/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jQuery 1.7.1  or above</a:t>
            </a:r>
            <a:endParaRPr dirty="0"/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 err="1" smtClean="0">
                <a:solidFill>
                  <a:srgbClr val="000000"/>
                </a:solidFill>
                <a:latin typeface="Calibri"/>
                <a:ea typeface="Segoe UI"/>
              </a:rPr>
              <a:t>jQLite</a:t>
            </a:r>
            <a:endParaRPr lang="en-IN" sz="1200" strike="noStrike" dirty="0" smtClean="0">
              <a:solidFill>
                <a:srgbClr val="000000"/>
              </a:solidFill>
              <a:latin typeface="Calibri"/>
              <a:ea typeface="Segoe UI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404040"/>
                </a:solidFill>
                <a:latin typeface="Segoe UI"/>
                <a:ea typeface="Segoe UI"/>
              </a:rPr>
              <a:t>Load AngularJS</a:t>
            </a:r>
          </a:p>
          <a:p>
            <a:pPr marL="628650" lvl="2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/>
                <a:ea typeface="Segoe UI"/>
              </a:rPr>
              <a:t>Add angular.js in your HTML</a:t>
            </a:r>
          </a:p>
          <a:p>
            <a:pPr marL="628650" lvl="2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/>
                <a:ea typeface="Segoe UI"/>
              </a:rPr>
              <a:t>Create the module</a:t>
            </a:r>
          </a:p>
          <a:p>
            <a:pPr marL="628650" lvl="2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/>
                <a:ea typeface="Segoe UI"/>
              </a:rPr>
              <a:t>Apply angular attribute to html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485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EB46447-DD82-445C-B4DB-FADEDAA98623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>
                <a:solidFill>
                  <a:srgbClr val="FFFFFF"/>
                </a:solidFill>
                <a:latin typeface="Segoe UI"/>
                <a:ea typeface="Segoe UI"/>
              </a:rPr>
              <a:t>MVC</a:t>
            </a:r>
            <a:endParaRPr/>
          </a:p>
        </p:txBody>
      </p:sp>
      <p:sp>
        <p:nvSpPr>
          <p:cNvPr id="487" name="CustomShape 2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1069B84-5E33-4A8F-BF1F-1959B42EDC38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5</a:t>
            </a:fld>
            <a:endParaRPr/>
          </a:p>
        </p:txBody>
      </p:sp>
      <p:sp>
        <p:nvSpPr>
          <p:cNvPr id="488" name="CustomShape 3"/>
          <p:cNvSpPr/>
          <p:nvPr/>
        </p:nvSpPr>
        <p:spPr>
          <a:xfrm>
            <a:off x="762120" y="1905120"/>
            <a:ext cx="7695000" cy="40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The data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Controller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The behavior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Modifying / updating the models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The interface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How the data is presented to the user</a:t>
            </a:r>
            <a:endParaRPr/>
          </a:p>
        </p:txBody>
      </p:sp>
      <p:sp>
        <p:nvSpPr>
          <p:cNvPr id="489" name="CustomShape 4"/>
          <p:cNvSpPr/>
          <p:nvPr/>
        </p:nvSpPr>
        <p:spPr>
          <a:xfrm>
            <a:off x="6406560" y="2011680"/>
            <a:ext cx="379800" cy="2361240"/>
          </a:xfrm>
          <a:prstGeom prst="rightBracket">
            <a:avLst>
              <a:gd name="adj" fmla="val 14157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5"/>
          <p:cNvSpPr/>
          <p:nvPr/>
        </p:nvSpPr>
        <p:spPr>
          <a:xfrm>
            <a:off x="7000920" y="2735280"/>
            <a:ext cx="16754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/>
          </a:p>
        </p:txBody>
      </p:sp>
      <p:sp>
        <p:nvSpPr>
          <p:cNvPr id="491" name="CustomShape 6"/>
          <p:cNvSpPr/>
          <p:nvPr/>
        </p:nvSpPr>
        <p:spPr>
          <a:xfrm>
            <a:off x="6748560" y="4419720"/>
            <a:ext cx="379800" cy="1446840"/>
          </a:xfrm>
          <a:prstGeom prst="rightBracket">
            <a:avLst>
              <a:gd name="adj" fmla="val 13956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7"/>
          <p:cNvSpPr/>
          <p:nvPr/>
        </p:nvSpPr>
        <p:spPr>
          <a:xfrm>
            <a:off x="7234560" y="4849920"/>
            <a:ext cx="16754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981200"/>
            <a:ext cx="8228880" cy="29718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modules gives us a lot of advantages, such as</a:t>
            </a:r>
            <a:r>
              <a:rPr lang="en-US" dirty="0" smtClean="0"/>
              <a:t>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200" dirty="0"/>
              <a:t>Keeping our global namespace clean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/>
              <a:t>Making tests easier to write and keeping them clean so as to more easily </a:t>
            </a:r>
            <a:r>
              <a:rPr lang="en-US" sz="1200" dirty="0" smtClean="0"/>
              <a:t> target isolated functionality</a:t>
            </a:r>
            <a:endParaRPr lang="en-US" sz="12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/>
              <a:t>Making it easy to share code between applications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Allowing </a:t>
            </a:r>
            <a:r>
              <a:rPr lang="en-US" sz="1200" dirty="0"/>
              <a:t>our app to load different parts of the code in any </a:t>
            </a:r>
            <a:r>
              <a:rPr lang="en-US" sz="1200" dirty="0" smtClean="0"/>
              <a:t>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Using modules gives us a lot of advantages, such as: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module is the </a:t>
            </a:r>
            <a:r>
              <a:rPr lang="en-US" i="1" dirty="0" smtClean="0"/>
              <a:t>main </a:t>
            </a:r>
            <a:r>
              <a:rPr lang="en-US" dirty="0" smtClean="0"/>
              <a:t>way to define an AngularJS app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100" dirty="0" smtClean="0"/>
              <a:t>declare </a:t>
            </a:r>
            <a:r>
              <a:rPr lang="en-US" sz="1100" dirty="0"/>
              <a:t>a module using the </a:t>
            </a:r>
            <a:r>
              <a:rPr lang="en-US" sz="1100" dirty="0" err="1"/>
              <a:t>angular.module</a:t>
            </a:r>
            <a:r>
              <a:rPr lang="en-US" sz="11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 app can contain several modules, each one containing code that pertains to specific functionality.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 dirty="0" smtClean="0">
                <a:solidFill>
                  <a:srgbClr val="FFFFFF"/>
                </a:solidFill>
                <a:latin typeface="Segoe UI"/>
                <a:ea typeface="Segoe UI"/>
              </a:rPr>
              <a:t>Module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78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strike="noStrike" dirty="0">
                <a:solidFill>
                  <a:srgbClr val="FFFFFF"/>
                </a:solidFill>
                <a:latin typeface="Segoe UI"/>
                <a:ea typeface="Segoe UI"/>
              </a:rPr>
              <a:t>Controllers and Scope                    </a:t>
            </a:r>
            <a:endParaRPr dirty="0"/>
          </a:p>
        </p:txBody>
      </p:sp>
      <p:sp>
        <p:nvSpPr>
          <p:cNvPr id="494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Controller is a JavaScript constructor function that is used to augment the Angular Scope.</a:t>
            </a:r>
            <a:endParaRPr dirty="0"/>
          </a:p>
          <a:p>
            <a:pPr marL="285750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N" sz="1700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The </a:t>
            </a: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purpose of controllers is to expose variables and functionality to expressions and directives.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Controller </a:t>
            </a: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is attached to the DOM via the </a:t>
            </a:r>
            <a:r>
              <a:rPr lang="en-IN" sz="1700" u="sng" strike="noStrike" dirty="0">
                <a:solidFill>
                  <a:srgbClr val="4040FF"/>
                </a:solidFill>
                <a:latin typeface="Segoe UI"/>
                <a:ea typeface="Segoe UI"/>
              </a:rPr>
              <a:t>ng-controller</a:t>
            </a: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 directive,</a:t>
            </a:r>
            <a:endParaRPr dirty="0"/>
          </a:p>
          <a:p>
            <a:pPr>
              <a:lnSpc>
                <a:spcPct val="100000"/>
              </a:lnSpc>
            </a:pPr>
            <a:endParaRPr lang="en-IN" sz="1700" b="1" strike="noStrike" dirty="0" smtClean="0">
              <a:solidFill>
                <a:srgbClr val="404040"/>
              </a:solidFill>
              <a:latin typeface="Segoe UI"/>
              <a:ea typeface="Segoe UI"/>
            </a:endParaRPr>
          </a:p>
          <a:p>
            <a:pPr>
              <a:lnSpc>
                <a:spcPct val="100000"/>
              </a:lnSpc>
            </a:pPr>
            <a:r>
              <a:rPr lang="en-IN" sz="1700" b="1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Use </a:t>
            </a:r>
            <a:r>
              <a:rPr lang="en-IN" sz="1700" b="1" strike="noStrike" dirty="0">
                <a:solidFill>
                  <a:srgbClr val="404040"/>
                </a:solidFill>
                <a:latin typeface="Segoe UI"/>
                <a:ea typeface="Segoe UI"/>
              </a:rPr>
              <a:t>controllers to: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Set up the initial state of </a:t>
            </a:r>
            <a:r>
              <a:rPr lang="en-IN" sz="1200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 application’s model ($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scope </a:t>
            </a:r>
            <a:r>
              <a:rPr lang="en-IN" sz="1200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object).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Add </a:t>
            </a:r>
            <a:r>
              <a:rPr lang="en-IN" sz="1200" strike="noStrike" dirty="0" smtClean="0">
                <a:solidFill>
                  <a:srgbClr val="000000"/>
                </a:solidFill>
                <a:latin typeface="Calibri"/>
                <a:ea typeface="Segoe UI"/>
              </a:rPr>
              <a:t>behaviour to  view through the</a:t>
            </a: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 $scope object.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700" b="1" strike="noStrike" dirty="0">
                <a:solidFill>
                  <a:srgbClr val="404040"/>
                </a:solidFill>
                <a:latin typeface="Segoe UI"/>
                <a:ea typeface="Segoe UI"/>
              </a:rPr>
              <a:t>Do not use controllers to: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Manipulate DOM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Format input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Filter output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Share code or state across controllers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95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CE66309-8660-45DA-8F2D-85C917D61CC8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b="1" strike="noStrike">
                <a:solidFill>
                  <a:srgbClr val="FFFFFF"/>
                </a:solidFill>
                <a:latin typeface="Segoe UI"/>
                <a:ea typeface="Segoe UI"/>
              </a:rPr>
              <a:t>Data Binding </a:t>
            </a:r>
            <a:endParaRPr/>
          </a:p>
        </p:txBody>
      </p:sp>
      <p:sp>
        <p:nvSpPr>
          <p:cNvPr id="497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Automatic synchronization of data between the model and view.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Model - as single source of the truth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When the model changes, view reflects the same and vice versa </a:t>
            </a:r>
            <a:r>
              <a:rPr lang="en-IN" sz="1700" strike="noStrike" dirty="0" smtClean="0">
                <a:solidFill>
                  <a:srgbClr val="404040"/>
                </a:solidFill>
                <a:latin typeface="Segoe UI"/>
                <a:ea typeface="Segoe UI"/>
              </a:rPr>
              <a:t>using </a:t>
            </a: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scope and $watch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strike="noStrike" dirty="0">
                <a:solidFill>
                  <a:srgbClr val="404040"/>
                </a:solidFill>
                <a:latin typeface="Segoe UI"/>
                <a:ea typeface="Segoe UI"/>
              </a:rPr>
              <a:t>Controllers do not need to directly manipulate the view</a:t>
            </a:r>
            <a:endParaRPr dirty="0"/>
          </a:p>
          <a:p>
            <a:pPr lvl="1"/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Changes in the models / data are automatically reflected in the view</a:t>
            </a:r>
            <a:endParaRPr dirty="0"/>
          </a:p>
          <a:p>
            <a:pPr lvl="1"/>
            <a:r>
              <a:rPr lang="en-IN" sz="1200" strike="noStrike" dirty="0">
                <a:solidFill>
                  <a:srgbClr val="000000"/>
                </a:solidFill>
                <a:latin typeface="Calibri"/>
                <a:ea typeface="Segoe UI"/>
              </a:rPr>
              <a:t>Updates are managed by the frameworks</a:t>
            </a:r>
            <a:endParaRPr dirty="0"/>
          </a:p>
        </p:txBody>
      </p:sp>
      <p:sp>
        <p:nvSpPr>
          <p:cNvPr id="498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02566BD-EC68-422C-9994-0BE46CB458D4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8</a:t>
            </a:fld>
            <a:endParaRPr/>
          </a:p>
        </p:txBody>
      </p:sp>
      <p:pic>
        <p:nvPicPr>
          <p:cNvPr id="499" name="Picture 2"/>
          <p:cNvPicPr/>
          <p:nvPr/>
        </p:nvPicPr>
        <p:blipFill>
          <a:blip r:embed="rId3"/>
          <a:stretch/>
        </p:blipFill>
        <p:spPr>
          <a:xfrm>
            <a:off x="2192760" y="3505200"/>
            <a:ext cx="4526640" cy="181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1658160" y="799560"/>
            <a:ext cx="7256160" cy="5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 b="1" strike="noStrike">
                <a:solidFill>
                  <a:srgbClr val="FFFFFF"/>
                </a:solidFill>
                <a:latin typeface="Segoe UI"/>
                <a:ea typeface="Segoe UI"/>
              </a:rPr>
              <a:t>1 Way Data Binding </a:t>
            </a:r>
            <a:endParaRPr/>
          </a:p>
        </p:txBody>
      </p:sp>
      <p:sp>
        <p:nvSpPr>
          <p:cNvPr id="501" name="CustomShape 2"/>
          <p:cNvSpPr/>
          <p:nvPr/>
        </p:nvSpPr>
        <p:spPr>
          <a:xfrm>
            <a:off x="1645560" y="1721880"/>
            <a:ext cx="7268760" cy="36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3"/>
          <p:cNvSpPr/>
          <p:nvPr/>
        </p:nvSpPr>
        <p:spPr>
          <a:xfrm>
            <a:off x="128520" y="6392880"/>
            <a:ext cx="49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3816659-BEC5-40F2-89F2-B1276AD76DF3}" type="slidenum">
              <a:rPr lang="en-IN" sz="1000" strike="noStrike">
                <a:solidFill>
                  <a:srgbClr val="474747"/>
                </a:solidFill>
                <a:latin typeface="Arial"/>
                <a:ea typeface="DejaVu Sans"/>
              </a:rPr>
              <a:t>9</a:t>
            </a:fld>
            <a:endParaRPr/>
          </a:p>
        </p:txBody>
      </p:sp>
      <p:pic>
        <p:nvPicPr>
          <p:cNvPr id="503" name="Picture 3"/>
          <p:cNvPicPr/>
          <p:nvPr/>
        </p:nvPicPr>
        <p:blipFill>
          <a:blip r:embed="rId3"/>
          <a:stretch/>
        </p:blipFill>
        <p:spPr>
          <a:xfrm>
            <a:off x="1677960" y="1811160"/>
            <a:ext cx="7225200" cy="363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30845</TotalTime>
  <Words>1266</Words>
  <Application>Microsoft Office PowerPoint</Application>
  <PresentationFormat>On-screen Show (4:3)</PresentationFormat>
  <Paragraphs>310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Sudhir Sharma</cp:lastModifiedBy>
  <cp:revision>433</cp:revision>
  <dcterms:created xsi:type="dcterms:W3CDTF">2009-07-20T04:26:09Z</dcterms:created>
  <dcterms:modified xsi:type="dcterms:W3CDTF">2015-09-09T05:23:00Z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Cybage Software Pvt. Ltd.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