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78" r:id="rId3"/>
    <p:sldId id="279" r:id="rId4"/>
    <p:sldId id="287" r:id="rId5"/>
    <p:sldId id="288" r:id="rId6"/>
    <p:sldId id="293" r:id="rId7"/>
    <p:sldId id="308" r:id="rId8"/>
    <p:sldId id="309" r:id="rId9"/>
    <p:sldId id="312" r:id="rId10"/>
    <p:sldId id="314" r:id="rId11"/>
    <p:sldId id="317" r:id="rId12"/>
    <p:sldId id="315" r:id="rId13"/>
    <p:sldId id="316" r:id="rId14"/>
    <p:sldId id="310" r:id="rId15"/>
    <p:sldId id="311" r:id="rId16"/>
    <p:sldId id="284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00" d="100"/>
          <a:sy n="100" d="100"/>
        </p:scale>
        <p:origin x="-294" y="-10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4" r:id="rId2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Title Spring Security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6418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:Sudhir Sharma</a:t>
            </a:r>
            <a:r>
              <a:rPr lang="en-US" altLang="en-US" dirty="0">
                <a:solidFill>
                  <a:schemeClr val="bg1"/>
                </a:solidFill>
              </a:rPr>
              <a:t>	Presented </a:t>
            </a:r>
            <a:r>
              <a:rPr lang="en-US" altLang="en-US" dirty="0" smtClean="0">
                <a:solidFill>
                  <a:schemeClr val="bg1"/>
                </a:solidFill>
              </a:rPr>
              <a:t>by </a:t>
            </a:r>
            <a:r>
              <a:rPr lang="en-US" altLang="en-US" dirty="0">
                <a:solidFill>
                  <a:schemeClr val="bg1"/>
                </a:solidFill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: Sudhir Sharma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REST – </a:t>
            </a:r>
            <a:r>
              <a:rPr lang="en-US" sz="3200" dirty="0" smtClean="0">
                <a:latin typeface="Microsoft Sans Serif" pitchFamily="34" charset="0"/>
                <a:ea typeface="+mj-ea"/>
                <a:cs typeface="Microsoft Sans Serif" pitchFamily="34" charset="0"/>
              </a:rPr>
              <a:t>Annotation</a:t>
            </a:r>
            <a:endParaRPr lang="en-US" sz="3200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8069835" cy="51742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Annotation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 GET, POST, PUT, POST,DELETE, OPTION, HEAD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Applied to a Java method to bind it to an HTTP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 Annotation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@Path - Can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upplied to class as base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(or method for relative path)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absence of @Path it consider root of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Parameter Annotation 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PathParam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maps to a path segment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QueryParam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maps to a query string parameter.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FormParam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maps to a form POST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parameter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DefaultValue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supplies a default parameter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value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InjectParam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Inject the bean of query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and Consume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@Produce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Used on a class or method to identify the content types that can be produced by that resource class or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method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@Consume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Used on a class or method to identify the content types that can be accepted by that resource class or method.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Method annotation overrides class annotation</a:t>
            </a:r>
          </a:p>
          <a:p>
            <a:pPr lvl="1" indent="-457200">
              <a:buFont typeface="+mj-lt"/>
              <a:buAutoNum type="arabicPeriod"/>
            </a:pPr>
            <a:r>
              <a:rPr lang="en-US" sz="2000" dirty="0"/>
              <a:t>Provider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Produce the content in other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format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571500" lvl="1" indent="-342900">
              <a:buFont typeface="+mj-lt"/>
              <a:buAutoNum type="arabicPeriod"/>
            </a:pPr>
            <a:endParaRPr lang="en-US" dirty="0" smtClean="0"/>
          </a:p>
          <a:p>
            <a:pPr marL="571500" lvl="1" indent="-342900"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48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Microsoft Sans Serif" pitchFamily="34" charset="0"/>
                <a:ea typeface="+mj-ea"/>
                <a:cs typeface="Microsoft Sans Serif" pitchFamily="34" charset="0"/>
              </a:rPr>
              <a:t>Filter and Interceptor </a:t>
            </a:r>
            <a:endParaRPr lang="en-US" sz="3200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8069835" cy="51742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: </a:t>
            </a:r>
            <a:r>
              <a:rPr lang="en-US" sz="1600" dirty="0"/>
              <a:t>Filters can be used when you want to modify any request or response parameters like headers.</a:t>
            </a:r>
            <a:r>
              <a:rPr lang="en-US" sz="2000" dirty="0"/>
              <a:t> </a:t>
            </a:r>
            <a:endParaRPr lang="en-US" sz="2000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ContainerRequestFilter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- </a:t>
            </a:r>
            <a:r>
              <a:rPr lang="en-US" dirty="0"/>
              <a:t>Request filter is executed before the resource method is run and before the response is </a:t>
            </a:r>
            <a:r>
              <a:rPr lang="en-US" dirty="0" smtClean="0"/>
              <a:t>created,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it does not have </a:t>
            </a:r>
            <a:r>
              <a:rPr lang="en-US" dirty="0" err="1"/>
              <a:t>ContainerResponseContext</a:t>
            </a:r>
            <a:r>
              <a:rPr lang="en-US" dirty="0"/>
              <a:t> </a:t>
            </a:r>
            <a:endParaRPr lang="en-US" dirty="0" smtClean="0"/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 </a:t>
            </a:r>
            <a:r>
              <a:rPr lang="en-US" b="1" dirty="0" smtClean="0"/>
              <a:t>Pre-matching- Execute before the request match start</a:t>
            </a:r>
            <a:endParaRPr lang="en-US" b="1" dirty="0"/>
          </a:p>
          <a:p>
            <a:pPr marL="1143000" lvl="2" indent="-457200">
              <a:buFont typeface="+mj-lt"/>
              <a:buAutoNum type="arabicPeriod"/>
            </a:pPr>
            <a:r>
              <a:rPr lang="en-US" b="1" dirty="0"/>
              <a:t>post-matching </a:t>
            </a:r>
            <a:r>
              <a:rPr lang="en-US" b="1" dirty="0" smtClean="0"/>
              <a:t> - Resource method execute and pass the Response to </a:t>
            </a:r>
            <a:r>
              <a:rPr lang="en-US" b="1" dirty="0" err="1"/>
              <a:t>ContainerRequestContext.abortWith</a:t>
            </a:r>
            <a:r>
              <a:rPr lang="en-US" b="1" dirty="0"/>
              <a:t>(Response response) </a:t>
            </a:r>
            <a:r>
              <a:rPr lang="en-US" b="1" dirty="0"/>
              <a:t> method</a:t>
            </a:r>
            <a:endParaRPr lang="en-US" b="1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ContainerResponseFilter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  <a:r>
              <a:rPr lang="en-US" dirty="0"/>
              <a:t>The filter will be executed for every response which is in most cases after the resource method is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Interceptor :</a:t>
            </a:r>
            <a:r>
              <a:rPr lang="en-US" sz="2000" dirty="0"/>
              <a:t> </a:t>
            </a:r>
            <a:r>
              <a:rPr lang="en-US" sz="1600" dirty="0"/>
              <a:t>filters are primarily intended to manipulate request and response parameters like HTTP headers, URIs and/or HTTP methods, interceptors are intended to manipulate entities, via manipulating entity input/output streams</a:t>
            </a:r>
            <a:r>
              <a:rPr lang="en-US" sz="1600" dirty="0" smtClean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ReaderInterceptor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dirty="0"/>
              <a:t>Request filter is executed before the resource method is run and before the response is created,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it does not have </a:t>
            </a:r>
            <a:r>
              <a:rPr lang="en-US" dirty="0" err="1"/>
              <a:t>ContainerResponseContext</a:t>
            </a:r>
            <a:r>
              <a:rPr lang="en-US" dirty="0"/>
              <a:t> 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WriterInterceptor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dirty="0"/>
              <a:t>The filter will be executed for every response which is in most cases after the resource method is executed.</a:t>
            </a: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59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– </a:t>
            </a:r>
            <a:r>
              <a:rPr lang="en-US" dirty="0" smtClean="0"/>
              <a:t>Benefits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3115" y="1464629"/>
            <a:ext cx="8069835" cy="455517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Client-Server</a:t>
            </a:r>
            <a:endParaRPr lang="en-US" altLang="zh-CN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FontTx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Separation principle</a:t>
            </a:r>
          </a:p>
          <a:p>
            <a:pPr lvl="1">
              <a:buFontTx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Components Independent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Stateless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Session state on the client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Trade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 (network performance, etc.)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Cacheable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 response can be cacheable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Efficiency but reduce reliability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Layered system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System scalability</a:t>
            </a: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 Interface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Simple </a:t>
            </a:r>
          </a:p>
          <a:p>
            <a:pPr marL="571500" lvl="1" indent="-342900">
              <a:buFont typeface="+mj-lt"/>
              <a:buAutoNum type="arabicPeriod"/>
            </a:pPr>
            <a:endParaRPr lang="en-US" dirty="0" smtClean="0"/>
          </a:p>
          <a:p>
            <a:pPr marL="571500" lvl="1" indent="-342900"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03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– </a:t>
            </a:r>
            <a:r>
              <a:rPr lang="en-US" dirty="0" smtClean="0"/>
              <a:t>Security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3115" y="1464629"/>
            <a:ext cx="8069835" cy="455517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Pre-matching filter</a:t>
            </a:r>
            <a:endParaRPr lang="en-US" alt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JAX-RS Security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getUserPrinciple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isUserInRole</a:t>
            </a:r>
            <a:endParaRPr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isSecure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getAuthentication</a:t>
            </a:r>
            <a:r>
              <a:rPr lang="en-US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scema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Security </a:t>
            </a:r>
            <a:r>
              <a:rPr lang="en-US" altLang="en-US" sz="2000" dirty="0" smtClean="0">
                <a:solidFill>
                  <a:schemeClr val="tx1"/>
                </a:solidFill>
              </a:rPr>
              <a:t>Annotation</a:t>
            </a: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@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PermitAll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@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DenyAll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@</a:t>
            </a:r>
            <a:r>
              <a:rPr lang="en-US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RolesAllowed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buFontTx/>
              <a:buChar char="•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SecurityContext</a:t>
            </a:r>
            <a:endParaRPr lang="en-US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lvl="1"/>
            <a:endParaRPr lang="en-US" dirty="0" smtClean="0"/>
          </a:p>
          <a:p>
            <a:pPr marL="571500" lvl="1" indent="-342900"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2660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REST vs SOAP</a:t>
            </a:r>
            <a:endParaRPr lang="en-US" sz="3200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6069585" cy="2716847"/>
          </a:xfrm>
        </p:spPr>
        <p:txBody>
          <a:bodyPr/>
          <a:lstStyle/>
          <a:p>
            <a:pPr marL="571500" lvl="1" indent="-342900">
              <a:buAutoNum type="arabicPeriod"/>
            </a:pPr>
            <a:endParaRPr lang="en-US" dirty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94788"/>
              </p:ext>
            </p:extLst>
          </p:nvPr>
        </p:nvGraphicFramePr>
        <p:xfrm>
          <a:off x="571499" y="1733550"/>
          <a:ext cx="8186738" cy="3481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369"/>
                <a:gridCol w="4093369"/>
              </a:tblGrid>
              <a:tr h="8549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SOAP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REST</a:t>
                      </a:r>
                      <a:endParaRPr lang="en-US" sz="800" dirty="0"/>
                    </a:p>
                  </a:txBody>
                  <a:tcPr/>
                </a:tc>
              </a:tr>
              <a:tr h="875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Contract is service and its operations.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Contract is uniform interface.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875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 are specified by service description, explicitly.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Actions are specified by uniform interface, e.g. HTTP verbs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  <a:tr h="8754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Errors semantics are specified out of band.</a:t>
                      </a:r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By uniform interface.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6069585" cy="2716847"/>
          </a:xfrm>
        </p:spPr>
        <p:txBody>
          <a:bodyPr/>
          <a:lstStyle/>
          <a:p>
            <a:pPr marL="571500" lvl="1" indent="-342900">
              <a:buAutoNum type="arabicPeriod"/>
            </a:pPr>
            <a:endParaRPr lang="en-US" dirty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 txBox="1">
            <a:spLocks/>
          </p:cNvSpPr>
          <p:nvPr/>
        </p:nvSpPr>
        <p:spPr>
          <a:xfrm>
            <a:off x="228600" y="1685925"/>
            <a:ext cx="8534400" cy="4648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/>
            <a:r>
              <a:rPr lang="en-US" sz="2200" dirty="0" smtClean="0"/>
              <a:t>REST Pros</a:t>
            </a:r>
          </a:p>
          <a:p>
            <a:pPr marL="342900" lvl="1"/>
            <a:r>
              <a:rPr lang="en-US" sz="1900" dirty="0" smtClean="0"/>
              <a:t>Simple design</a:t>
            </a:r>
          </a:p>
          <a:p>
            <a:pPr marL="342900" lvl="1"/>
            <a:r>
              <a:rPr lang="en-US" sz="1900" dirty="0" smtClean="0"/>
              <a:t>Better performance</a:t>
            </a:r>
          </a:p>
          <a:p>
            <a:pPr marL="342900" lvl="1"/>
            <a:r>
              <a:rPr lang="en-US" sz="1900" dirty="0" smtClean="0"/>
              <a:t>More scalable</a:t>
            </a:r>
          </a:p>
          <a:p>
            <a:pPr marL="342900" lvl="1"/>
            <a:r>
              <a:rPr lang="en-US" sz="1900" dirty="0" smtClean="0"/>
              <a:t>Better platform support</a:t>
            </a:r>
          </a:p>
          <a:p>
            <a:pPr marL="342900" lvl="1"/>
            <a:r>
              <a:rPr lang="en-US" sz="1900" dirty="0" smtClean="0"/>
              <a:t>Inbuilt caching support</a:t>
            </a:r>
          </a:p>
          <a:p>
            <a:pPr marL="342900" lvl="1"/>
            <a:endParaRPr lang="en-US" sz="1600" dirty="0" smtClean="0"/>
          </a:p>
          <a:p>
            <a:pPr marL="342900" lvl="1"/>
            <a:endParaRPr lang="en-US" sz="1600" dirty="0" smtClean="0"/>
          </a:p>
          <a:p>
            <a:pPr marL="68580"/>
            <a:r>
              <a:rPr lang="en-US" sz="2200" dirty="0" smtClean="0"/>
              <a:t>REST Cons</a:t>
            </a:r>
          </a:p>
          <a:p>
            <a:pPr marL="342900" lvl="1"/>
            <a:r>
              <a:rPr lang="en-US" sz="1900" dirty="0" smtClean="0"/>
              <a:t>Limited transport support, HTTP/S only.</a:t>
            </a:r>
          </a:p>
          <a:p>
            <a:pPr marL="342900" lvl="1"/>
            <a:r>
              <a:rPr lang="en-US" sz="1900" dirty="0" smtClean="0"/>
              <a:t>Missing features e.g. WS-Security</a:t>
            </a:r>
          </a:p>
          <a:p>
            <a:pPr marL="274320" lvl="1" indent="0">
              <a:buFont typeface="Arial" charset="0"/>
              <a:buNone/>
            </a:pPr>
            <a:endParaRPr lang="en-US" sz="1900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sz="2200" dirty="0" smtClean="0"/>
          </a:p>
          <a:p>
            <a:endParaRPr lang="en-US" sz="2200" dirty="0" smtClean="0"/>
          </a:p>
          <a:p>
            <a:pPr marL="274320" lvl="1" indent="0">
              <a:buFont typeface="Arial" charset="0"/>
              <a:buNone/>
            </a:pPr>
            <a:endParaRPr lang="en-US" sz="2200" dirty="0" smtClean="0"/>
          </a:p>
          <a:p>
            <a:pPr marL="274320" lvl="1" indent="0">
              <a:buFont typeface="Arial" charset="0"/>
              <a:buNone/>
            </a:pPr>
            <a:r>
              <a:rPr lang="en-US" sz="2200" dirty="0" smtClean="0"/>
              <a:t> </a:t>
            </a:r>
          </a:p>
          <a:p>
            <a:pPr marL="0" indent="0">
              <a:buFont typeface="Arial" charset="0"/>
              <a:buNone/>
            </a:pPr>
            <a:endParaRPr lang="en-US" sz="2500" dirty="0" smtClean="0"/>
          </a:p>
          <a:p>
            <a:endParaRPr lang="en-US" sz="2500" dirty="0" smtClean="0"/>
          </a:p>
          <a:p>
            <a:endParaRPr lang="en-US" sz="2500" dirty="0" smtClean="0"/>
          </a:p>
          <a:p>
            <a:pPr lvl="1"/>
            <a:endParaRPr lang="en-US" sz="2500" dirty="0" smtClean="0"/>
          </a:p>
          <a:p>
            <a:endParaRPr lang="en-US" sz="2500" dirty="0" smtClean="0"/>
          </a:p>
          <a:p>
            <a:pPr marL="274320" lvl="1" indent="0">
              <a:buFont typeface="Arial" charset="0"/>
              <a:buNone/>
            </a:pPr>
            <a:endParaRPr lang="en-US" dirty="0" smtClean="0"/>
          </a:p>
          <a:p>
            <a:pPr marL="274320" lvl="1" indent="0">
              <a:buFont typeface="Arial" charset="0"/>
              <a:buNone/>
            </a:pPr>
            <a:r>
              <a:rPr lang="en-US" dirty="0" smtClean="0"/>
              <a:t>  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Document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E37B2-D69C-4A5B-AD7B-EE426F15A6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1279"/>
              </p:ext>
            </p:extLst>
          </p:nvPr>
        </p:nvGraphicFramePr>
        <p:xfrm>
          <a:off x="1530350" y="2482850"/>
          <a:ext cx="7272456" cy="244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823"/>
                <a:gridCol w="2154933"/>
                <a:gridCol w="2600560"/>
                <a:gridCol w="1583140"/>
              </a:tblGrid>
              <a:tr h="642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Version No.</a:t>
                      </a: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Authored/ Modified by</a:t>
                      </a: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Remarks/ 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Sudhir Sharma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21-Jun-2016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45666" y="3409950"/>
            <a:ext cx="6507734" cy="8286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Participant should be able to create basic example of rest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itchFamily="34" charset="0"/>
                <a:ea typeface="+mj-ea"/>
                <a:cs typeface="Microsoft Sans Serif" pitchFamily="34" charset="0"/>
              </a:rPr>
              <a:t>Course Structure</a:t>
            </a:r>
            <a:endParaRPr lang="en-US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0EB3A-D604-4AB8-B6FE-517D58584C8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56524"/>
              </p:ext>
            </p:extLst>
          </p:nvPr>
        </p:nvGraphicFramePr>
        <p:xfrm>
          <a:off x="1530350" y="2474913"/>
          <a:ext cx="7162800" cy="3652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Arial" pitchFamily="34" charset="0"/>
                          <a:cs typeface="Arial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Intermediate 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Familiar with java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baseline="0" smtClean="0">
                          <a:latin typeface="Arial" pitchFamily="34" charset="0"/>
                          <a:cs typeface="Arial" pitchFamily="34" charset="0"/>
                        </a:rPr>
                        <a:t>and servlet 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PPT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Evaluation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Agenda</a:t>
            </a:r>
            <a:endParaRPr lang="en-US" sz="3200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Concept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Principle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JAX-RS Basic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implementation</a:t>
            </a: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Annotation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 &amp; Interceptor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Security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V.S. SOA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Banifits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Q&amp;A</a:t>
            </a:r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REST 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3955097"/>
          </a:xfrm>
        </p:spPr>
        <p:txBody>
          <a:bodyPr/>
          <a:lstStyle/>
          <a:p>
            <a:r>
              <a:rPr lang="en-US" altLang="zh-CN" b="1" dirty="0" err="1" smtClean="0">
                <a:latin typeface="Century Gothic" pitchFamily="34" charset="0"/>
                <a:ea typeface="宋体" pitchFamily="2" charset="-122"/>
              </a:rPr>
              <a:t>R</a:t>
            </a:r>
            <a:r>
              <a:rPr lang="en-US" altLang="zh-CN" sz="1800" b="1" dirty="0" err="1" smtClean="0">
                <a:latin typeface="Century Gothic" pitchFamily="34" charset="0"/>
                <a:ea typeface="宋体" pitchFamily="2" charset="-122"/>
              </a:rPr>
              <a:t>E</a:t>
            </a:r>
            <a:r>
              <a:rPr lang="en-US" altLang="zh-CN" sz="1800" dirty="0" err="1" smtClean="0">
                <a:latin typeface="Century Gothic" pitchFamily="34" charset="0"/>
                <a:ea typeface="宋体" pitchFamily="2" charset="-122"/>
              </a:rPr>
              <a:t>presentational</a:t>
            </a:r>
            <a:r>
              <a:rPr lang="en-US" altLang="zh-CN" sz="1800" dirty="0" smtClean="0">
                <a:latin typeface="Century Gothic" pitchFamily="34" charset="0"/>
                <a:ea typeface="宋体" pitchFamily="2" charset="-122"/>
              </a:rPr>
              <a:t> </a:t>
            </a:r>
            <a:r>
              <a:rPr lang="en-US" altLang="zh-CN" b="1" dirty="0">
                <a:latin typeface="Century Gothic" pitchFamily="34" charset="0"/>
                <a:ea typeface="宋体" pitchFamily="2" charset="-122"/>
              </a:rPr>
              <a:t>S</a:t>
            </a:r>
            <a:r>
              <a:rPr lang="en-US" altLang="zh-CN" sz="1800" dirty="0">
                <a:latin typeface="Century Gothic" pitchFamily="34" charset="0"/>
                <a:ea typeface="宋体" pitchFamily="2" charset="-122"/>
              </a:rPr>
              <a:t>tate </a:t>
            </a:r>
            <a:r>
              <a:rPr lang="en-US" altLang="zh-CN" b="1" dirty="0">
                <a:latin typeface="Century Gothic" pitchFamily="34" charset="0"/>
                <a:ea typeface="宋体" pitchFamily="2" charset="-122"/>
              </a:rPr>
              <a:t>T</a:t>
            </a:r>
            <a:r>
              <a:rPr lang="en-US" altLang="zh-CN" sz="1800" dirty="0">
                <a:latin typeface="Century Gothic" pitchFamily="34" charset="0"/>
                <a:ea typeface="宋体" pitchFamily="2" charset="-122"/>
              </a:rPr>
              <a:t>ransfer </a:t>
            </a:r>
            <a:r>
              <a:rPr lang="en-US" altLang="zh-CN" sz="105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宋体" pitchFamily="2" charset="-122"/>
              </a:rPr>
              <a:t>between Resource</a:t>
            </a:r>
            <a:endParaRPr lang="en-US" altLang="zh-CN" sz="1800" dirty="0">
              <a:latin typeface="Century Gothic" pitchFamily="34" charset="0"/>
              <a:ea typeface="宋体" pitchFamily="2" charset="-122"/>
            </a:endParaRPr>
          </a:p>
          <a:p>
            <a:endParaRPr lang="en-US" b="1" dirty="0" smtClean="0"/>
          </a:p>
          <a:p>
            <a:r>
              <a:rPr lang="en-US" altLang="zh-CN" sz="1800" dirty="0">
                <a:latin typeface="Century Gothic" pitchFamily="34" charset="0"/>
                <a:ea typeface="宋体" pitchFamily="2" charset="-122"/>
              </a:rPr>
              <a:t>A </a:t>
            </a:r>
            <a:r>
              <a:rPr lang="en-US" altLang="zh-CN" sz="1800" dirty="0" smtClean="0">
                <a:latin typeface="Century Gothic" pitchFamily="34" charset="0"/>
                <a:ea typeface="宋体" pitchFamily="2" charset="-122"/>
              </a:rPr>
              <a:t>Architecture </a:t>
            </a:r>
            <a:r>
              <a:rPr lang="en-US" altLang="zh-CN" sz="1800" b="1" dirty="0">
                <a:latin typeface="Century Gothic" pitchFamily="34" charset="0"/>
                <a:ea typeface="宋体" pitchFamily="2" charset="-122"/>
              </a:rPr>
              <a:t>style</a:t>
            </a:r>
            <a:r>
              <a:rPr lang="en-US" altLang="zh-CN" sz="1800" dirty="0">
                <a:latin typeface="Century Gothic" pitchFamily="34" charset="0"/>
                <a:ea typeface="宋体" pitchFamily="2" charset="-122"/>
              </a:rPr>
              <a:t> </a:t>
            </a:r>
            <a:r>
              <a:rPr lang="en-US" altLang="zh-CN" sz="1800" dirty="0" smtClean="0">
                <a:latin typeface="Century Gothic" pitchFamily="34" charset="0"/>
                <a:ea typeface="宋体" pitchFamily="2" charset="-122"/>
              </a:rPr>
              <a:t> build on certain principle using current “web fundamental”</a:t>
            </a:r>
          </a:p>
          <a:p>
            <a:endParaRPr lang="en-US" altLang="zh-CN" sz="1800" dirty="0">
              <a:solidFill>
                <a:srgbClr val="C0C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  <a:ea typeface="宋体" pitchFamily="2" charset="-122"/>
            </a:endParaRPr>
          </a:p>
          <a:p>
            <a:r>
              <a:rPr lang="en-US" altLang="zh-CN" b="1" dirty="0">
                <a:latin typeface="Century Gothic" pitchFamily="34" charset="0"/>
                <a:ea typeface="宋体" pitchFamily="2" charset="-122"/>
              </a:rPr>
              <a:t>Web </a:t>
            </a:r>
            <a:r>
              <a:rPr lang="en-US" altLang="zh-CN" b="1" dirty="0" smtClean="0">
                <a:latin typeface="Century Gothic" pitchFamily="34" charset="0"/>
                <a:ea typeface="宋体" pitchFamily="2" charset="-122"/>
              </a:rPr>
              <a:t>Fundamental</a:t>
            </a:r>
          </a:p>
          <a:p>
            <a:pPr marL="457200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Protocol</a:t>
            </a:r>
          </a:p>
          <a:p>
            <a:pPr marL="457200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Method</a:t>
            </a:r>
          </a:p>
          <a:p>
            <a:pPr marL="457200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Stateless protocol </a:t>
            </a:r>
          </a:p>
          <a:p>
            <a:pPr marL="457200">
              <a:buFont typeface="Arial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URI- Resource</a:t>
            </a:r>
          </a:p>
          <a:p>
            <a:pPr marL="0" indent="0"/>
            <a:r>
              <a:rPr lang="en-US" altLang="zh-CN" b="1" dirty="0" smtClean="0">
                <a:latin typeface="Century Gothic" pitchFamily="34" charset="0"/>
                <a:ea typeface="宋体" pitchFamily="2" charset="-122"/>
              </a:rPr>
              <a:t>It </a:t>
            </a:r>
            <a:r>
              <a:rPr lang="en-US" altLang="zh-CN" b="1" dirty="0" smtClean="0">
                <a:latin typeface="Century Gothic" pitchFamily="34" charset="0"/>
                <a:ea typeface="宋体" pitchFamily="2" charset="-122"/>
              </a:rPr>
              <a:t>take above concept and apply certain principle </a:t>
            </a:r>
            <a:endParaRPr lang="en-US" altLang="zh-CN" b="1" dirty="0">
              <a:latin typeface="Century Gothic" pitchFamily="34" charset="0"/>
              <a:ea typeface="宋体" pitchFamily="2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Century Gothic" pitchFamily="34" charset="0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REST </a:t>
            </a:r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Principle</a:t>
            </a:r>
            <a:endParaRPr lang="en-US" sz="3200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6069585" cy="271684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Every this is resource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/>
              <a:t>Customer, Order, Item, User </a:t>
            </a:r>
            <a:r>
              <a:rPr lang="en-US" dirty="0" err="1"/>
              <a:t>ect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Every resource data is identified by identifier 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www.myapp.com/Customer/sudhir</a:t>
            </a:r>
          </a:p>
          <a:p>
            <a:pPr marL="342900" indent="-342900">
              <a:buAutoNum type="arabicPeriod"/>
            </a:pPr>
            <a:r>
              <a:rPr lang="en-US" dirty="0" smtClean="0"/>
              <a:t>Uniform interface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GET, PUT, DELETE, POST</a:t>
            </a:r>
          </a:p>
          <a:p>
            <a:pPr marL="342900" indent="-342900">
              <a:buAutoNum type="arabicPeriod"/>
            </a:pPr>
            <a:r>
              <a:rPr lang="en-US" dirty="0" smtClean="0"/>
              <a:t>Client – server communicate via representation (</a:t>
            </a:r>
            <a:r>
              <a:rPr lang="en-US" dirty="0" err="1" smtClean="0"/>
              <a:t>req</a:t>
            </a:r>
            <a:r>
              <a:rPr lang="en-US" dirty="0" smtClean="0"/>
              <a:t>/res)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{Customer: {Name: ‘Sudhir’, Address: ‘Ahmedabad’}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Stateless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74531"/>
              </p:ext>
            </p:extLst>
          </p:nvPr>
        </p:nvGraphicFramePr>
        <p:xfrm>
          <a:off x="514351" y="4029075"/>
          <a:ext cx="6000750" cy="196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</a:tblGrid>
              <a:tr h="27961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Method 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Http Method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REST URL</a:t>
                      </a:r>
                      <a:endParaRPr lang="en-US" sz="800" dirty="0"/>
                    </a:p>
                  </a:txBody>
                  <a:tcPr/>
                </a:tc>
              </a:tr>
              <a:tr h="2796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addCoustomer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Customers/</a:t>
                      </a:r>
                      <a:r>
                        <a:rPr lang="en-US" sz="1400" dirty="0" err="1" smtClean="0"/>
                        <a:t>sudhir</a:t>
                      </a:r>
                      <a:endParaRPr lang="en-US" sz="1400" dirty="0"/>
                    </a:p>
                  </a:txBody>
                  <a:tcPr/>
                </a:tc>
              </a:tr>
              <a:tr h="3645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InsertOrder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Orders/101</a:t>
                      </a:r>
                      <a:endParaRPr lang="en-US" sz="1400" dirty="0"/>
                    </a:p>
                  </a:txBody>
                  <a:tcPr/>
                </a:tc>
              </a:tr>
              <a:tr h="2796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SelectCustomer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Customers/Sudhir</a:t>
                      </a:r>
                      <a:endParaRPr lang="en-US" sz="1400" dirty="0"/>
                    </a:p>
                  </a:txBody>
                  <a:tcPr/>
                </a:tc>
              </a:tr>
              <a:tr h="27961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DeleteCustomer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Customers/Sudhir</a:t>
                      </a:r>
                      <a:endParaRPr lang="en-US" sz="1400" dirty="0"/>
                    </a:p>
                  </a:txBody>
                  <a:tcPr/>
                </a:tc>
              </a:tr>
              <a:tr h="40625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UpdateCustomer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Customers/Sudhir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6901875" y="1617028"/>
            <a:ext cx="2101174" cy="2412047"/>
            <a:chOff x="6901875" y="1617028"/>
            <a:chExt cx="2101174" cy="2859722"/>
          </a:xfrm>
        </p:grpSpPr>
        <p:sp>
          <p:nvSpPr>
            <p:cNvPr id="8" name="Rectangle 7"/>
            <p:cNvSpPr/>
            <p:nvPr/>
          </p:nvSpPr>
          <p:spPr>
            <a:xfrm>
              <a:off x="6901875" y="3752850"/>
              <a:ext cx="2101174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POST, GET, PUT,DELETE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3343" y="2628900"/>
              <a:ext cx="2031765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Resource Name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89524" y="1617028"/>
              <a:ext cx="1925876" cy="49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Uniform Interface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0"/>
              <a:endCxn id="10" idx="2"/>
            </p:cNvCxnSpPr>
            <p:nvPr/>
          </p:nvCxnSpPr>
          <p:spPr>
            <a:xfrm flipV="1">
              <a:off x="7939226" y="2112328"/>
              <a:ext cx="13236" cy="5165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  <a:endCxn id="9" idx="2"/>
            </p:cNvCxnSpPr>
            <p:nvPr/>
          </p:nvCxnSpPr>
          <p:spPr>
            <a:xfrm flipH="1" flipV="1">
              <a:off x="7939226" y="3276600"/>
              <a:ext cx="13236" cy="47625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7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JAX-RS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8612760" cy="4393247"/>
          </a:xfr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JAX-RS applications consist of a hierarchy of resources: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800" b="1" dirty="0" smtClean="0"/>
              <a:t>Controller </a:t>
            </a:r>
            <a:r>
              <a:rPr lang="en-US" sz="1800" b="1" dirty="0"/>
              <a:t>servlet </a:t>
            </a:r>
            <a:r>
              <a:rPr lang="en-US" sz="1800" b="1" dirty="0" smtClean="0"/>
              <a:t> </a:t>
            </a:r>
            <a:r>
              <a:rPr lang="en-US" sz="1800" dirty="0" smtClean="0"/>
              <a:t>-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served up by a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servlet.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800" b="1" dirty="0" smtClean="0"/>
              <a:t>URI </a:t>
            </a:r>
            <a:r>
              <a:rPr lang="en-US" sz="1800" b="1" dirty="0" smtClean="0"/>
              <a:t>Mapping-</a:t>
            </a:r>
            <a:r>
              <a:rPr lang="en-US" sz="18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resource is mapped to a request URI that is relative to the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 path.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800" b="1" dirty="0" smtClean="0"/>
              <a:t>Relative mapping </a:t>
            </a:r>
            <a:r>
              <a:rPr lang="en-US" sz="1800" dirty="0" smtClean="0"/>
              <a:t>-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 path of each resource is mapped to a method on a JAX-RS annotated service bean that returns the resource.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800" b="1" dirty="0" smtClean="0"/>
              <a:t>Method Annotation</a:t>
            </a:r>
            <a:r>
              <a:rPr lang="en-US" sz="1800" dirty="0" smtClean="0"/>
              <a:t> -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bean methods that return a resource must be annotated with a single JAX-RS HTTP method annotation (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@GET)</a:t>
            </a:r>
          </a:p>
          <a:p>
            <a:pPr marL="457200">
              <a:buFont typeface="Arial" pitchFamily="34" charset="0"/>
              <a:buChar char="•"/>
            </a:pPr>
            <a:r>
              <a:rPr lang="en-US" sz="1800" b="1" dirty="0" smtClean="0"/>
              <a:t>Optional Annotation</a:t>
            </a:r>
            <a:r>
              <a:rPr lang="en-US" sz="1800" dirty="0" smtClean="0"/>
              <a:t> -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optional annotations may be applied to the class, class fields, and method parameters to customize the service API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458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Microsoft Sans Serif" pitchFamily="34" charset="0"/>
                <a:ea typeface="+mj-ea"/>
                <a:cs typeface="Microsoft Sans Serif" pitchFamily="34" charset="0"/>
              </a:rPr>
              <a:t>REST implementation</a:t>
            </a:r>
            <a:endParaRPr lang="en-US" sz="3200" dirty="0">
              <a:latin typeface="Microsoft Sans Serif" pitchFamily="34" charset="0"/>
              <a:ea typeface="+mj-ea"/>
              <a:cs typeface="Microsoft Sans Serif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21690" y="1474153"/>
            <a:ext cx="6069585" cy="3983672"/>
          </a:xfrm>
        </p:spPr>
        <p:txBody>
          <a:bodyPr/>
          <a:lstStyle/>
          <a:p>
            <a:pPr marL="0" indent="0"/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Standard solution available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Jersey  ( If need to expose as third party)</a:t>
            </a:r>
          </a:p>
          <a:p>
            <a:pPr lvl="2" indent="-457200">
              <a:buFont typeface="+mj-lt"/>
              <a:buAutoNum type="arabicPeriod"/>
            </a:pPr>
            <a:r>
              <a:rPr lang="en-US" sz="1800" dirty="0" err="1"/>
              <a:t>Jax</a:t>
            </a:r>
            <a:r>
              <a:rPr lang="en-US" sz="1800" dirty="0"/>
              <a:t> RS implementation</a:t>
            </a:r>
          </a:p>
          <a:p>
            <a:pPr lvl="2" indent="-457200">
              <a:buFont typeface="+mj-lt"/>
              <a:buAutoNum type="arabicPeriod"/>
            </a:pPr>
            <a:r>
              <a:rPr lang="en-US" sz="1800" dirty="0"/>
              <a:t>Provides support for WADL generation</a:t>
            </a:r>
          </a:p>
          <a:p>
            <a:pPr lvl="2" indent="-457200">
              <a:buFont typeface="+mj-lt"/>
              <a:buAutoNum type="arabicPeriod"/>
            </a:pPr>
            <a:r>
              <a:rPr lang="en-US" sz="1800" dirty="0"/>
              <a:t>Can use interceptors, filters, etc.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MVC (If web application)</a:t>
            </a:r>
          </a:p>
          <a:p>
            <a:pPr lvl="2" indent="-457200">
              <a:buFont typeface="+mj-lt"/>
              <a:buAutoNum type="arabicPeriod"/>
            </a:pPr>
            <a:r>
              <a:rPr lang="en-US" sz="1800" dirty="0"/>
              <a:t>It use inter MVC framework</a:t>
            </a:r>
          </a:p>
          <a:p>
            <a:pPr lvl="2" indent="-457200">
              <a:buFont typeface="+mj-lt"/>
              <a:buAutoNum type="arabicPeriod"/>
            </a:pPr>
            <a:r>
              <a:rPr lang="en-US" sz="1800" dirty="0"/>
              <a:t>Provides better validation</a:t>
            </a:r>
          </a:p>
          <a:p>
            <a:pPr lvl="2" indent="-457200">
              <a:buFont typeface="+mj-lt"/>
              <a:buAutoNum type="arabicPeriod"/>
            </a:pPr>
            <a:r>
              <a:rPr lang="en-US" sz="1800" dirty="0"/>
              <a:t>Supports internationalization</a:t>
            </a:r>
          </a:p>
          <a:p>
            <a:pPr marL="571500" lvl="1" indent="-342900">
              <a:buAutoNum type="arabicPeriod"/>
            </a:pPr>
            <a:endParaRPr lang="en-US" dirty="0">
              <a:latin typeface="Arial"/>
            </a:endParaRPr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692630" y="2102803"/>
            <a:ext cx="2071991" cy="446336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AutoNum type="arabicPeriod"/>
            </a:pPr>
            <a:endParaRPr lang="en-US" dirty="0" smtClean="0"/>
          </a:p>
          <a:p>
            <a:pPr marL="342900" indent="-342900">
              <a:buFont typeface="Arial" pitchFamily="34" charset="0"/>
              <a:buAutoNum type="arabicPeriod"/>
            </a:pPr>
            <a:endParaRPr lang="en-US" dirty="0" smtClean="0">
              <a:latin typeface="Arial"/>
            </a:endParaRPr>
          </a:p>
          <a:p>
            <a:pPr marL="342900" indent="-342900">
              <a:buFont typeface="Arial" pitchFamily="34" charset="0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122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750</Words>
  <Application>Microsoft Office PowerPoint</Application>
  <PresentationFormat>On-screen Show (4:3)</PresentationFormat>
  <Paragraphs>218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Title Spring Security  </vt:lpstr>
      <vt:lpstr>Document History</vt:lpstr>
      <vt:lpstr>Learning Objectives</vt:lpstr>
      <vt:lpstr>Course Structure</vt:lpstr>
      <vt:lpstr>Agenda</vt:lpstr>
      <vt:lpstr>REST Concept</vt:lpstr>
      <vt:lpstr>REST Principle</vt:lpstr>
      <vt:lpstr>JAX-RS Basics</vt:lpstr>
      <vt:lpstr>REST implementation</vt:lpstr>
      <vt:lpstr>REST – Annotation</vt:lpstr>
      <vt:lpstr>Filter and Interceptor </vt:lpstr>
      <vt:lpstr>REST – Benefits  </vt:lpstr>
      <vt:lpstr>REST – Security  </vt:lpstr>
      <vt:lpstr>REST vs SOAP</vt:lpstr>
      <vt:lpstr>Summary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Sudhir Sharma</cp:lastModifiedBy>
  <cp:revision>399</cp:revision>
  <dcterms:created xsi:type="dcterms:W3CDTF">2009-07-20T04:26:09Z</dcterms:created>
  <dcterms:modified xsi:type="dcterms:W3CDTF">2016-08-16T15:09:48Z</dcterms:modified>
</cp:coreProperties>
</file>