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94" r:id="rId3"/>
    <p:sldId id="314" r:id="rId4"/>
    <p:sldId id="315" r:id="rId5"/>
    <p:sldId id="322" r:id="rId6"/>
    <p:sldId id="316" r:id="rId7"/>
    <p:sldId id="317" r:id="rId8"/>
    <p:sldId id="319" r:id="rId9"/>
    <p:sldId id="320" r:id="rId10"/>
    <p:sldId id="321" r:id="rId11"/>
    <p:sldId id="312" r:id="rId1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p:cViewPr varScale="1">
        <p:scale>
          <a:sx n="51" d="100"/>
          <a:sy n="51" d="100"/>
        </p:scale>
        <p:origin x="1248" y="96"/>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19843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 id="2147483658" r:id="rId8"/>
    <p:sldLayoutId id="2147483659" r:id="rId9"/>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Vehicle Loan Digital Marketing…"/>
          <p:cNvSpPr txBox="1">
            <a:spLocks noGrp="1"/>
          </p:cNvSpPr>
          <p:nvPr>
            <p:ph type="subTitle" sz="quarter" idx="1"/>
          </p:nvPr>
        </p:nvSpPr>
        <p:spPr>
          <a:xfrm>
            <a:off x="2463800" y="6663343"/>
            <a:ext cx="7398069" cy="2480657"/>
          </a:xfrm>
          <a:prstGeom prst="rect">
            <a:avLst/>
          </a:prstGeom>
        </p:spPr>
        <p:txBody>
          <a:bodyPr/>
          <a:lstStyle/>
          <a:p>
            <a:pPr algn="ctr">
              <a:defRPr sz="3600">
                <a:latin typeface="Arial"/>
                <a:ea typeface="Arial"/>
                <a:cs typeface="Arial"/>
                <a:sym typeface="Arial"/>
              </a:defRPr>
            </a:pPr>
            <a:endParaRPr lang="en-IN" dirty="0"/>
          </a:p>
          <a:p>
            <a:pPr algn="ctr">
              <a:defRPr sz="3600">
                <a:latin typeface="Arial"/>
                <a:ea typeface="Arial"/>
                <a:cs typeface="Arial"/>
                <a:sym typeface="Arial"/>
              </a:defRPr>
            </a:pPr>
            <a:endParaRPr lang="en-IN" dirty="0"/>
          </a:p>
          <a:p>
            <a:pPr algn="ctr">
              <a:defRPr sz="3600">
                <a:latin typeface="Arial"/>
                <a:ea typeface="Arial"/>
                <a:cs typeface="Arial"/>
                <a:sym typeface="Arial"/>
              </a:defRPr>
            </a:pPr>
            <a:r>
              <a:rPr lang="en-IN" dirty="0">
                <a:solidFill>
                  <a:schemeClr val="bg1"/>
                </a:solidFill>
              </a:rPr>
              <a:t>True or Fake News Classification</a:t>
            </a:r>
            <a:endParaRPr dirty="0">
              <a:solidFill>
                <a:schemeClr val="bg1"/>
              </a:solidFill>
            </a:endParaRPr>
          </a:p>
          <a:p>
            <a:pPr algn="ctr">
              <a:defRPr>
                <a:latin typeface="Arial"/>
                <a:ea typeface="Arial"/>
                <a:cs typeface="Arial"/>
                <a:sym typeface="Arial"/>
              </a:defRPr>
            </a:pPr>
            <a:endParaRPr dirty="0"/>
          </a:p>
        </p:txBody>
      </p:sp>
      <p:pic>
        <p:nvPicPr>
          <p:cNvPr id="1026" name="Picture 2">
            <a:extLst>
              <a:ext uri="{FF2B5EF4-FFF2-40B4-BE49-F238E27FC236}">
                <a16:creationId xmlns:a16="http://schemas.microsoft.com/office/drawing/2014/main" id="{2CBA2C67-D667-4259-9282-8D704EABB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00" y="990600"/>
            <a:ext cx="11925300" cy="60780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20C2-8C53-4B72-A948-A000B17081D1}"/>
              </a:ext>
            </a:extLst>
          </p:cNvPr>
          <p:cNvSpPr>
            <a:spLocks noGrp="1"/>
          </p:cNvSpPr>
          <p:nvPr>
            <p:ph type="title"/>
          </p:nvPr>
        </p:nvSpPr>
        <p:spPr>
          <a:xfrm>
            <a:off x="508000" y="800100"/>
            <a:ext cx="11709400" cy="647700"/>
          </a:xfrm>
        </p:spPr>
        <p:txBody>
          <a:bodyPr>
            <a:noAutofit/>
          </a:bodyPr>
          <a:lstStyle/>
          <a:p>
            <a:r>
              <a:rPr lang="en-IN" sz="3000" b="1" dirty="0">
                <a:solidFill>
                  <a:schemeClr val="bg1"/>
                </a:solidFill>
                <a:latin typeface="Arial" panose="020B0604020202020204" pitchFamily="34" charset="0"/>
                <a:cs typeface="Arial" panose="020B0604020202020204" pitchFamily="34" charset="0"/>
              </a:rPr>
              <a:t>Conclusion…</a:t>
            </a:r>
          </a:p>
        </p:txBody>
      </p:sp>
      <p:sp>
        <p:nvSpPr>
          <p:cNvPr id="3" name="Text Placeholder 2">
            <a:extLst>
              <a:ext uri="{FF2B5EF4-FFF2-40B4-BE49-F238E27FC236}">
                <a16:creationId xmlns:a16="http://schemas.microsoft.com/office/drawing/2014/main" id="{20C093F9-B51D-48BC-9E45-0EBBF3E8581F}"/>
              </a:ext>
            </a:extLst>
          </p:cNvPr>
          <p:cNvSpPr>
            <a:spLocks noGrp="1"/>
          </p:cNvSpPr>
          <p:nvPr>
            <p:ph type="body" idx="1"/>
          </p:nvPr>
        </p:nvSpPr>
        <p:spPr>
          <a:xfrm>
            <a:off x="508000" y="2236304"/>
            <a:ext cx="11099800" cy="7543800"/>
          </a:xfrm>
        </p:spPr>
        <p:txBody>
          <a:bodyPr anchor="t">
            <a:normAutofit fontScale="25000" lnSpcReduction="20000"/>
          </a:bodyPr>
          <a:lstStyle/>
          <a:p>
            <a:pPr algn="l">
              <a:buFont typeface="Arial" panose="020B0604020202020204" pitchFamily="34" charset="0"/>
              <a:buChar char="•"/>
            </a:pPr>
            <a:r>
              <a:rPr lang="en-IN" sz="9200" b="0" i="0" dirty="0">
                <a:solidFill>
                  <a:srgbClr val="000000"/>
                </a:solidFill>
                <a:effectLst/>
                <a:latin typeface="Arial" panose="020B0604020202020204" pitchFamily="34" charset="0"/>
                <a:cs typeface="Arial" panose="020B0604020202020204" pitchFamily="34" charset="0"/>
              </a:rPr>
              <a:t>We observed dataset observations and found two news subjects namely PoliticsNews and WorldNews with fake news.</a:t>
            </a:r>
          </a:p>
          <a:p>
            <a:pPr algn="l">
              <a:buFont typeface="Arial" panose="020B0604020202020204" pitchFamily="34" charset="0"/>
              <a:buChar char="•"/>
            </a:pPr>
            <a:r>
              <a:rPr lang="en-IN" sz="9200" b="0" i="0" dirty="0">
                <a:solidFill>
                  <a:srgbClr val="000000"/>
                </a:solidFill>
                <a:effectLst/>
                <a:latin typeface="Arial" panose="020B0604020202020204" pitchFamily="34" charset="0"/>
                <a:cs typeface="Arial" panose="020B0604020202020204" pitchFamily="34" charset="0"/>
              </a:rPr>
              <a:t>Out of four input features, we kept only </a:t>
            </a:r>
            <a:r>
              <a:rPr lang="en-IN" sz="9200" b="1" i="0" dirty="0">
                <a:solidFill>
                  <a:srgbClr val="000000"/>
                </a:solidFill>
                <a:effectLst/>
                <a:latin typeface="Arial" panose="020B0604020202020204" pitchFamily="34" charset="0"/>
                <a:cs typeface="Arial" panose="020B0604020202020204" pitchFamily="34" charset="0"/>
              </a:rPr>
              <a:t>'text' feature</a:t>
            </a:r>
            <a:r>
              <a:rPr lang="en-IN" sz="9200" b="0" i="0" dirty="0">
                <a:solidFill>
                  <a:srgbClr val="000000"/>
                </a:solidFill>
                <a:effectLst/>
                <a:latin typeface="Arial" panose="020B0604020202020204" pitchFamily="34" charset="0"/>
                <a:cs typeface="Arial" panose="020B0604020202020204" pitchFamily="34" charset="0"/>
              </a:rPr>
              <a:t> for building model. Target variable was having two classes, </a:t>
            </a:r>
            <a:r>
              <a:rPr lang="en-IN" sz="9200" b="1" i="0" dirty="0">
                <a:solidFill>
                  <a:srgbClr val="000000"/>
                </a:solidFill>
                <a:effectLst/>
                <a:latin typeface="Arial" panose="020B0604020202020204" pitchFamily="34" charset="0"/>
                <a:cs typeface="Arial" panose="020B0604020202020204" pitchFamily="34" charset="0"/>
              </a:rPr>
              <a:t>fake and true</a:t>
            </a:r>
            <a:r>
              <a:rPr lang="en-IN" sz="9200" b="0" i="0" dirty="0">
                <a:solidFill>
                  <a:srgbClr val="000000"/>
                </a:solidFill>
                <a:effectLst/>
                <a:latin typeface="Arial" panose="020B0604020202020204" pitchFamily="34" charset="0"/>
                <a:cs typeface="Arial" panose="020B0604020202020204" pitchFamily="34" charset="0"/>
              </a:rPr>
              <a:t> and we converted it into </a:t>
            </a:r>
            <a:r>
              <a:rPr lang="en-IN" sz="9200" b="1" i="0" dirty="0">
                <a:solidFill>
                  <a:srgbClr val="000000"/>
                </a:solidFill>
                <a:effectLst/>
                <a:latin typeface="Arial" panose="020B0604020202020204" pitchFamily="34" charset="0"/>
                <a:cs typeface="Arial" panose="020B0604020202020204" pitchFamily="34" charset="0"/>
              </a:rPr>
              <a:t>0 and 1</a:t>
            </a:r>
            <a:r>
              <a:rPr lang="en-IN" sz="9200" b="0" i="0" dirty="0">
                <a:solidFill>
                  <a:srgbClr val="000000"/>
                </a:solidFill>
                <a:effectLst/>
                <a:latin typeface="Arial" panose="020B0604020202020204" pitchFamily="34" charset="0"/>
                <a:cs typeface="Arial" panose="020B0604020202020204" pitchFamily="34" charset="0"/>
              </a:rPr>
              <a:t> respectively using </a:t>
            </a:r>
            <a:r>
              <a:rPr lang="en-IN" sz="9200" b="1" i="0" dirty="0">
                <a:solidFill>
                  <a:srgbClr val="000000"/>
                </a:solidFill>
                <a:effectLst/>
                <a:latin typeface="Arial" panose="020B0604020202020204" pitchFamily="34" charset="0"/>
                <a:cs typeface="Arial" panose="020B0604020202020204" pitchFamily="34" charset="0"/>
              </a:rPr>
              <a:t>Label Encoder</a:t>
            </a:r>
            <a:r>
              <a:rPr lang="en-IN" sz="9200" b="0" i="0" dirty="0">
                <a:solidFill>
                  <a:srgbClr val="000000"/>
                </a:solidFill>
                <a:effectLst/>
                <a:latin typeface="Arial" panose="020B0604020202020204" pitchFamily="34" charset="0"/>
                <a:cs typeface="Arial" panose="020B0604020202020204" pitchFamily="34" charset="0"/>
              </a:rPr>
              <a:t>.</a:t>
            </a:r>
          </a:p>
          <a:p>
            <a:pPr algn="l">
              <a:buFont typeface="Arial" panose="020B0604020202020204" pitchFamily="34" charset="0"/>
              <a:buChar char="•"/>
            </a:pPr>
            <a:r>
              <a:rPr lang="en-IN" sz="9200" b="0" i="0" dirty="0">
                <a:solidFill>
                  <a:srgbClr val="000000"/>
                </a:solidFill>
                <a:effectLst/>
                <a:latin typeface="Arial" panose="020B0604020202020204" pitchFamily="34" charset="0"/>
                <a:cs typeface="Arial" panose="020B0604020202020204" pitchFamily="34" charset="0"/>
              </a:rPr>
              <a:t>Dataset almost has almost </a:t>
            </a:r>
            <a:r>
              <a:rPr lang="en-IN" sz="9200" b="1" i="0" dirty="0">
                <a:solidFill>
                  <a:srgbClr val="000000"/>
                </a:solidFill>
                <a:effectLst/>
                <a:latin typeface="Arial" panose="020B0604020202020204" pitchFamily="34" charset="0"/>
                <a:cs typeface="Arial" panose="020B0604020202020204" pitchFamily="34" charset="0"/>
              </a:rPr>
              <a:t>equal data points</a:t>
            </a:r>
            <a:r>
              <a:rPr lang="en-IN" sz="9200" b="0" i="0" dirty="0">
                <a:solidFill>
                  <a:srgbClr val="000000"/>
                </a:solidFill>
                <a:effectLst/>
                <a:latin typeface="Arial" panose="020B0604020202020204" pitchFamily="34" charset="0"/>
                <a:cs typeface="Arial" panose="020B0604020202020204" pitchFamily="34" charset="0"/>
              </a:rPr>
              <a:t> for both target classes so </a:t>
            </a:r>
            <a:r>
              <a:rPr lang="en-IN" sz="9200" b="0" i="0" dirty="0" err="1">
                <a:solidFill>
                  <a:srgbClr val="000000"/>
                </a:solidFill>
                <a:effectLst/>
                <a:latin typeface="Arial" panose="020B0604020202020204" pitchFamily="34" charset="0"/>
                <a:cs typeface="Arial" panose="020B0604020202020204" pitchFamily="34" charset="0"/>
              </a:rPr>
              <a:t>cpuld</a:t>
            </a:r>
            <a:r>
              <a:rPr lang="en-IN" sz="9200" b="0" i="0" dirty="0">
                <a:solidFill>
                  <a:srgbClr val="000000"/>
                </a:solidFill>
                <a:effectLst/>
                <a:latin typeface="Arial" panose="020B0604020202020204" pitchFamily="34" charset="0"/>
                <a:cs typeface="Arial" panose="020B0604020202020204" pitchFamily="34" charset="0"/>
              </a:rPr>
              <a:t> be considered as </a:t>
            </a:r>
            <a:r>
              <a:rPr lang="en-IN" sz="9200" b="1" i="0" dirty="0">
                <a:solidFill>
                  <a:srgbClr val="000000"/>
                </a:solidFill>
                <a:effectLst/>
                <a:latin typeface="Arial" panose="020B0604020202020204" pitchFamily="34" charset="0"/>
                <a:cs typeface="Arial" panose="020B0604020202020204" pitchFamily="34" charset="0"/>
              </a:rPr>
              <a:t>balanced one</a:t>
            </a:r>
            <a:r>
              <a:rPr lang="en-IN" sz="9200" b="0" i="0" dirty="0">
                <a:solidFill>
                  <a:srgbClr val="000000"/>
                </a:solidFill>
                <a:effectLst/>
                <a:latin typeface="Arial" panose="020B0604020202020204" pitchFamily="34" charset="0"/>
                <a:cs typeface="Arial" panose="020B0604020202020204" pitchFamily="34" charset="0"/>
              </a:rPr>
              <a:t>.</a:t>
            </a:r>
          </a:p>
          <a:p>
            <a:pPr algn="l">
              <a:buFont typeface="Arial" panose="020B0604020202020204" pitchFamily="34" charset="0"/>
              <a:buChar char="•"/>
            </a:pPr>
            <a:r>
              <a:rPr lang="en-IN" sz="9200" b="0" i="0" dirty="0">
                <a:solidFill>
                  <a:srgbClr val="000000"/>
                </a:solidFill>
                <a:effectLst/>
                <a:latin typeface="Arial" panose="020B0604020202020204" pitchFamily="34" charset="0"/>
                <a:cs typeface="Arial" panose="020B0604020202020204" pitchFamily="34" charset="0"/>
              </a:rPr>
              <a:t>Input </a:t>
            </a:r>
            <a:r>
              <a:rPr lang="en-IN" sz="9200" dirty="0">
                <a:solidFill>
                  <a:srgbClr val="000000"/>
                </a:solidFill>
                <a:latin typeface="Arial" panose="020B0604020202020204" pitchFamily="34" charset="0"/>
                <a:cs typeface="Arial" panose="020B0604020202020204" pitchFamily="34" charset="0"/>
              </a:rPr>
              <a:t>text </a:t>
            </a:r>
            <a:r>
              <a:rPr lang="en-IN" sz="9200" b="0" i="0" dirty="0">
                <a:solidFill>
                  <a:srgbClr val="000000"/>
                </a:solidFill>
                <a:effectLst/>
                <a:latin typeface="Arial" panose="020B0604020202020204" pitchFamily="34" charset="0"/>
                <a:cs typeface="Arial" panose="020B0604020202020204" pitchFamily="34" charset="0"/>
              </a:rPr>
              <a:t>variable undergone pre-processing such as </a:t>
            </a:r>
            <a:r>
              <a:rPr lang="en-IN" sz="9200" b="1" i="0" dirty="0">
                <a:solidFill>
                  <a:srgbClr val="000000"/>
                </a:solidFill>
                <a:effectLst/>
                <a:latin typeface="Arial" panose="020B0604020202020204" pitchFamily="34" charset="0"/>
                <a:cs typeface="Arial" panose="020B0604020202020204" pitchFamily="34" charset="0"/>
              </a:rPr>
              <a:t>removing numbers and characters apart from A to Z</a:t>
            </a:r>
            <a:r>
              <a:rPr lang="en-IN" sz="9200" b="0" i="0" dirty="0">
                <a:solidFill>
                  <a:srgbClr val="000000"/>
                </a:solidFill>
                <a:effectLst/>
                <a:latin typeface="Arial" panose="020B0604020202020204" pitchFamily="34" charset="0"/>
                <a:cs typeface="Arial" panose="020B0604020202020204" pitchFamily="34" charset="0"/>
              </a:rPr>
              <a:t>, changing to lower case, </a:t>
            </a:r>
            <a:r>
              <a:rPr lang="en-IN" sz="9200" b="1" i="0" dirty="0">
                <a:solidFill>
                  <a:srgbClr val="000000"/>
                </a:solidFill>
                <a:effectLst/>
                <a:latin typeface="Arial" panose="020B0604020202020204" pitchFamily="34" charset="0"/>
                <a:cs typeface="Arial" panose="020B0604020202020204" pitchFamily="34" charset="0"/>
              </a:rPr>
              <a:t>removing stopwords and then one-hot encoding each word</a:t>
            </a:r>
            <a:r>
              <a:rPr lang="en-IN" sz="9200" b="0" i="0" dirty="0">
                <a:solidFill>
                  <a:srgbClr val="000000"/>
                </a:solidFill>
                <a:effectLst/>
                <a:latin typeface="Arial" panose="020B0604020202020204" pitchFamily="34" charset="0"/>
                <a:cs typeface="Arial" panose="020B0604020202020204" pitchFamily="34" charset="0"/>
              </a:rPr>
              <a:t>. This made input feature and target variable converted into numbers.</a:t>
            </a:r>
          </a:p>
          <a:p>
            <a:pPr algn="l">
              <a:buFont typeface="Arial" panose="020B0604020202020204" pitchFamily="34" charset="0"/>
              <a:buChar char="•"/>
            </a:pPr>
            <a:r>
              <a:rPr lang="en-IN" sz="9200" b="1" i="0" dirty="0">
                <a:solidFill>
                  <a:srgbClr val="000000"/>
                </a:solidFill>
                <a:effectLst/>
                <a:latin typeface="Arial" panose="020B0604020202020204" pitchFamily="34" charset="0"/>
                <a:cs typeface="Arial" panose="020B0604020202020204" pitchFamily="34" charset="0"/>
              </a:rPr>
              <a:t>Padding</a:t>
            </a:r>
            <a:r>
              <a:rPr lang="en-IN" sz="9200" b="0" i="0" dirty="0">
                <a:solidFill>
                  <a:srgbClr val="000000"/>
                </a:solidFill>
                <a:effectLst/>
                <a:latin typeface="Arial" panose="020B0604020202020204" pitchFamily="34" charset="0"/>
                <a:cs typeface="Arial" panose="020B0604020202020204" pitchFamily="34" charset="0"/>
              </a:rPr>
              <a:t> is then applied on text column for max sequence length of </a:t>
            </a:r>
            <a:r>
              <a:rPr lang="en-IN" sz="9200" b="1" i="0" dirty="0">
                <a:solidFill>
                  <a:srgbClr val="000000"/>
                </a:solidFill>
                <a:effectLst/>
                <a:latin typeface="Arial" panose="020B0604020202020204" pitchFamily="34" charset="0"/>
                <a:cs typeface="Arial" panose="020B0604020202020204" pitchFamily="34" charset="0"/>
              </a:rPr>
              <a:t>500</a:t>
            </a:r>
            <a:r>
              <a:rPr lang="en-IN" sz="9200" b="0" i="0" dirty="0">
                <a:solidFill>
                  <a:srgbClr val="000000"/>
                </a:solidFill>
                <a:effectLst/>
                <a:latin typeface="Arial" panose="020B0604020202020204" pitchFamily="34" charset="0"/>
                <a:cs typeface="Arial" panose="020B0604020202020204" pitchFamily="34" charset="0"/>
              </a:rPr>
              <a:t> before training the </a:t>
            </a:r>
            <a:r>
              <a:rPr lang="en-IN" sz="9200" b="1" i="0" dirty="0">
                <a:solidFill>
                  <a:srgbClr val="000000"/>
                </a:solidFill>
                <a:effectLst/>
                <a:latin typeface="Arial" panose="020B0604020202020204" pitchFamily="34" charset="0"/>
                <a:cs typeface="Arial" panose="020B0604020202020204" pitchFamily="34" charset="0"/>
              </a:rPr>
              <a:t>LSTM</a:t>
            </a:r>
            <a:r>
              <a:rPr lang="en-IN" sz="9200" b="0" i="0" dirty="0">
                <a:solidFill>
                  <a:srgbClr val="000000"/>
                </a:solidFill>
                <a:effectLst/>
                <a:latin typeface="Arial" panose="020B0604020202020204" pitchFamily="34" charset="0"/>
                <a:cs typeface="Arial" panose="020B0604020202020204" pitchFamily="34" charset="0"/>
              </a:rPr>
              <a:t> model. </a:t>
            </a:r>
            <a:r>
              <a:rPr lang="en-IN" sz="9200" b="1" i="0" dirty="0">
                <a:solidFill>
                  <a:srgbClr val="000000"/>
                </a:solidFill>
                <a:effectLst/>
                <a:latin typeface="Arial" panose="020B0604020202020204" pitchFamily="34" charset="0"/>
                <a:cs typeface="Arial" panose="020B0604020202020204" pitchFamily="34" charset="0"/>
              </a:rPr>
              <a:t>Dropout of 0.3</a:t>
            </a:r>
            <a:r>
              <a:rPr lang="en-IN" sz="9200" b="0" i="0" dirty="0">
                <a:solidFill>
                  <a:srgbClr val="000000"/>
                </a:solidFill>
                <a:effectLst/>
                <a:latin typeface="Arial" panose="020B0604020202020204" pitchFamily="34" charset="0"/>
                <a:cs typeface="Arial" panose="020B0604020202020204" pitchFamily="34" charset="0"/>
              </a:rPr>
              <a:t> is used to avoid too much </a:t>
            </a:r>
            <a:r>
              <a:rPr lang="en-IN" sz="9200" b="1" i="0" dirty="0">
                <a:solidFill>
                  <a:srgbClr val="000000"/>
                </a:solidFill>
                <a:effectLst/>
                <a:latin typeface="Arial" panose="020B0604020202020204" pitchFamily="34" charset="0"/>
                <a:cs typeface="Arial" panose="020B0604020202020204" pitchFamily="34" charset="0"/>
              </a:rPr>
              <a:t>overfitting</a:t>
            </a:r>
            <a:r>
              <a:rPr lang="en-IN" sz="9200" b="0" i="0" dirty="0">
                <a:solidFill>
                  <a:srgbClr val="000000"/>
                </a:solidFill>
                <a:effectLst/>
                <a:latin typeface="Arial" panose="020B0604020202020204" pitchFamily="34" charset="0"/>
                <a:cs typeface="Arial" panose="020B0604020202020204" pitchFamily="34" charset="0"/>
              </a:rPr>
              <a:t>.</a:t>
            </a:r>
          </a:p>
          <a:p>
            <a:pPr algn="l">
              <a:buFont typeface="Arial" panose="020B0604020202020204" pitchFamily="34" charset="0"/>
              <a:buChar char="•"/>
            </a:pPr>
            <a:r>
              <a:rPr lang="en-IN" sz="9200" b="0" i="0" dirty="0">
                <a:solidFill>
                  <a:srgbClr val="000000"/>
                </a:solidFill>
                <a:effectLst/>
                <a:latin typeface="Arial" panose="020B0604020202020204" pitchFamily="34" charset="0"/>
                <a:cs typeface="Arial" panose="020B0604020202020204" pitchFamily="34" charset="0"/>
              </a:rPr>
              <a:t>Relatively </a:t>
            </a:r>
            <a:r>
              <a:rPr lang="en-IN" sz="9200" b="1" i="0" dirty="0">
                <a:solidFill>
                  <a:srgbClr val="000000"/>
                </a:solidFill>
                <a:effectLst/>
                <a:latin typeface="Arial" panose="020B0604020202020204" pitchFamily="34" charset="0"/>
                <a:cs typeface="Arial" panose="020B0604020202020204" pitchFamily="34" charset="0"/>
              </a:rPr>
              <a:t>simple LSTM</a:t>
            </a:r>
            <a:r>
              <a:rPr lang="en-IN" sz="9200" b="0" i="0" dirty="0">
                <a:solidFill>
                  <a:srgbClr val="000000"/>
                </a:solidFill>
                <a:effectLst/>
                <a:latin typeface="Arial" panose="020B0604020202020204" pitchFamily="34" charset="0"/>
                <a:cs typeface="Arial" panose="020B0604020202020204" pitchFamily="34" charset="0"/>
              </a:rPr>
              <a:t> is used for training the model considering huge computational time and to avoid RAM issue on laptop.</a:t>
            </a:r>
          </a:p>
          <a:p>
            <a:pPr algn="l">
              <a:buFont typeface="Arial" panose="020B0604020202020204" pitchFamily="34" charset="0"/>
              <a:buChar char="•"/>
            </a:pPr>
            <a:r>
              <a:rPr lang="en-IN" sz="9200" b="1" i="0" dirty="0">
                <a:solidFill>
                  <a:srgbClr val="000000"/>
                </a:solidFill>
                <a:effectLst/>
                <a:latin typeface="Arial" panose="020B0604020202020204" pitchFamily="34" charset="0"/>
                <a:cs typeface="Arial" panose="020B0604020202020204" pitchFamily="34" charset="0"/>
              </a:rPr>
              <a:t>Accuracy of 98%</a:t>
            </a:r>
            <a:r>
              <a:rPr lang="en-IN" sz="9200" b="0" i="0" dirty="0">
                <a:solidFill>
                  <a:srgbClr val="000000"/>
                </a:solidFill>
                <a:effectLst/>
                <a:latin typeface="Arial" panose="020B0604020202020204" pitchFamily="34" charset="0"/>
                <a:cs typeface="Arial" panose="020B0604020202020204" pitchFamily="34" charset="0"/>
              </a:rPr>
              <a:t> is achieved on validation data set and finally the results for predictions on test data set is sent into CSV file for submission.</a:t>
            </a:r>
          </a:p>
          <a:p>
            <a:pPr marL="0" indent="0">
              <a:buNone/>
            </a:pPr>
            <a:endParaRPr lang="en-IN" sz="7400" dirty="0">
              <a:solidFill>
                <a:srgbClr val="000000"/>
              </a:solidFill>
              <a:latin typeface="Arial" panose="020B0604020202020204" pitchFamily="34" charset="0"/>
              <a:cs typeface="Arial" panose="020B0604020202020204" pitchFamily="34" charset="0"/>
            </a:endParaRPr>
          </a:p>
          <a:p>
            <a:endParaRPr lang="en-IN" sz="7400" dirty="0">
              <a:solidFill>
                <a:srgbClr val="000000"/>
              </a:solidFill>
              <a:latin typeface="Arial" panose="020B0604020202020204" pitchFamily="34" charset="0"/>
              <a:cs typeface="Arial" panose="020B0604020202020204" pitchFamily="34" charset="0"/>
            </a:endParaRPr>
          </a:p>
          <a:p>
            <a:endParaRPr lang="en-IN" sz="2500" dirty="0"/>
          </a:p>
        </p:txBody>
      </p:sp>
    </p:spTree>
    <p:extLst>
      <p:ext uri="{BB962C8B-B14F-4D97-AF65-F5344CB8AC3E}">
        <p14:creationId xmlns:p14="http://schemas.microsoft.com/office/powerpoint/2010/main" val="416124054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12813-C34E-4119-AC38-51BE28331C20}"/>
              </a:ext>
            </a:extLst>
          </p:cNvPr>
          <p:cNvSpPr>
            <a:spLocks noGrp="1"/>
          </p:cNvSpPr>
          <p:nvPr>
            <p:ph type="title"/>
          </p:nvPr>
        </p:nvSpPr>
        <p:spPr/>
        <p:txBody>
          <a:bodyPr/>
          <a:lstStyle/>
          <a:p>
            <a:r>
              <a:rPr lang="en-IN" dirty="0"/>
              <a:t>           </a:t>
            </a:r>
          </a:p>
        </p:txBody>
      </p:sp>
      <p:sp>
        <p:nvSpPr>
          <p:cNvPr id="3" name="Text Placeholder 2">
            <a:extLst>
              <a:ext uri="{FF2B5EF4-FFF2-40B4-BE49-F238E27FC236}">
                <a16:creationId xmlns:a16="http://schemas.microsoft.com/office/drawing/2014/main" id="{6F9783C0-755B-44CA-9987-3C17D1B59D57}"/>
              </a:ext>
            </a:extLst>
          </p:cNvPr>
          <p:cNvSpPr>
            <a:spLocks noGrp="1"/>
          </p:cNvSpPr>
          <p:nvPr>
            <p:ph type="body" idx="4294967295"/>
          </p:nvPr>
        </p:nvSpPr>
        <p:spPr>
          <a:xfrm>
            <a:off x="0" y="1143000"/>
            <a:ext cx="11988800" cy="7581900"/>
          </a:xfrm>
        </p:spPr>
        <p:txBody>
          <a:bodyPr/>
          <a:lstStyle/>
          <a:p>
            <a:pPr marL="0" indent="0">
              <a:buNone/>
            </a:pPr>
            <a:r>
              <a:rPr lang="en-IN" dirty="0"/>
              <a:t>      				</a:t>
            </a:r>
            <a:r>
              <a:rPr lang="en-IN" sz="9600" dirty="0">
                <a:solidFill>
                  <a:srgbClr val="002060"/>
                </a:solidFill>
                <a:latin typeface="Monotype Corsiva" panose="03010101010201010101" pitchFamily="66" charset="0"/>
              </a:rPr>
              <a:t>Thank you !!!</a:t>
            </a:r>
            <a:endParaRPr lang="en-IN"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398096291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20C2-8C53-4B72-A948-A000B17081D1}"/>
              </a:ext>
            </a:extLst>
          </p:cNvPr>
          <p:cNvSpPr>
            <a:spLocks noGrp="1"/>
          </p:cNvSpPr>
          <p:nvPr>
            <p:ph type="title"/>
          </p:nvPr>
        </p:nvSpPr>
        <p:spPr>
          <a:xfrm>
            <a:off x="508000" y="800100"/>
            <a:ext cx="11709400" cy="647700"/>
          </a:xfrm>
        </p:spPr>
        <p:txBody>
          <a:bodyPr>
            <a:noAutofit/>
          </a:bodyPr>
          <a:lstStyle/>
          <a:p>
            <a:r>
              <a:rPr lang="en-IN" sz="3000" b="1" dirty="0">
                <a:solidFill>
                  <a:schemeClr val="bg1"/>
                </a:solidFill>
                <a:latin typeface="Arial" panose="020B0604020202020204" pitchFamily="34" charset="0"/>
                <a:cs typeface="Arial" panose="020B0604020202020204" pitchFamily="34" charset="0"/>
              </a:rPr>
              <a:t>Introduction</a:t>
            </a:r>
          </a:p>
        </p:txBody>
      </p:sp>
      <p:sp>
        <p:nvSpPr>
          <p:cNvPr id="3" name="Text Placeholder 2">
            <a:extLst>
              <a:ext uri="{FF2B5EF4-FFF2-40B4-BE49-F238E27FC236}">
                <a16:creationId xmlns:a16="http://schemas.microsoft.com/office/drawing/2014/main" id="{20C093F9-B51D-48BC-9E45-0EBBF3E8581F}"/>
              </a:ext>
            </a:extLst>
          </p:cNvPr>
          <p:cNvSpPr>
            <a:spLocks noGrp="1"/>
          </p:cNvSpPr>
          <p:nvPr>
            <p:ph type="body" idx="1"/>
          </p:nvPr>
        </p:nvSpPr>
        <p:spPr>
          <a:xfrm>
            <a:off x="508000" y="2286000"/>
            <a:ext cx="11099800" cy="6934200"/>
          </a:xfrm>
        </p:spPr>
        <p:txBody>
          <a:bodyPr anchor="t">
            <a:normAutofit fontScale="92500" lnSpcReduction="20000"/>
          </a:bodyPr>
          <a:lstStyle/>
          <a:p>
            <a:pPr marL="0" indent="0">
              <a:buNone/>
            </a:pPr>
            <a:endParaRPr lang="en-IN" sz="2500" dirty="0">
              <a:latin typeface="Arial" panose="020B0604020202020204" pitchFamily="34" charset="0"/>
              <a:cs typeface="Arial" panose="020B0604020202020204" pitchFamily="34" charset="0"/>
            </a:endParaRPr>
          </a:p>
          <a:p>
            <a:r>
              <a:rPr lang="en-IN" sz="2600" dirty="0">
                <a:solidFill>
                  <a:srgbClr val="000000"/>
                </a:solidFill>
                <a:latin typeface="Arial" panose="020B0604020202020204" pitchFamily="34" charset="0"/>
                <a:cs typeface="Arial" panose="020B0604020202020204" pitchFamily="34" charset="0"/>
              </a:rPr>
              <a:t>In todays world of digital era, information of news is spreading from one corner of world to another at faster pace like never before and that too from various sources. The authenticity of the news becomes sometimes doubtful in such a huge inflow of information.</a:t>
            </a:r>
          </a:p>
          <a:p>
            <a:pPr marL="0" indent="0">
              <a:buNone/>
            </a:pPr>
            <a:endParaRPr lang="en-IN" sz="2600" dirty="0">
              <a:solidFill>
                <a:srgbClr val="000000"/>
              </a:solidFill>
              <a:latin typeface="Arial" panose="020B0604020202020204" pitchFamily="34" charset="0"/>
              <a:cs typeface="Arial" panose="020B0604020202020204" pitchFamily="34" charset="0"/>
            </a:endParaRPr>
          </a:p>
          <a:p>
            <a:r>
              <a:rPr lang="en-IN" sz="2600" dirty="0">
                <a:solidFill>
                  <a:srgbClr val="000000"/>
                </a:solidFill>
                <a:latin typeface="Arial" panose="020B0604020202020204" pitchFamily="34" charset="0"/>
                <a:cs typeface="Arial" panose="020B0604020202020204" pitchFamily="34" charset="0"/>
              </a:rPr>
              <a:t>Social media companies have hired thousand of employees to prevent spread of fake news however when spread is happening at such a high scale, its almost not practical to verify and correct each and every news manually and there comes a use of AI. Researchers have started training AI application to automatically detect fake news.</a:t>
            </a:r>
          </a:p>
          <a:p>
            <a:endParaRPr lang="en-IN" sz="6000" dirty="0">
              <a:solidFill>
                <a:srgbClr val="000000"/>
              </a:solidFill>
              <a:latin typeface="Helvetica Neue"/>
              <a:cs typeface="Arial" panose="020B0604020202020204" pitchFamily="34" charset="0"/>
            </a:endParaRPr>
          </a:p>
          <a:p>
            <a:pPr marL="0" indent="0">
              <a:buNone/>
            </a:pPr>
            <a:endParaRPr lang="en-IN" sz="2000" dirty="0">
              <a:solidFill>
                <a:srgbClr val="000000"/>
              </a:solidFill>
              <a:latin typeface="Arial" panose="020B0604020202020204" pitchFamily="34" charset="0"/>
              <a:cs typeface="Arial" panose="020B0604020202020204" pitchFamily="34" charset="0"/>
            </a:endParaRPr>
          </a:p>
          <a:p>
            <a:endParaRPr lang="en-IN" sz="2500" dirty="0">
              <a:latin typeface="Arial" panose="020B0604020202020204" pitchFamily="34" charset="0"/>
              <a:cs typeface="Arial" panose="020B0604020202020204" pitchFamily="34" charset="0"/>
            </a:endParaRPr>
          </a:p>
          <a:p>
            <a:pPr marL="0" indent="0">
              <a:buNone/>
            </a:pPr>
            <a:r>
              <a:rPr lang="en-IN" sz="2500" dirty="0"/>
              <a:t> </a:t>
            </a:r>
          </a:p>
        </p:txBody>
      </p:sp>
    </p:spTree>
    <p:extLst>
      <p:ext uri="{BB962C8B-B14F-4D97-AF65-F5344CB8AC3E}">
        <p14:creationId xmlns:p14="http://schemas.microsoft.com/office/powerpoint/2010/main" val="371793045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20C2-8C53-4B72-A948-A000B17081D1}"/>
              </a:ext>
            </a:extLst>
          </p:cNvPr>
          <p:cNvSpPr>
            <a:spLocks noGrp="1"/>
          </p:cNvSpPr>
          <p:nvPr>
            <p:ph type="title"/>
          </p:nvPr>
        </p:nvSpPr>
        <p:spPr>
          <a:xfrm>
            <a:off x="508000" y="800100"/>
            <a:ext cx="11709400" cy="647700"/>
          </a:xfrm>
        </p:spPr>
        <p:txBody>
          <a:bodyPr>
            <a:noAutofit/>
          </a:bodyPr>
          <a:lstStyle/>
          <a:p>
            <a:r>
              <a:rPr lang="en-IN" sz="3000" b="1" dirty="0">
                <a:solidFill>
                  <a:schemeClr val="bg1"/>
                </a:solidFill>
                <a:latin typeface="Arial" panose="020B0604020202020204" pitchFamily="34" charset="0"/>
                <a:cs typeface="Arial" panose="020B0604020202020204" pitchFamily="34" charset="0"/>
              </a:rPr>
              <a:t>Problem Statement</a:t>
            </a:r>
          </a:p>
        </p:txBody>
      </p:sp>
      <p:sp>
        <p:nvSpPr>
          <p:cNvPr id="3" name="Text Placeholder 2">
            <a:extLst>
              <a:ext uri="{FF2B5EF4-FFF2-40B4-BE49-F238E27FC236}">
                <a16:creationId xmlns:a16="http://schemas.microsoft.com/office/drawing/2014/main" id="{20C093F9-B51D-48BC-9E45-0EBBF3E8581F}"/>
              </a:ext>
            </a:extLst>
          </p:cNvPr>
          <p:cNvSpPr>
            <a:spLocks noGrp="1"/>
          </p:cNvSpPr>
          <p:nvPr>
            <p:ph type="body" idx="1"/>
          </p:nvPr>
        </p:nvSpPr>
        <p:spPr>
          <a:xfrm>
            <a:off x="508000" y="2286000"/>
            <a:ext cx="11099800" cy="6934200"/>
          </a:xfrm>
        </p:spPr>
        <p:txBody>
          <a:bodyPr anchor="t">
            <a:normAutofit fontScale="32500" lnSpcReduction="20000"/>
          </a:bodyPr>
          <a:lstStyle/>
          <a:p>
            <a:pPr marL="0" indent="0">
              <a:buNone/>
            </a:pPr>
            <a:endParaRPr lang="en-IN" sz="2500" dirty="0">
              <a:latin typeface="Arial" panose="020B0604020202020204" pitchFamily="34" charset="0"/>
              <a:cs typeface="Arial" panose="020B0604020202020204" pitchFamily="34" charset="0"/>
            </a:endParaRPr>
          </a:p>
          <a:p>
            <a:r>
              <a:rPr lang="en-IN" sz="7400" b="0" i="0" dirty="0">
                <a:solidFill>
                  <a:srgbClr val="000000"/>
                </a:solidFill>
                <a:effectLst/>
                <a:latin typeface="Arial" panose="020B0604020202020204" pitchFamily="34" charset="0"/>
                <a:cs typeface="Arial" panose="020B0604020202020204" pitchFamily="34" charset="0"/>
              </a:rPr>
              <a:t>It seems AI is better at creating fake news than identifying it. However lets assume that one of the social media companies want to build AI model to pro-actively detect the fake news and they have already have a dataset of such fake and real newspapers. Although mainly fake news is linked to specific sources, there are chances that fake news are the ones which are simulated or crowdsourced by humans.</a:t>
            </a:r>
          </a:p>
          <a:p>
            <a:endParaRPr lang="en-IN" sz="7400" dirty="0">
              <a:solidFill>
                <a:srgbClr val="000000"/>
              </a:solidFill>
              <a:latin typeface="Arial" panose="020B0604020202020204" pitchFamily="34" charset="0"/>
              <a:cs typeface="Arial" panose="020B0604020202020204" pitchFamily="34" charset="0"/>
            </a:endParaRPr>
          </a:p>
          <a:p>
            <a:pPr algn="l"/>
            <a:r>
              <a:rPr lang="en-IN" sz="7400" b="0" i="0" dirty="0">
                <a:solidFill>
                  <a:srgbClr val="000000"/>
                </a:solidFill>
                <a:effectLst/>
                <a:latin typeface="Arial" panose="020B0604020202020204" pitchFamily="34" charset="0"/>
                <a:cs typeface="Arial" panose="020B0604020202020204" pitchFamily="34" charset="0"/>
              </a:rPr>
              <a:t>The objective here is that if we have a dataset of </a:t>
            </a:r>
            <a:r>
              <a:rPr lang="en-IN" sz="7400" b="0" i="0" dirty="0" err="1">
                <a:solidFill>
                  <a:srgbClr val="000000"/>
                </a:solidFill>
                <a:effectLst/>
                <a:latin typeface="Arial" panose="020B0604020202020204" pitchFamily="34" charset="0"/>
                <a:cs typeface="Arial" panose="020B0604020202020204" pitchFamily="34" charset="0"/>
              </a:rPr>
              <a:t>approx</a:t>
            </a:r>
            <a:r>
              <a:rPr lang="en-IN" sz="7400" b="0" i="0" dirty="0">
                <a:solidFill>
                  <a:srgbClr val="000000"/>
                </a:solidFill>
                <a:effectLst/>
                <a:latin typeface="Arial" panose="020B0604020202020204" pitchFamily="34" charset="0"/>
                <a:cs typeface="Arial" panose="020B0604020202020204" pitchFamily="34" charset="0"/>
              </a:rPr>
              <a:t> 45000 news classified into real and fake, can we build AI model that will help us to identify any possible fake news coming on the way. The target feature of the data set has two labels as below:</a:t>
            </a:r>
          </a:p>
          <a:p>
            <a:pPr marL="0" indent="0" algn="l">
              <a:buNone/>
            </a:pPr>
            <a:r>
              <a:rPr lang="en-IN" sz="7400" b="0" i="0" dirty="0">
                <a:solidFill>
                  <a:srgbClr val="000000"/>
                </a:solidFill>
                <a:effectLst/>
                <a:latin typeface="Arial" panose="020B0604020202020204" pitchFamily="34" charset="0"/>
                <a:cs typeface="Arial" panose="020B0604020202020204" pitchFamily="34" charset="0"/>
              </a:rPr>
              <a:t>      Class Labels:</a:t>
            </a:r>
            <a:br>
              <a:rPr lang="en-IN" sz="7400" b="0" i="0" dirty="0">
                <a:solidFill>
                  <a:srgbClr val="000000"/>
                </a:solidFill>
                <a:effectLst/>
                <a:latin typeface="Arial" panose="020B0604020202020204" pitchFamily="34" charset="0"/>
                <a:cs typeface="Arial" panose="020B0604020202020204" pitchFamily="34" charset="0"/>
              </a:rPr>
            </a:br>
            <a:r>
              <a:rPr lang="en-IN" sz="7400" b="1" i="0" dirty="0">
                <a:solidFill>
                  <a:srgbClr val="000000"/>
                </a:solidFill>
                <a:effectLst/>
                <a:latin typeface="Arial" panose="020B0604020202020204" pitchFamily="34" charset="0"/>
                <a:cs typeface="Arial" panose="020B0604020202020204" pitchFamily="34" charset="0"/>
              </a:rPr>
              <a:t>      true</a:t>
            </a:r>
            <a:br>
              <a:rPr lang="en-IN" sz="7400" b="0" i="0" dirty="0">
                <a:solidFill>
                  <a:srgbClr val="000000"/>
                </a:solidFill>
                <a:effectLst/>
                <a:latin typeface="Arial" panose="020B0604020202020204" pitchFamily="34" charset="0"/>
                <a:cs typeface="Arial" panose="020B0604020202020204" pitchFamily="34" charset="0"/>
              </a:rPr>
            </a:br>
            <a:r>
              <a:rPr lang="en-IN" sz="7400" b="0" i="0" dirty="0">
                <a:solidFill>
                  <a:srgbClr val="000000"/>
                </a:solidFill>
                <a:effectLst/>
                <a:latin typeface="Arial" panose="020B0604020202020204" pitchFamily="34" charset="0"/>
                <a:cs typeface="Arial" panose="020B0604020202020204" pitchFamily="34" charset="0"/>
              </a:rPr>
              <a:t>      </a:t>
            </a:r>
            <a:r>
              <a:rPr lang="en-IN" sz="7400" b="1" i="0" dirty="0">
                <a:solidFill>
                  <a:srgbClr val="000000"/>
                </a:solidFill>
                <a:effectLst/>
                <a:latin typeface="Arial" panose="020B0604020202020204" pitchFamily="34" charset="0"/>
                <a:cs typeface="Arial" panose="020B0604020202020204" pitchFamily="34" charset="0"/>
              </a:rPr>
              <a:t>fake</a:t>
            </a:r>
            <a:endParaRPr lang="en-IN" sz="7400" b="0" i="0" dirty="0">
              <a:solidFill>
                <a:srgbClr val="000000"/>
              </a:solidFill>
              <a:effectLst/>
              <a:latin typeface="Arial" panose="020B0604020202020204" pitchFamily="34" charset="0"/>
              <a:cs typeface="Arial" panose="020B0604020202020204" pitchFamily="34" charset="0"/>
            </a:endParaRPr>
          </a:p>
          <a:p>
            <a:pPr marL="0" indent="0">
              <a:buNone/>
            </a:pPr>
            <a:endParaRPr lang="en-IN" sz="6000" dirty="0">
              <a:solidFill>
                <a:srgbClr val="000000"/>
              </a:solidFill>
              <a:latin typeface="Arial" panose="020B0604020202020204" pitchFamily="34" charset="0"/>
              <a:cs typeface="Arial" panose="020B0604020202020204" pitchFamily="34" charset="0"/>
            </a:endParaRPr>
          </a:p>
          <a:p>
            <a:endParaRPr lang="en-IN" sz="2500" dirty="0">
              <a:latin typeface="Arial" panose="020B0604020202020204" pitchFamily="34" charset="0"/>
              <a:cs typeface="Arial" panose="020B0604020202020204" pitchFamily="34" charset="0"/>
            </a:endParaRPr>
          </a:p>
          <a:p>
            <a:pPr marL="0" indent="0">
              <a:buNone/>
            </a:pPr>
            <a:r>
              <a:rPr lang="en-IN" sz="2500" dirty="0"/>
              <a:t> </a:t>
            </a:r>
          </a:p>
        </p:txBody>
      </p:sp>
    </p:spTree>
    <p:extLst>
      <p:ext uri="{BB962C8B-B14F-4D97-AF65-F5344CB8AC3E}">
        <p14:creationId xmlns:p14="http://schemas.microsoft.com/office/powerpoint/2010/main" val="213546012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20C2-8C53-4B72-A948-A000B17081D1}"/>
              </a:ext>
            </a:extLst>
          </p:cNvPr>
          <p:cNvSpPr>
            <a:spLocks noGrp="1"/>
          </p:cNvSpPr>
          <p:nvPr>
            <p:ph type="title"/>
          </p:nvPr>
        </p:nvSpPr>
        <p:spPr>
          <a:xfrm>
            <a:off x="508000" y="800100"/>
            <a:ext cx="11709400" cy="647700"/>
          </a:xfrm>
        </p:spPr>
        <p:txBody>
          <a:bodyPr>
            <a:noAutofit/>
          </a:bodyPr>
          <a:lstStyle/>
          <a:p>
            <a:r>
              <a:rPr lang="en-IN" sz="3000" b="1" dirty="0">
                <a:solidFill>
                  <a:schemeClr val="bg1"/>
                </a:solidFill>
                <a:latin typeface="Arial" panose="020B0604020202020204" pitchFamily="34" charset="0"/>
                <a:cs typeface="Arial" panose="020B0604020202020204" pitchFamily="34" charset="0"/>
              </a:rPr>
              <a:t>Data Descriptions</a:t>
            </a:r>
          </a:p>
        </p:txBody>
      </p:sp>
      <p:sp>
        <p:nvSpPr>
          <p:cNvPr id="3" name="Text Placeholder 2">
            <a:extLst>
              <a:ext uri="{FF2B5EF4-FFF2-40B4-BE49-F238E27FC236}">
                <a16:creationId xmlns:a16="http://schemas.microsoft.com/office/drawing/2014/main" id="{20C093F9-B51D-48BC-9E45-0EBBF3E8581F}"/>
              </a:ext>
            </a:extLst>
          </p:cNvPr>
          <p:cNvSpPr>
            <a:spLocks noGrp="1"/>
          </p:cNvSpPr>
          <p:nvPr>
            <p:ph type="body" idx="1"/>
          </p:nvPr>
        </p:nvSpPr>
        <p:spPr>
          <a:xfrm>
            <a:off x="508000" y="2286000"/>
            <a:ext cx="11099800" cy="6934200"/>
          </a:xfrm>
        </p:spPr>
        <p:txBody>
          <a:bodyPr anchor="t">
            <a:normAutofit/>
          </a:bodyPr>
          <a:lstStyle/>
          <a:p>
            <a:pPr marL="0" indent="0">
              <a:buNone/>
            </a:pPr>
            <a:endParaRPr lang="en-IN" sz="2500" dirty="0">
              <a:latin typeface="Arial" panose="020B0604020202020204" pitchFamily="34" charset="0"/>
              <a:cs typeface="Arial" panose="020B0604020202020204" pitchFamily="34" charset="0"/>
            </a:endParaRPr>
          </a:p>
          <a:p>
            <a:r>
              <a:rPr lang="en-IN" sz="3000" dirty="0">
                <a:solidFill>
                  <a:srgbClr val="000000"/>
                </a:solidFill>
                <a:latin typeface="Arial" panose="020B0604020202020204" pitchFamily="34" charset="0"/>
                <a:cs typeface="Arial" panose="020B0604020202020204" pitchFamily="34" charset="0"/>
              </a:rPr>
              <a:t>Dataset has 44898 observations and 4 input features: title, text, subject and date. Target variable is ‘target’ and two values: true and fake.</a:t>
            </a:r>
          </a:p>
          <a:p>
            <a:r>
              <a:rPr lang="en-IN" sz="3000" dirty="0">
                <a:solidFill>
                  <a:srgbClr val="000000"/>
                </a:solidFill>
                <a:latin typeface="Arial" panose="020B0604020202020204" pitchFamily="34" charset="0"/>
                <a:cs typeface="Arial" panose="020B0604020202020204" pitchFamily="34" charset="0"/>
              </a:rPr>
              <a:t>PoliticsNews and WorldNews are the subject classes having all fake news, rest subjects looks to have all True news.</a:t>
            </a:r>
          </a:p>
          <a:p>
            <a:pPr marL="0" indent="0">
              <a:buNone/>
            </a:pPr>
            <a:r>
              <a:rPr lang="en-IN" sz="3000" dirty="0">
                <a:solidFill>
                  <a:srgbClr val="000000"/>
                </a:solidFill>
                <a:latin typeface="Arial" panose="020B0604020202020204" pitchFamily="34" charset="0"/>
                <a:cs typeface="Arial" panose="020B0604020202020204" pitchFamily="34" charset="0"/>
              </a:rPr>
              <a:t> </a:t>
            </a:r>
          </a:p>
          <a:p>
            <a:endParaRPr lang="en-IN" sz="2500" dirty="0"/>
          </a:p>
        </p:txBody>
      </p:sp>
      <p:pic>
        <p:nvPicPr>
          <p:cNvPr id="2050" name="Picture 2">
            <a:extLst>
              <a:ext uri="{FF2B5EF4-FFF2-40B4-BE49-F238E27FC236}">
                <a16:creationId xmlns:a16="http://schemas.microsoft.com/office/drawing/2014/main" id="{4F2FB1AA-A4E6-465A-BCA1-6591B2D7B8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5753100"/>
            <a:ext cx="9829800" cy="3200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C0DEF63-2FA9-41BE-A685-189C02041301}"/>
              </a:ext>
            </a:extLst>
          </p:cNvPr>
          <p:cNvSpPr txBox="1"/>
          <p:nvPr/>
        </p:nvSpPr>
        <p:spPr>
          <a:xfrm>
            <a:off x="3252788" y="4276636"/>
            <a:ext cx="6505574"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2400" dirty="0" err="1">
                <a:solidFill>
                  <a:srgbClr val="000000"/>
                </a:solidFill>
                <a:latin typeface="Arial" panose="020B0604020202020204" pitchFamily="34" charset="0"/>
                <a:cs typeface="Arial" panose="020B0604020202020204" pitchFamily="34" charset="0"/>
              </a:rPr>
              <a:t>PoliticsNews</a:t>
            </a:r>
            <a:r>
              <a:rPr lang="en-IN" sz="2400" dirty="0">
                <a:solidFill>
                  <a:srgbClr val="000000"/>
                </a:solidFill>
                <a:latin typeface="Arial" panose="020B0604020202020204" pitchFamily="34" charset="0"/>
                <a:cs typeface="Arial" panose="020B0604020202020204" pitchFamily="34" charset="0"/>
              </a:rPr>
              <a:t> and </a:t>
            </a:r>
            <a:r>
              <a:rPr lang="en-IN" sz="2400" dirty="0" err="1">
                <a:solidFill>
                  <a:srgbClr val="000000"/>
                </a:solidFill>
                <a:latin typeface="Arial" panose="020B0604020202020204" pitchFamily="34" charset="0"/>
                <a:cs typeface="Arial" panose="020B0604020202020204" pitchFamily="34" charset="0"/>
              </a:rPr>
              <a:t>WorldNews</a:t>
            </a:r>
            <a:r>
              <a:rPr lang="en-IN" sz="2400" dirty="0">
                <a:solidFill>
                  <a:srgbClr val="000000"/>
                </a:solidFill>
                <a:latin typeface="Arial" panose="020B0604020202020204" pitchFamily="34" charset="0"/>
                <a:cs typeface="Arial" panose="020B0604020202020204" pitchFamily="34" charset="0"/>
              </a:rPr>
              <a:t> are the subject classes having all fake news, rest subjects looks to have all True news</a:t>
            </a:r>
            <a:endParaRPr lang="en-IN" dirty="0"/>
          </a:p>
        </p:txBody>
      </p:sp>
    </p:spTree>
    <p:extLst>
      <p:ext uri="{BB962C8B-B14F-4D97-AF65-F5344CB8AC3E}">
        <p14:creationId xmlns:p14="http://schemas.microsoft.com/office/powerpoint/2010/main" val="321376460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20C2-8C53-4B72-A948-A000B17081D1}"/>
              </a:ext>
            </a:extLst>
          </p:cNvPr>
          <p:cNvSpPr>
            <a:spLocks noGrp="1"/>
          </p:cNvSpPr>
          <p:nvPr>
            <p:ph type="title"/>
          </p:nvPr>
        </p:nvSpPr>
        <p:spPr>
          <a:xfrm>
            <a:off x="508000" y="800100"/>
            <a:ext cx="11709400" cy="647700"/>
          </a:xfrm>
        </p:spPr>
        <p:txBody>
          <a:bodyPr>
            <a:noAutofit/>
          </a:bodyPr>
          <a:lstStyle/>
          <a:p>
            <a:r>
              <a:rPr lang="en-IN" sz="3000" b="1" dirty="0">
                <a:solidFill>
                  <a:schemeClr val="bg1"/>
                </a:solidFill>
                <a:latin typeface="Arial" panose="020B0604020202020204" pitchFamily="34" charset="0"/>
                <a:cs typeface="Arial" panose="020B0604020202020204" pitchFamily="34" charset="0"/>
              </a:rPr>
              <a:t>Data Descriptions…</a:t>
            </a:r>
          </a:p>
        </p:txBody>
      </p:sp>
      <p:sp>
        <p:nvSpPr>
          <p:cNvPr id="3" name="Text Placeholder 2">
            <a:extLst>
              <a:ext uri="{FF2B5EF4-FFF2-40B4-BE49-F238E27FC236}">
                <a16:creationId xmlns:a16="http://schemas.microsoft.com/office/drawing/2014/main" id="{20C093F9-B51D-48BC-9E45-0EBBF3E8581F}"/>
              </a:ext>
            </a:extLst>
          </p:cNvPr>
          <p:cNvSpPr>
            <a:spLocks noGrp="1"/>
          </p:cNvSpPr>
          <p:nvPr>
            <p:ph type="body" idx="1"/>
          </p:nvPr>
        </p:nvSpPr>
        <p:spPr>
          <a:xfrm>
            <a:off x="508000" y="2286000"/>
            <a:ext cx="11099800" cy="6934200"/>
          </a:xfrm>
        </p:spPr>
        <p:txBody>
          <a:bodyPr anchor="t">
            <a:normAutofit/>
          </a:bodyPr>
          <a:lstStyle/>
          <a:p>
            <a:r>
              <a:rPr lang="en-IN" sz="2400" dirty="0">
                <a:solidFill>
                  <a:srgbClr val="000000"/>
                </a:solidFill>
                <a:latin typeface="Arial" panose="020B0604020202020204" pitchFamily="34" charset="0"/>
                <a:cs typeface="Arial" panose="020B0604020202020204" pitchFamily="34" charset="0"/>
              </a:rPr>
              <a:t>No </a:t>
            </a:r>
            <a:r>
              <a:rPr lang="en-IN" sz="2400" dirty="0" err="1">
                <a:solidFill>
                  <a:srgbClr val="000000"/>
                </a:solidFill>
                <a:latin typeface="Arial" panose="020B0604020202020204" pitchFamily="34" charset="0"/>
                <a:cs typeface="Arial" panose="020B0604020202020204" pitchFamily="34" charset="0"/>
              </a:rPr>
              <a:t>NaN</a:t>
            </a:r>
            <a:r>
              <a:rPr lang="en-IN" sz="2400" dirty="0">
                <a:solidFill>
                  <a:srgbClr val="000000"/>
                </a:solidFill>
                <a:latin typeface="Arial" panose="020B0604020202020204" pitchFamily="34" charset="0"/>
                <a:cs typeface="Arial" panose="020B0604020202020204" pitchFamily="34" charset="0"/>
              </a:rPr>
              <a:t> or missing value found in all dataset.</a:t>
            </a:r>
          </a:p>
          <a:p>
            <a:r>
              <a:rPr lang="en-IN" sz="2400" dirty="0">
                <a:solidFill>
                  <a:srgbClr val="000000"/>
                </a:solidFill>
                <a:latin typeface="Arial" panose="020B0604020202020204" pitchFamily="34" charset="0"/>
                <a:cs typeface="Arial" panose="020B0604020202020204" pitchFamily="34" charset="0"/>
              </a:rPr>
              <a:t>Both True and Fake classes of Target variable appears to have mostly equal data points.</a:t>
            </a:r>
          </a:p>
          <a:p>
            <a:pPr marL="0" indent="0">
              <a:buNone/>
            </a:pPr>
            <a:r>
              <a:rPr lang="en-IN" sz="3000" dirty="0">
                <a:solidFill>
                  <a:srgbClr val="000000"/>
                </a:solidFill>
                <a:latin typeface="Arial" panose="020B0604020202020204" pitchFamily="34" charset="0"/>
                <a:cs typeface="Arial" panose="020B0604020202020204" pitchFamily="34" charset="0"/>
              </a:rPr>
              <a:t> </a:t>
            </a:r>
          </a:p>
          <a:p>
            <a:endParaRPr lang="en-IN" sz="2500" dirty="0"/>
          </a:p>
          <a:p>
            <a:endParaRPr lang="en-IN" sz="2500" dirty="0"/>
          </a:p>
          <a:p>
            <a:endParaRPr lang="en-IN" sz="2500" dirty="0"/>
          </a:p>
          <a:p>
            <a:endParaRPr lang="en-IN" sz="2500" dirty="0"/>
          </a:p>
          <a:p>
            <a:endParaRPr lang="en-IN" sz="2500" dirty="0"/>
          </a:p>
          <a:p>
            <a:r>
              <a:rPr lang="en-IN" sz="2400" dirty="0">
                <a:solidFill>
                  <a:srgbClr val="000000"/>
                </a:solidFill>
                <a:latin typeface="Arial" panose="020B0604020202020204" pitchFamily="34" charset="0"/>
                <a:cs typeface="Arial" panose="020B0604020202020204" pitchFamily="34" charset="0"/>
              </a:rPr>
              <a:t>After label encoding, 'fake' and 'true' labels are converted to '0' and '1' values respectively.</a:t>
            </a:r>
          </a:p>
        </p:txBody>
      </p:sp>
      <p:pic>
        <p:nvPicPr>
          <p:cNvPr id="3074" name="Picture 2">
            <a:extLst>
              <a:ext uri="{FF2B5EF4-FFF2-40B4-BE49-F238E27FC236}">
                <a16:creationId xmlns:a16="http://schemas.microsoft.com/office/drawing/2014/main" id="{C06B1114-7979-40D3-8AC7-91EF10B02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0" y="3886200"/>
            <a:ext cx="83820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81144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20C2-8C53-4B72-A948-A000B17081D1}"/>
              </a:ext>
            </a:extLst>
          </p:cNvPr>
          <p:cNvSpPr>
            <a:spLocks noGrp="1"/>
          </p:cNvSpPr>
          <p:nvPr>
            <p:ph type="title"/>
          </p:nvPr>
        </p:nvSpPr>
        <p:spPr>
          <a:xfrm>
            <a:off x="508000" y="800100"/>
            <a:ext cx="11709400" cy="647700"/>
          </a:xfrm>
        </p:spPr>
        <p:txBody>
          <a:bodyPr>
            <a:noAutofit/>
          </a:bodyPr>
          <a:lstStyle/>
          <a:p>
            <a:r>
              <a:rPr lang="en-IN" sz="3000" b="1" dirty="0">
                <a:solidFill>
                  <a:schemeClr val="bg1"/>
                </a:solidFill>
                <a:latin typeface="Arial" panose="020B0604020202020204" pitchFamily="34" charset="0"/>
                <a:cs typeface="Arial" panose="020B0604020202020204" pitchFamily="34" charset="0"/>
              </a:rPr>
              <a:t>Data pre-processing</a:t>
            </a:r>
          </a:p>
        </p:txBody>
      </p:sp>
      <p:sp>
        <p:nvSpPr>
          <p:cNvPr id="3" name="Text Placeholder 2">
            <a:extLst>
              <a:ext uri="{FF2B5EF4-FFF2-40B4-BE49-F238E27FC236}">
                <a16:creationId xmlns:a16="http://schemas.microsoft.com/office/drawing/2014/main" id="{20C093F9-B51D-48BC-9E45-0EBBF3E8581F}"/>
              </a:ext>
            </a:extLst>
          </p:cNvPr>
          <p:cNvSpPr>
            <a:spLocks noGrp="1"/>
          </p:cNvSpPr>
          <p:nvPr>
            <p:ph type="body" idx="1"/>
          </p:nvPr>
        </p:nvSpPr>
        <p:spPr>
          <a:xfrm>
            <a:off x="508000" y="2286000"/>
            <a:ext cx="11099800" cy="6934200"/>
          </a:xfrm>
        </p:spPr>
        <p:txBody>
          <a:bodyPr anchor="t">
            <a:normAutofit fontScale="92500" lnSpcReduction="20000"/>
          </a:bodyPr>
          <a:lstStyle/>
          <a:p>
            <a:r>
              <a:rPr lang="en-IN" sz="2600" dirty="0">
                <a:solidFill>
                  <a:srgbClr val="000000"/>
                </a:solidFill>
                <a:latin typeface="Arial" panose="020B0604020202020204" pitchFamily="34" charset="0"/>
                <a:cs typeface="Arial" panose="020B0604020202020204" pitchFamily="34" charset="0"/>
              </a:rPr>
              <a:t>We will keep only 'text' column as input variable for building RNN/LSTM model. </a:t>
            </a:r>
          </a:p>
          <a:p>
            <a:r>
              <a:rPr lang="en-IN" sz="2600" dirty="0">
                <a:solidFill>
                  <a:srgbClr val="000000"/>
                </a:solidFill>
                <a:latin typeface="Arial" panose="020B0604020202020204" pitchFamily="34" charset="0"/>
                <a:cs typeface="Arial" panose="020B0604020202020204" pitchFamily="34" charset="0"/>
              </a:rPr>
              <a:t>Text column will be pre-processed as:</a:t>
            </a:r>
          </a:p>
          <a:p>
            <a:pPr marL="0" indent="0">
              <a:buNone/>
            </a:pPr>
            <a:r>
              <a:rPr lang="en-IN" sz="2400" dirty="0">
                <a:solidFill>
                  <a:srgbClr val="000000"/>
                </a:solidFill>
                <a:latin typeface="Arial" panose="020B0604020202020204" pitchFamily="34" charset="0"/>
                <a:cs typeface="Arial" panose="020B0604020202020204" pitchFamily="34" charset="0"/>
              </a:rPr>
              <a:t>	</a:t>
            </a:r>
            <a:r>
              <a:rPr lang="en-IN" sz="1200" b="1" i="1" dirty="0">
                <a:solidFill>
                  <a:srgbClr val="000000"/>
                </a:solidFill>
                <a:effectLst/>
                <a:latin typeface="Helvetica Neue"/>
              </a:rPr>
              <a:t> </a:t>
            </a:r>
            <a:r>
              <a:rPr lang="en-IN" sz="1800" b="1" i="1" dirty="0">
                <a:solidFill>
                  <a:srgbClr val="000000"/>
                </a:solidFill>
                <a:effectLst/>
                <a:latin typeface="Helvetica Neue"/>
              </a:rPr>
              <a:t>Removing all numbers, special characters and only keep alphabets, then converting the words  	into 	lower case</a:t>
            </a:r>
          </a:p>
          <a:p>
            <a:pPr marL="0" indent="0">
              <a:buNone/>
            </a:pPr>
            <a:r>
              <a:rPr lang="en-IN" dirty="0">
                <a:solidFill>
                  <a:srgbClr val="000000"/>
                </a:solidFill>
                <a:latin typeface="Arial" panose="020B0604020202020204" pitchFamily="34" charset="0"/>
                <a:cs typeface="Arial" panose="020B0604020202020204" pitchFamily="34" charset="0"/>
              </a:rPr>
              <a:t>  	</a:t>
            </a:r>
            <a:r>
              <a:rPr lang="en-IN" sz="1800" b="1" i="1" dirty="0">
                <a:solidFill>
                  <a:srgbClr val="000000"/>
                </a:solidFill>
                <a:latin typeface="Helvetica Neue"/>
              </a:rPr>
              <a:t>Splitting the sentences into words </a:t>
            </a:r>
          </a:p>
          <a:p>
            <a:pPr marL="0" indent="0">
              <a:buNone/>
            </a:pPr>
            <a:r>
              <a:rPr lang="en-IN" sz="1800" b="1" i="1" dirty="0">
                <a:solidFill>
                  <a:srgbClr val="000000"/>
                </a:solidFill>
                <a:latin typeface="Helvetica Neue"/>
              </a:rPr>
              <a:t>	Removing all stopwords like a, an, the, haven’t, couldn’t etc.</a:t>
            </a:r>
          </a:p>
          <a:p>
            <a:pPr marL="0" indent="0">
              <a:buNone/>
            </a:pPr>
            <a:r>
              <a:rPr lang="en-IN" sz="1800" b="1" i="1" dirty="0">
                <a:solidFill>
                  <a:srgbClr val="000000"/>
                </a:solidFill>
                <a:latin typeface="Helvetica Neue"/>
              </a:rPr>
              <a:t>	One-hot encoding is then applied to convert words into numbers</a:t>
            </a:r>
          </a:p>
          <a:p>
            <a:pPr marL="0" indent="0">
              <a:buNone/>
            </a:pPr>
            <a:r>
              <a:rPr lang="en-IN" sz="1800" b="1" i="1" dirty="0">
                <a:solidFill>
                  <a:srgbClr val="000000"/>
                </a:solidFill>
                <a:latin typeface="Helvetica Neue"/>
              </a:rPr>
              <a:t>	Further, padding is applied to one-hot encoded data with max length as 500.</a:t>
            </a:r>
          </a:p>
          <a:p>
            <a:pPr marL="0" indent="0">
              <a:buNone/>
            </a:pPr>
            <a:endParaRPr lang="en-IN" sz="1800" b="1" i="1" dirty="0">
              <a:solidFill>
                <a:srgbClr val="000000"/>
              </a:solidFill>
              <a:latin typeface="Helvetica Neue"/>
            </a:endParaRPr>
          </a:p>
          <a:p>
            <a:r>
              <a:rPr lang="en-IN" sz="2600" dirty="0">
                <a:solidFill>
                  <a:srgbClr val="000000"/>
                </a:solidFill>
                <a:latin typeface="Arial" panose="020B0604020202020204" pitchFamily="34" charset="0"/>
                <a:cs typeface="Arial" panose="020B0604020202020204" pitchFamily="34" charset="0"/>
              </a:rPr>
              <a:t>After padding, the size of input variable becomes 44898, 500</a:t>
            </a:r>
          </a:p>
          <a:p>
            <a:pPr>
              <a:buFont typeface="Wingdings" panose="05000000000000000000" pitchFamily="2" charset="2"/>
              <a:buChar char="v"/>
            </a:pPr>
            <a:r>
              <a:rPr lang="en-IN" sz="2600" dirty="0">
                <a:solidFill>
                  <a:srgbClr val="000000"/>
                </a:solidFill>
                <a:latin typeface="Arial" panose="020B0604020202020204" pitchFamily="34" charset="0"/>
                <a:cs typeface="Arial" panose="020B0604020202020204" pitchFamily="34" charset="0"/>
              </a:rPr>
              <a:t>From this data, only 30K rows will be used for training, 10K for validation and rest to be used for testing purpose. </a:t>
            </a:r>
          </a:p>
          <a:p>
            <a:pPr marL="0" indent="0">
              <a:buNone/>
            </a:pPr>
            <a:r>
              <a:rPr lang="en-IN" sz="2200" dirty="0">
                <a:solidFill>
                  <a:srgbClr val="000000"/>
                </a:solidFill>
                <a:latin typeface="Arial" panose="020B0604020202020204" pitchFamily="34" charset="0"/>
                <a:cs typeface="Arial" panose="020B0604020202020204" pitchFamily="34" charset="0"/>
              </a:rPr>
              <a:t>	</a:t>
            </a:r>
          </a:p>
          <a:p>
            <a:endParaRPr lang="en-IN" sz="7400" dirty="0">
              <a:solidFill>
                <a:srgbClr val="000000"/>
              </a:solidFill>
              <a:latin typeface="Arial" panose="020B0604020202020204" pitchFamily="34" charset="0"/>
              <a:cs typeface="Arial" panose="020B0604020202020204" pitchFamily="34" charset="0"/>
            </a:endParaRPr>
          </a:p>
          <a:p>
            <a:endParaRPr lang="en-IN" sz="7400" dirty="0">
              <a:solidFill>
                <a:srgbClr val="000000"/>
              </a:solidFill>
              <a:latin typeface="Arial" panose="020B0604020202020204" pitchFamily="34" charset="0"/>
              <a:cs typeface="Arial" panose="020B0604020202020204" pitchFamily="34" charset="0"/>
            </a:endParaRPr>
          </a:p>
          <a:p>
            <a:endParaRPr lang="en-IN" sz="7400" dirty="0">
              <a:solidFill>
                <a:srgbClr val="000000"/>
              </a:solidFill>
              <a:latin typeface="Arial" panose="020B0604020202020204" pitchFamily="34" charset="0"/>
              <a:cs typeface="Arial" panose="020B0604020202020204" pitchFamily="34" charset="0"/>
            </a:endParaRPr>
          </a:p>
          <a:p>
            <a:endParaRPr lang="en-IN" sz="7400" dirty="0">
              <a:solidFill>
                <a:srgbClr val="000000"/>
              </a:solidFill>
              <a:latin typeface="Arial" panose="020B0604020202020204" pitchFamily="34" charset="0"/>
              <a:cs typeface="Arial" panose="020B0604020202020204" pitchFamily="34" charset="0"/>
            </a:endParaRPr>
          </a:p>
          <a:p>
            <a:pPr marL="0" indent="0">
              <a:buNone/>
            </a:pPr>
            <a:endParaRPr lang="en-IN" sz="7400" dirty="0">
              <a:solidFill>
                <a:srgbClr val="000000"/>
              </a:solidFill>
              <a:latin typeface="Arial" panose="020B0604020202020204" pitchFamily="34" charset="0"/>
              <a:cs typeface="Arial" panose="020B0604020202020204" pitchFamily="34" charset="0"/>
            </a:endParaRPr>
          </a:p>
          <a:p>
            <a:endParaRPr lang="en-IN" sz="2500" dirty="0"/>
          </a:p>
        </p:txBody>
      </p:sp>
    </p:spTree>
    <p:extLst>
      <p:ext uri="{BB962C8B-B14F-4D97-AF65-F5344CB8AC3E}">
        <p14:creationId xmlns:p14="http://schemas.microsoft.com/office/powerpoint/2010/main" val="287917193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20C2-8C53-4B72-A948-A000B17081D1}"/>
              </a:ext>
            </a:extLst>
          </p:cNvPr>
          <p:cNvSpPr>
            <a:spLocks noGrp="1"/>
          </p:cNvSpPr>
          <p:nvPr>
            <p:ph type="title"/>
          </p:nvPr>
        </p:nvSpPr>
        <p:spPr>
          <a:xfrm>
            <a:off x="508000" y="800100"/>
            <a:ext cx="11709400" cy="647700"/>
          </a:xfrm>
        </p:spPr>
        <p:txBody>
          <a:bodyPr>
            <a:noAutofit/>
          </a:bodyPr>
          <a:lstStyle/>
          <a:p>
            <a:r>
              <a:rPr lang="en-IN" sz="3000" b="1" dirty="0">
                <a:solidFill>
                  <a:schemeClr val="bg1"/>
                </a:solidFill>
                <a:latin typeface="Arial" panose="020B0604020202020204" pitchFamily="34" charset="0"/>
                <a:cs typeface="Arial" panose="020B0604020202020204" pitchFamily="34" charset="0"/>
              </a:rPr>
              <a:t>Model building	</a:t>
            </a:r>
          </a:p>
        </p:txBody>
      </p:sp>
      <p:sp>
        <p:nvSpPr>
          <p:cNvPr id="3" name="Text Placeholder 2">
            <a:extLst>
              <a:ext uri="{FF2B5EF4-FFF2-40B4-BE49-F238E27FC236}">
                <a16:creationId xmlns:a16="http://schemas.microsoft.com/office/drawing/2014/main" id="{20C093F9-B51D-48BC-9E45-0EBBF3E8581F}"/>
              </a:ext>
            </a:extLst>
          </p:cNvPr>
          <p:cNvSpPr>
            <a:spLocks noGrp="1"/>
          </p:cNvSpPr>
          <p:nvPr>
            <p:ph type="body" idx="1"/>
          </p:nvPr>
        </p:nvSpPr>
        <p:spPr>
          <a:xfrm>
            <a:off x="508000" y="2286000"/>
            <a:ext cx="11099800" cy="6934200"/>
          </a:xfrm>
        </p:spPr>
        <p:txBody>
          <a:bodyPr anchor="t">
            <a:normAutofit/>
          </a:bodyPr>
          <a:lstStyle/>
          <a:p>
            <a:r>
              <a:rPr lang="en-IN" sz="2200" dirty="0">
                <a:solidFill>
                  <a:srgbClr val="000000"/>
                </a:solidFill>
                <a:latin typeface="Arial" panose="020B0604020202020204" pitchFamily="34" charset="0"/>
                <a:cs typeface="Arial" panose="020B0604020202020204" pitchFamily="34" charset="0"/>
              </a:rPr>
              <a:t>We will use </a:t>
            </a:r>
            <a:r>
              <a:rPr lang="en-IN" sz="2200" b="1" dirty="0">
                <a:solidFill>
                  <a:srgbClr val="000000"/>
                </a:solidFill>
                <a:latin typeface="Arial" panose="020B0604020202020204" pitchFamily="34" charset="0"/>
                <a:cs typeface="Arial" panose="020B0604020202020204" pitchFamily="34" charset="0"/>
              </a:rPr>
              <a:t>sequential</a:t>
            </a:r>
            <a:r>
              <a:rPr lang="en-IN" sz="2200" dirty="0">
                <a:solidFill>
                  <a:srgbClr val="000000"/>
                </a:solidFill>
                <a:latin typeface="Arial" panose="020B0604020202020204" pitchFamily="34" charset="0"/>
                <a:cs typeface="Arial" panose="020B0604020202020204" pitchFamily="34" charset="0"/>
              </a:rPr>
              <a:t> model and train embedding layer through model training. Embedding size will be </a:t>
            </a:r>
            <a:r>
              <a:rPr lang="en-IN" sz="2200" b="1" dirty="0">
                <a:solidFill>
                  <a:srgbClr val="000000"/>
                </a:solidFill>
                <a:latin typeface="Arial" panose="020B0604020202020204" pitchFamily="34" charset="0"/>
                <a:cs typeface="Arial" panose="020B0604020202020204" pitchFamily="34" charset="0"/>
              </a:rPr>
              <a:t>50</a:t>
            </a:r>
            <a:r>
              <a:rPr lang="en-IN" sz="2200" dirty="0">
                <a:solidFill>
                  <a:srgbClr val="000000"/>
                </a:solidFill>
                <a:latin typeface="Arial" panose="020B0604020202020204" pitchFamily="34" charset="0"/>
                <a:cs typeface="Arial" panose="020B0604020202020204" pitchFamily="34" charset="0"/>
              </a:rPr>
              <a:t> and it will be first layer of Sequential model. So dimension of embedding layer – </a:t>
            </a:r>
            <a:r>
              <a:rPr lang="en-IN" sz="2200" b="1" dirty="0">
                <a:solidFill>
                  <a:srgbClr val="000000"/>
                </a:solidFill>
                <a:latin typeface="Arial" panose="020B0604020202020204" pitchFamily="34" charset="0"/>
                <a:cs typeface="Arial" panose="020B0604020202020204" pitchFamily="34" charset="0"/>
              </a:rPr>
              <a:t>10000, 50, 500 </a:t>
            </a:r>
            <a:r>
              <a:rPr lang="en-IN" sz="2200" dirty="0">
                <a:solidFill>
                  <a:srgbClr val="000000"/>
                </a:solidFill>
                <a:latin typeface="Arial" panose="020B0604020202020204" pitchFamily="34" charset="0"/>
                <a:cs typeface="Arial" panose="020B0604020202020204" pitchFamily="34" charset="0"/>
              </a:rPr>
              <a:t>(</a:t>
            </a:r>
            <a:r>
              <a:rPr lang="en-IN" sz="2200" b="1" dirty="0">
                <a:solidFill>
                  <a:srgbClr val="000000"/>
                </a:solidFill>
                <a:latin typeface="Arial" panose="020B0604020202020204" pitchFamily="34" charset="0"/>
                <a:cs typeface="Arial" panose="020B0604020202020204" pitchFamily="34" charset="0"/>
              </a:rPr>
              <a:t>10000</a:t>
            </a:r>
            <a:r>
              <a:rPr lang="en-IN" sz="2200" dirty="0">
                <a:solidFill>
                  <a:srgbClr val="000000"/>
                </a:solidFill>
                <a:latin typeface="Arial" panose="020B0604020202020204" pitchFamily="34" charset="0"/>
                <a:cs typeface="Arial" panose="020B0604020202020204" pitchFamily="34" charset="0"/>
              </a:rPr>
              <a:t> being </a:t>
            </a:r>
            <a:r>
              <a:rPr lang="en-IN" sz="2200" b="1" dirty="0">
                <a:solidFill>
                  <a:srgbClr val="000000"/>
                </a:solidFill>
                <a:latin typeface="Arial" panose="020B0604020202020204" pitchFamily="34" charset="0"/>
                <a:cs typeface="Arial" panose="020B0604020202020204" pitchFamily="34" charset="0"/>
              </a:rPr>
              <a:t>vocab size </a:t>
            </a:r>
            <a:r>
              <a:rPr lang="en-IN" sz="2200" dirty="0">
                <a:solidFill>
                  <a:srgbClr val="000000"/>
                </a:solidFill>
                <a:latin typeface="Arial" panose="020B0604020202020204" pitchFamily="34" charset="0"/>
                <a:cs typeface="Arial" panose="020B0604020202020204" pitchFamily="34" charset="0"/>
              </a:rPr>
              <a:t>or max number, 500 being </a:t>
            </a:r>
            <a:r>
              <a:rPr lang="en-IN" sz="2200" b="1" dirty="0">
                <a:solidFill>
                  <a:srgbClr val="000000"/>
                </a:solidFill>
                <a:latin typeface="Arial" panose="020B0604020202020204" pitchFamily="34" charset="0"/>
                <a:cs typeface="Arial" panose="020B0604020202020204" pitchFamily="34" charset="0"/>
              </a:rPr>
              <a:t>timestep</a:t>
            </a:r>
            <a:r>
              <a:rPr lang="en-IN" sz="2200" dirty="0">
                <a:solidFill>
                  <a:srgbClr val="000000"/>
                </a:solidFill>
                <a:latin typeface="Arial" panose="020B0604020202020204" pitchFamily="34" charset="0"/>
                <a:cs typeface="Arial" panose="020B0604020202020204" pitchFamily="34" charset="0"/>
              </a:rPr>
              <a:t> size)</a:t>
            </a:r>
          </a:p>
          <a:p>
            <a:r>
              <a:rPr lang="en-IN" sz="2200" b="1" dirty="0">
                <a:solidFill>
                  <a:srgbClr val="000000"/>
                </a:solidFill>
                <a:latin typeface="Arial" panose="020B0604020202020204" pitchFamily="34" charset="0"/>
                <a:cs typeface="Arial" panose="020B0604020202020204" pitchFamily="34" charset="0"/>
              </a:rPr>
              <a:t>RNN or LSTM</a:t>
            </a:r>
            <a:r>
              <a:rPr lang="en-IN" sz="2200" dirty="0">
                <a:solidFill>
                  <a:srgbClr val="000000"/>
                </a:solidFill>
                <a:latin typeface="Arial" panose="020B0604020202020204" pitchFamily="34" charset="0"/>
                <a:cs typeface="Arial" panose="020B0604020202020204" pitchFamily="34" charset="0"/>
              </a:rPr>
              <a:t> layer of </a:t>
            </a:r>
            <a:r>
              <a:rPr lang="en-IN" sz="2200" b="1" dirty="0">
                <a:solidFill>
                  <a:srgbClr val="000000"/>
                </a:solidFill>
                <a:latin typeface="Arial" panose="020B0604020202020204" pitchFamily="34" charset="0"/>
                <a:cs typeface="Arial" panose="020B0604020202020204" pitchFamily="34" charset="0"/>
              </a:rPr>
              <a:t>128</a:t>
            </a:r>
            <a:r>
              <a:rPr lang="en-IN" sz="2200" dirty="0">
                <a:solidFill>
                  <a:srgbClr val="000000"/>
                </a:solidFill>
                <a:latin typeface="Arial" panose="020B0604020202020204" pitchFamily="34" charset="0"/>
                <a:cs typeface="Arial" panose="020B0604020202020204" pitchFamily="34" charset="0"/>
              </a:rPr>
              <a:t> will process output of embedding layer output (</a:t>
            </a:r>
            <a:r>
              <a:rPr lang="en-IN" sz="2200" b="1" dirty="0">
                <a:solidFill>
                  <a:srgbClr val="000000"/>
                </a:solidFill>
                <a:latin typeface="Arial" panose="020B0604020202020204" pitchFamily="34" charset="0"/>
                <a:cs typeface="Arial" panose="020B0604020202020204" pitchFamily="34" charset="0"/>
              </a:rPr>
              <a:t>200, 500, 50</a:t>
            </a:r>
            <a:r>
              <a:rPr lang="en-IN" sz="2200" dirty="0">
                <a:solidFill>
                  <a:srgbClr val="000000"/>
                </a:solidFill>
                <a:latin typeface="Arial" panose="020B0604020202020204" pitchFamily="34" charset="0"/>
                <a:cs typeface="Arial" panose="020B0604020202020204" pitchFamily="34" charset="0"/>
              </a:rPr>
              <a:t>) and output further to give 200 vectors of </a:t>
            </a:r>
            <a:r>
              <a:rPr lang="en-IN" sz="2200" b="1" dirty="0">
                <a:solidFill>
                  <a:srgbClr val="000000"/>
                </a:solidFill>
                <a:latin typeface="Arial" panose="020B0604020202020204" pitchFamily="34" charset="0"/>
                <a:cs typeface="Arial" panose="020B0604020202020204" pitchFamily="34" charset="0"/>
              </a:rPr>
              <a:t>128</a:t>
            </a:r>
            <a:r>
              <a:rPr lang="en-IN" sz="2200" dirty="0">
                <a:solidFill>
                  <a:srgbClr val="000000"/>
                </a:solidFill>
                <a:latin typeface="Arial" panose="020B0604020202020204" pitchFamily="34" charset="0"/>
                <a:cs typeface="Arial" panose="020B0604020202020204" pitchFamily="34" charset="0"/>
              </a:rPr>
              <a:t> units. </a:t>
            </a:r>
          </a:p>
          <a:p>
            <a:r>
              <a:rPr lang="en-IN" sz="2200" dirty="0">
                <a:solidFill>
                  <a:srgbClr val="000000"/>
                </a:solidFill>
                <a:latin typeface="Arial" panose="020B0604020202020204" pitchFamily="34" charset="0"/>
                <a:cs typeface="Arial" panose="020B0604020202020204" pitchFamily="34" charset="0"/>
              </a:rPr>
              <a:t>Output of SimpleRRN or LSTM will further undergo </a:t>
            </a:r>
            <a:r>
              <a:rPr lang="en-IN" sz="2200" b="1" dirty="0">
                <a:solidFill>
                  <a:srgbClr val="000000"/>
                </a:solidFill>
                <a:latin typeface="Arial" panose="020B0604020202020204" pitchFamily="34" charset="0"/>
                <a:cs typeface="Arial" panose="020B0604020202020204" pitchFamily="34" charset="0"/>
              </a:rPr>
              <a:t>dropout</a:t>
            </a:r>
            <a:r>
              <a:rPr lang="en-IN" sz="2200" dirty="0">
                <a:solidFill>
                  <a:srgbClr val="000000"/>
                </a:solidFill>
                <a:latin typeface="Arial" panose="020B0604020202020204" pitchFamily="34" charset="0"/>
                <a:cs typeface="Arial" panose="020B0604020202020204" pitchFamily="34" charset="0"/>
              </a:rPr>
              <a:t> layer of </a:t>
            </a:r>
            <a:r>
              <a:rPr lang="en-IN" sz="2200" b="1" dirty="0">
                <a:solidFill>
                  <a:srgbClr val="000000"/>
                </a:solidFill>
                <a:latin typeface="Arial" panose="020B0604020202020204" pitchFamily="34" charset="0"/>
                <a:cs typeface="Arial" panose="020B0604020202020204" pitchFamily="34" charset="0"/>
              </a:rPr>
              <a:t>0.5</a:t>
            </a:r>
            <a:r>
              <a:rPr lang="en-IN" sz="2200" dirty="0">
                <a:solidFill>
                  <a:srgbClr val="000000"/>
                </a:solidFill>
                <a:latin typeface="Arial" panose="020B0604020202020204" pitchFamily="34" charset="0"/>
                <a:cs typeface="Arial" panose="020B0604020202020204" pitchFamily="34" charset="0"/>
              </a:rPr>
              <a:t> for overfitting if any and then final dense layer with activation function as ‘</a:t>
            </a:r>
            <a:r>
              <a:rPr lang="en-IN" sz="2200" b="1" dirty="0">
                <a:solidFill>
                  <a:srgbClr val="000000"/>
                </a:solidFill>
                <a:latin typeface="Arial" panose="020B0604020202020204" pitchFamily="34" charset="0"/>
                <a:cs typeface="Arial" panose="020B0604020202020204" pitchFamily="34" charset="0"/>
              </a:rPr>
              <a:t>sigmoid</a:t>
            </a:r>
            <a:r>
              <a:rPr lang="en-IN" sz="2200" dirty="0">
                <a:solidFill>
                  <a:srgbClr val="000000"/>
                </a:solidFill>
                <a:latin typeface="Arial" panose="020B0604020202020204" pitchFamily="34" charset="0"/>
                <a:cs typeface="Arial" panose="020B0604020202020204" pitchFamily="34" charset="0"/>
              </a:rPr>
              <a:t>’.</a:t>
            </a:r>
          </a:p>
          <a:p>
            <a:r>
              <a:rPr lang="en-IN" sz="2200" dirty="0">
                <a:solidFill>
                  <a:srgbClr val="000000"/>
                </a:solidFill>
                <a:latin typeface="Arial" panose="020B0604020202020204" pitchFamily="34" charset="0"/>
                <a:cs typeface="Arial" panose="020B0604020202020204" pitchFamily="34" charset="0"/>
              </a:rPr>
              <a:t>Model further will be compiled with optimizer as ‘</a:t>
            </a:r>
            <a:r>
              <a:rPr lang="en-IN" sz="2200" b="1" dirty="0">
                <a:solidFill>
                  <a:srgbClr val="000000"/>
                </a:solidFill>
                <a:latin typeface="Arial" panose="020B0604020202020204" pitchFamily="34" charset="0"/>
                <a:cs typeface="Arial" panose="020B0604020202020204" pitchFamily="34" charset="0"/>
              </a:rPr>
              <a:t>Adam</a:t>
            </a:r>
            <a:r>
              <a:rPr lang="en-IN" sz="2200" dirty="0">
                <a:solidFill>
                  <a:srgbClr val="000000"/>
                </a:solidFill>
                <a:latin typeface="Arial" panose="020B0604020202020204" pitchFamily="34" charset="0"/>
                <a:cs typeface="Arial" panose="020B0604020202020204" pitchFamily="34" charset="0"/>
              </a:rPr>
              <a:t>’ and loss as ‘</a:t>
            </a:r>
            <a:r>
              <a:rPr lang="en-IN" sz="2200" b="1" dirty="0">
                <a:solidFill>
                  <a:srgbClr val="000000"/>
                </a:solidFill>
                <a:latin typeface="Arial" panose="020B0604020202020204" pitchFamily="34" charset="0"/>
                <a:cs typeface="Arial" panose="020B0604020202020204" pitchFamily="34" charset="0"/>
              </a:rPr>
              <a:t>binary_crossentropy</a:t>
            </a:r>
            <a:r>
              <a:rPr lang="en-IN" sz="2200" dirty="0">
                <a:solidFill>
                  <a:srgbClr val="000000"/>
                </a:solidFill>
                <a:latin typeface="Arial" panose="020B0604020202020204" pitchFamily="34" charset="0"/>
                <a:cs typeface="Arial" panose="020B0604020202020204" pitchFamily="34" charset="0"/>
              </a:rPr>
              <a:t>’  </a:t>
            </a:r>
          </a:p>
          <a:p>
            <a:r>
              <a:rPr lang="en-IN" sz="2200" dirty="0">
                <a:solidFill>
                  <a:srgbClr val="000000"/>
                </a:solidFill>
                <a:latin typeface="Arial" panose="020B0604020202020204" pitchFamily="34" charset="0"/>
                <a:cs typeface="Arial" panose="020B0604020202020204" pitchFamily="34" charset="0"/>
              </a:rPr>
              <a:t>We tried both SimpleRRN and LSTM networks for model building keeping batch size as 200 and epochs as 5 for training.</a:t>
            </a:r>
          </a:p>
          <a:p>
            <a:r>
              <a:rPr lang="en-IN" sz="2200" dirty="0">
                <a:solidFill>
                  <a:srgbClr val="000000"/>
                </a:solidFill>
                <a:latin typeface="Arial" panose="020B0604020202020204" pitchFamily="34" charset="0"/>
                <a:cs typeface="Arial" panose="020B0604020202020204" pitchFamily="34" charset="0"/>
              </a:rPr>
              <a:t>While training, model will take an </a:t>
            </a:r>
            <a:r>
              <a:rPr lang="en-IN" sz="2200" b="1" dirty="0">
                <a:solidFill>
                  <a:srgbClr val="000000"/>
                </a:solidFill>
                <a:latin typeface="Arial" panose="020B0604020202020204" pitchFamily="34" charset="0"/>
                <a:cs typeface="Arial" panose="020B0604020202020204" pitchFamily="34" charset="0"/>
              </a:rPr>
              <a:t>input</a:t>
            </a:r>
            <a:r>
              <a:rPr lang="en-IN" sz="2200" dirty="0">
                <a:solidFill>
                  <a:srgbClr val="000000"/>
                </a:solidFill>
                <a:latin typeface="Arial" panose="020B0604020202020204" pitchFamily="34" charset="0"/>
                <a:cs typeface="Arial" panose="020B0604020202020204" pitchFamily="34" charset="0"/>
              </a:rPr>
              <a:t> of </a:t>
            </a:r>
            <a:r>
              <a:rPr lang="en-IN" sz="2200" b="1" dirty="0">
                <a:solidFill>
                  <a:srgbClr val="000000"/>
                </a:solidFill>
                <a:latin typeface="Arial" panose="020B0604020202020204" pitchFamily="34" charset="0"/>
                <a:cs typeface="Arial" panose="020B0604020202020204" pitchFamily="34" charset="0"/>
              </a:rPr>
              <a:t>200, 500 </a:t>
            </a:r>
            <a:r>
              <a:rPr lang="en-IN" sz="2200" dirty="0">
                <a:solidFill>
                  <a:srgbClr val="000000"/>
                </a:solidFill>
                <a:latin typeface="Arial" panose="020B0604020202020204" pitchFamily="34" charset="0"/>
                <a:cs typeface="Arial" panose="020B0604020202020204" pitchFamily="34" charset="0"/>
              </a:rPr>
              <a:t>in each epoch multiple times i.e. 150 and </a:t>
            </a:r>
            <a:r>
              <a:rPr lang="en-IN" sz="2200" b="1" dirty="0">
                <a:solidFill>
                  <a:srgbClr val="000000"/>
                </a:solidFill>
                <a:latin typeface="Arial" panose="020B0604020202020204" pitchFamily="34" charset="0"/>
                <a:cs typeface="Arial" panose="020B0604020202020204" pitchFamily="34" charset="0"/>
              </a:rPr>
              <a:t>final output </a:t>
            </a:r>
            <a:r>
              <a:rPr lang="en-IN" sz="2200" dirty="0">
                <a:solidFill>
                  <a:srgbClr val="000000"/>
                </a:solidFill>
                <a:latin typeface="Arial" panose="020B0604020202020204" pitchFamily="34" charset="0"/>
                <a:cs typeface="Arial" panose="020B0604020202020204" pitchFamily="34" charset="0"/>
              </a:rPr>
              <a:t>will be </a:t>
            </a:r>
            <a:r>
              <a:rPr lang="en-IN" sz="2200" b="1" dirty="0">
                <a:solidFill>
                  <a:srgbClr val="000000"/>
                </a:solidFill>
                <a:latin typeface="Arial" panose="020B0604020202020204" pitchFamily="34" charset="0"/>
                <a:cs typeface="Arial" panose="020B0604020202020204" pitchFamily="34" charset="0"/>
              </a:rPr>
              <a:t>1</a:t>
            </a:r>
            <a:r>
              <a:rPr lang="en-IN" sz="2200" dirty="0">
                <a:solidFill>
                  <a:srgbClr val="000000"/>
                </a:solidFill>
                <a:latin typeface="Arial" panose="020B0604020202020204" pitchFamily="34" charset="0"/>
                <a:cs typeface="Arial" panose="020B0604020202020204" pitchFamily="34" charset="0"/>
              </a:rPr>
              <a:t> unit with a probability value from </a:t>
            </a:r>
            <a:r>
              <a:rPr lang="en-IN" sz="2200" b="1" dirty="0">
                <a:solidFill>
                  <a:srgbClr val="000000"/>
                </a:solidFill>
                <a:latin typeface="Arial" panose="020B0604020202020204" pitchFamily="34" charset="0"/>
                <a:cs typeface="Arial" panose="020B0604020202020204" pitchFamily="34" charset="0"/>
              </a:rPr>
              <a:t>0 to 1 for binary classification</a:t>
            </a:r>
            <a:r>
              <a:rPr lang="en-IN" sz="2200" dirty="0">
                <a:solidFill>
                  <a:srgbClr val="000000"/>
                </a:solidFill>
                <a:latin typeface="Arial" panose="020B0604020202020204" pitchFamily="34" charset="0"/>
                <a:cs typeface="Arial" panose="020B0604020202020204" pitchFamily="34" charset="0"/>
              </a:rPr>
              <a:t> purpose. </a:t>
            </a:r>
            <a:r>
              <a:rPr lang="en-IN" sz="2200" b="1" dirty="0">
                <a:solidFill>
                  <a:srgbClr val="000000"/>
                </a:solidFill>
                <a:latin typeface="Arial" panose="020B0604020202020204" pitchFamily="34" charset="0"/>
                <a:cs typeface="Arial" panose="020B0604020202020204" pitchFamily="34" charset="0"/>
              </a:rPr>
              <a:t>Validation accuracy</a:t>
            </a:r>
            <a:r>
              <a:rPr lang="en-IN" sz="2200" dirty="0">
                <a:solidFill>
                  <a:srgbClr val="000000"/>
                </a:solidFill>
                <a:latin typeface="Arial" panose="020B0604020202020204" pitchFamily="34" charset="0"/>
                <a:cs typeface="Arial" panose="020B0604020202020204" pitchFamily="34" charset="0"/>
              </a:rPr>
              <a:t> resulted around </a:t>
            </a:r>
            <a:r>
              <a:rPr lang="en-IN" sz="2200" b="1" dirty="0">
                <a:solidFill>
                  <a:srgbClr val="000000"/>
                </a:solidFill>
                <a:latin typeface="Arial" panose="020B0604020202020204" pitchFamily="34" charset="0"/>
                <a:cs typeface="Arial" panose="020B0604020202020204" pitchFamily="34" charset="0"/>
              </a:rPr>
              <a:t>98%</a:t>
            </a:r>
            <a:r>
              <a:rPr lang="en-IN" sz="2200" dirty="0">
                <a:solidFill>
                  <a:srgbClr val="000000"/>
                </a:solidFill>
                <a:latin typeface="Arial" panose="020B0604020202020204" pitchFamily="34" charset="0"/>
                <a:cs typeface="Arial" panose="020B0604020202020204" pitchFamily="34" charset="0"/>
              </a:rPr>
              <a:t> in both networks. </a:t>
            </a:r>
          </a:p>
          <a:p>
            <a:endParaRPr lang="en-IN" sz="2400" dirty="0">
              <a:solidFill>
                <a:srgbClr val="000000"/>
              </a:solidFill>
              <a:latin typeface="Arial" panose="020B0604020202020204" pitchFamily="34" charset="0"/>
              <a:cs typeface="Arial" panose="020B0604020202020204" pitchFamily="34" charset="0"/>
            </a:endParaRPr>
          </a:p>
          <a:p>
            <a:endParaRPr lang="en-IN" sz="7400" dirty="0">
              <a:solidFill>
                <a:srgbClr val="000000"/>
              </a:solidFill>
              <a:latin typeface="Arial" panose="020B0604020202020204" pitchFamily="34" charset="0"/>
              <a:cs typeface="Arial" panose="020B0604020202020204" pitchFamily="34" charset="0"/>
            </a:endParaRPr>
          </a:p>
          <a:p>
            <a:endParaRPr lang="en-IN" sz="7400" dirty="0">
              <a:solidFill>
                <a:srgbClr val="000000"/>
              </a:solidFill>
              <a:latin typeface="Arial" panose="020B0604020202020204" pitchFamily="34" charset="0"/>
              <a:cs typeface="Arial" panose="020B0604020202020204" pitchFamily="34" charset="0"/>
            </a:endParaRPr>
          </a:p>
          <a:p>
            <a:endParaRPr lang="en-IN" sz="2500" dirty="0"/>
          </a:p>
        </p:txBody>
      </p:sp>
    </p:spTree>
    <p:extLst>
      <p:ext uri="{BB962C8B-B14F-4D97-AF65-F5344CB8AC3E}">
        <p14:creationId xmlns:p14="http://schemas.microsoft.com/office/powerpoint/2010/main" val="151615774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20C2-8C53-4B72-A948-A000B17081D1}"/>
              </a:ext>
            </a:extLst>
          </p:cNvPr>
          <p:cNvSpPr>
            <a:spLocks noGrp="1"/>
          </p:cNvSpPr>
          <p:nvPr>
            <p:ph type="title"/>
          </p:nvPr>
        </p:nvSpPr>
        <p:spPr>
          <a:xfrm>
            <a:off x="508000" y="800100"/>
            <a:ext cx="11709400" cy="647700"/>
          </a:xfrm>
        </p:spPr>
        <p:txBody>
          <a:bodyPr>
            <a:noAutofit/>
          </a:bodyPr>
          <a:lstStyle/>
          <a:p>
            <a:r>
              <a:rPr lang="en-IN" sz="3000" b="1" dirty="0">
                <a:solidFill>
                  <a:schemeClr val="bg1"/>
                </a:solidFill>
                <a:latin typeface="Arial" panose="020B0604020202020204" pitchFamily="34" charset="0"/>
                <a:cs typeface="Arial" panose="020B0604020202020204" pitchFamily="34" charset="0"/>
              </a:rPr>
              <a:t>Model Evaluation</a:t>
            </a:r>
          </a:p>
        </p:txBody>
      </p:sp>
      <p:sp>
        <p:nvSpPr>
          <p:cNvPr id="3" name="Text Placeholder 2">
            <a:extLst>
              <a:ext uri="{FF2B5EF4-FFF2-40B4-BE49-F238E27FC236}">
                <a16:creationId xmlns:a16="http://schemas.microsoft.com/office/drawing/2014/main" id="{20C093F9-B51D-48BC-9E45-0EBBF3E8581F}"/>
              </a:ext>
            </a:extLst>
          </p:cNvPr>
          <p:cNvSpPr>
            <a:spLocks noGrp="1"/>
          </p:cNvSpPr>
          <p:nvPr>
            <p:ph type="body" idx="1"/>
          </p:nvPr>
        </p:nvSpPr>
        <p:spPr>
          <a:xfrm>
            <a:off x="997961" y="6438900"/>
            <a:ext cx="11008878" cy="2402608"/>
          </a:xfrm>
        </p:spPr>
        <p:txBody>
          <a:bodyPr anchor="t">
            <a:normAutofit/>
          </a:bodyPr>
          <a:lstStyle/>
          <a:p>
            <a:pPr marL="0" indent="0">
              <a:buNone/>
            </a:pPr>
            <a:r>
              <a:rPr lang="en-IN" sz="2400" dirty="0">
                <a:solidFill>
                  <a:srgbClr val="000000"/>
                </a:solidFill>
                <a:latin typeface="Arial" panose="020B0604020202020204" pitchFamily="34" charset="0"/>
                <a:cs typeface="Arial" panose="020B0604020202020204" pitchFamily="34" charset="0"/>
              </a:rPr>
              <a:t>Training and validation accuracy both are increasing with every epoch and resulting around 98%</a:t>
            </a:r>
            <a:r>
              <a:rPr lang="en-IN" sz="2400" b="1" dirty="0">
                <a:solidFill>
                  <a:srgbClr val="000000"/>
                </a:solidFill>
                <a:latin typeface="Arial" panose="020B0604020202020204" pitchFamily="34" charset="0"/>
                <a:cs typeface="Arial" panose="020B0604020202020204" pitchFamily="34" charset="0"/>
              </a:rPr>
              <a:t>. </a:t>
            </a:r>
            <a:r>
              <a:rPr lang="en-IN" sz="2400" dirty="0">
                <a:solidFill>
                  <a:srgbClr val="000000"/>
                </a:solidFill>
                <a:latin typeface="Arial" panose="020B0604020202020204" pitchFamily="34" charset="0"/>
                <a:cs typeface="Arial" panose="020B0604020202020204" pitchFamily="34" charset="0"/>
              </a:rPr>
              <a:t>Although models are not much complex, reason of increased accuracy might be because </a:t>
            </a:r>
            <a:r>
              <a:rPr lang="en-IN" sz="2400" b="1" dirty="0">
                <a:solidFill>
                  <a:srgbClr val="000000"/>
                </a:solidFill>
                <a:latin typeface="Arial" panose="020B0604020202020204" pitchFamily="34" charset="0"/>
                <a:cs typeface="Arial" panose="020B0604020202020204" pitchFamily="34" charset="0"/>
              </a:rPr>
              <a:t>data is too simple</a:t>
            </a:r>
            <a:r>
              <a:rPr lang="en-IN" sz="2400" dirty="0">
                <a:solidFill>
                  <a:srgbClr val="000000"/>
                </a:solidFill>
                <a:latin typeface="Arial" panose="020B0604020202020204" pitchFamily="34" charset="0"/>
                <a:cs typeface="Arial" panose="020B0604020202020204" pitchFamily="34" charset="0"/>
              </a:rPr>
              <a:t> for model to train. As we could see earlier, its only two news subjects for which fake news observations are present.</a:t>
            </a:r>
            <a:endParaRPr lang="en-IN" sz="2400" b="1" dirty="0">
              <a:solidFill>
                <a:srgbClr val="000000"/>
              </a:solidFill>
              <a:latin typeface="Arial" panose="020B0604020202020204" pitchFamily="34" charset="0"/>
              <a:cs typeface="Arial" panose="020B0604020202020204" pitchFamily="34" charset="0"/>
            </a:endParaRPr>
          </a:p>
          <a:p>
            <a:pPr marL="0" indent="0">
              <a:buNone/>
            </a:pPr>
            <a:endParaRPr lang="en-IN" sz="7400" dirty="0">
              <a:solidFill>
                <a:srgbClr val="000000"/>
              </a:solidFill>
              <a:latin typeface="Arial" panose="020B0604020202020204" pitchFamily="34" charset="0"/>
              <a:cs typeface="Arial" panose="020B0604020202020204" pitchFamily="34" charset="0"/>
            </a:endParaRPr>
          </a:p>
          <a:p>
            <a:endParaRPr lang="en-IN" sz="2500" dirty="0"/>
          </a:p>
        </p:txBody>
      </p:sp>
      <p:pic>
        <p:nvPicPr>
          <p:cNvPr id="1026" name="Picture 2">
            <a:extLst>
              <a:ext uri="{FF2B5EF4-FFF2-40B4-BE49-F238E27FC236}">
                <a16:creationId xmlns:a16="http://schemas.microsoft.com/office/drawing/2014/main" id="{9F9D68D4-B5F1-4987-91B4-768378CB3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2240624"/>
            <a:ext cx="5638800" cy="41601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4ABA8D3-1726-45B3-80B4-01CDE30A69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800" y="2278724"/>
            <a:ext cx="5812424" cy="4122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8269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xfrm>
            <a:off x="614017" y="1143000"/>
            <a:ext cx="11776765" cy="273326"/>
          </a:xfrm>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200" dirty="0">
                <a:solidFill>
                  <a:schemeClr val="bg1"/>
                </a:solidFill>
              </a:rPr>
              <a:t>Model predictions… </a:t>
            </a:r>
            <a:endParaRPr sz="3200" dirty="0">
              <a:solidFill>
                <a:schemeClr val="bg1"/>
              </a:solidFill>
            </a:endParaRPr>
          </a:p>
        </p:txBody>
      </p:sp>
      <p:sp>
        <p:nvSpPr>
          <p:cNvPr id="9" name="TextBox 8">
            <a:extLst>
              <a:ext uri="{FF2B5EF4-FFF2-40B4-BE49-F238E27FC236}">
                <a16:creationId xmlns:a16="http://schemas.microsoft.com/office/drawing/2014/main" id="{3F06927D-41D9-4C88-BADA-71433091FAC9}"/>
              </a:ext>
            </a:extLst>
          </p:cNvPr>
          <p:cNvSpPr txBox="1"/>
          <p:nvPr/>
        </p:nvSpPr>
        <p:spPr>
          <a:xfrm>
            <a:off x="307008" y="2743200"/>
            <a:ext cx="12390783"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lgn="l">
              <a:buFont typeface="Arial" panose="020B0604020202020204" pitchFamily="34" charset="0"/>
              <a:buChar char="•"/>
            </a:pPr>
            <a:r>
              <a:rPr lang="en-IN" sz="2400" dirty="0">
                <a:solidFill>
                  <a:srgbClr val="000000"/>
                </a:solidFill>
                <a:latin typeface="Arial" panose="020B0604020202020204" pitchFamily="34" charset="0"/>
                <a:cs typeface="Arial" panose="020B0604020202020204" pitchFamily="34" charset="0"/>
              </a:rPr>
              <a:t>Model is further tested </a:t>
            </a:r>
            <a:r>
              <a:rPr lang="en-IN" dirty="0">
                <a:solidFill>
                  <a:srgbClr val="000000"/>
                </a:solidFill>
                <a:latin typeface="Arial" panose="020B0604020202020204" pitchFamily="34" charset="0"/>
                <a:cs typeface="Arial" panose="020B0604020202020204" pitchFamily="34" charset="0"/>
              </a:rPr>
              <a:t>on the test data test and predictions are sent to CSV file ‘submission.csv’ file.</a:t>
            </a:r>
          </a:p>
          <a:p>
            <a:pPr marL="342900" indent="-342900" algn="l">
              <a:buFont typeface="Arial" panose="020B0604020202020204" pitchFamily="34" charset="0"/>
              <a:buChar char="•"/>
            </a:pPr>
            <a:r>
              <a:rPr lang="en-IN" dirty="0">
                <a:solidFill>
                  <a:srgbClr val="000000"/>
                </a:solidFill>
                <a:latin typeface="Arial" panose="020B0604020202020204" pitchFamily="34" charset="0"/>
                <a:cs typeface="Arial" panose="020B0604020202020204" pitchFamily="34" charset="0"/>
              </a:rPr>
              <a:t>Here are the predictions for first few rows of the test dataset. Value of ‘1’ means True News. The same is found in original test data set.</a:t>
            </a:r>
          </a:p>
          <a:p>
            <a:pPr algn="l"/>
            <a:r>
              <a:rPr lang="en-IN" dirty="0">
                <a:solidFill>
                  <a:srgbClr val="000000"/>
                </a:solidFill>
                <a:latin typeface="Arial" panose="020B0604020202020204" pitchFamily="34" charset="0"/>
                <a:cs typeface="Arial" panose="020B0604020202020204" pitchFamily="34" charset="0"/>
              </a:rPr>
              <a:t> </a:t>
            </a:r>
            <a:endParaRPr lang="en-IN" sz="2400" dirty="0">
              <a:solidFill>
                <a:srgbClr val="000000"/>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IN" sz="2400" dirty="0">
              <a:solidFill>
                <a:srgbClr val="00000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5FC1C1A-AAC9-41B2-A426-61FD801BD737}"/>
              </a:ext>
            </a:extLst>
          </p:cNvPr>
          <p:cNvPicPr>
            <a:picLocks noChangeAspect="1"/>
          </p:cNvPicPr>
          <p:nvPr/>
        </p:nvPicPr>
        <p:blipFill>
          <a:blip r:embed="rId3"/>
          <a:stretch>
            <a:fillRect/>
          </a:stretch>
        </p:blipFill>
        <p:spPr>
          <a:xfrm>
            <a:off x="793750" y="4495800"/>
            <a:ext cx="5724144" cy="2308324"/>
          </a:xfrm>
          <a:prstGeom prst="rect">
            <a:avLst/>
          </a:prstGeom>
        </p:spPr>
      </p:pic>
      <p:pic>
        <p:nvPicPr>
          <p:cNvPr id="6" name="Picture 5">
            <a:extLst>
              <a:ext uri="{FF2B5EF4-FFF2-40B4-BE49-F238E27FC236}">
                <a16:creationId xmlns:a16="http://schemas.microsoft.com/office/drawing/2014/main" id="{0C8705D1-A8A2-4687-B560-2CF00F4CA433}"/>
              </a:ext>
            </a:extLst>
          </p:cNvPr>
          <p:cNvPicPr>
            <a:picLocks noChangeAspect="1"/>
          </p:cNvPicPr>
          <p:nvPr/>
        </p:nvPicPr>
        <p:blipFill>
          <a:blip r:embed="rId4"/>
          <a:stretch>
            <a:fillRect/>
          </a:stretch>
        </p:blipFill>
        <p:spPr>
          <a:xfrm>
            <a:off x="6922086" y="4457700"/>
            <a:ext cx="5257214" cy="2301021"/>
          </a:xfrm>
          <a:prstGeom prst="rect">
            <a:avLst/>
          </a:prstGeom>
        </p:spPr>
      </p:pic>
    </p:spTree>
    <p:extLst>
      <p:ext uri="{BB962C8B-B14F-4D97-AF65-F5344CB8AC3E}">
        <p14:creationId xmlns:p14="http://schemas.microsoft.com/office/powerpoint/2010/main" val="435807698"/>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7781</TotalTime>
  <Words>1049</Words>
  <Application>Microsoft Office PowerPoint</Application>
  <PresentationFormat>Custom</PresentationFormat>
  <Paragraphs>79</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Bodoni SvtyTwo ITC TT-Book</vt:lpstr>
      <vt:lpstr>Helvetica</vt:lpstr>
      <vt:lpstr>Helvetica Neue</vt:lpstr>
      <vt:lpstr>Monotype Corsiva</vt:lpstr>
      <vt:lpstr>Palatino</vt:lpstr>
      <vt:lpstr>Wingdings</vt:lpstr>
      <vt:lpstr>Zapf Dingbats</vt:lpstr>
      <vt:lpstr>New_Template4</vt:lpstr>
      <vt:lpstr>PowerPoint Presentation</vt:lpstr>
      <vt:lpstr>Introduction</vt:lpstr>
      <vt:lpstr>Problem Statement</vt:lpstr>
      <vt:lpstr>Data Descriptions</vt:lpstr>
      <vt:lpstr>Data Descriptions…</vt:lpstr>
      <vt:lpstr>Data pre-processing</vt:lpstr>
      <vt:lpstr>Model building </vt:lpstr>
      <vt:lpstr>Model Evaluation</vt:lpstr>
      <vt:lpstr>Model predictions… </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SUDHIR TAKKE</cp:lastModifiedBy>
  <cp:revision>64</cp:revision>
  <dcterms:modified xsi:type="dcterms:W3CDTF">2021-08-02T07:48:30Z</dcterms:modified>
</cp:coreProperties>
</file>