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3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9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02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479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5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01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823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61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3/28/2023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4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3/28/2023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959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38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3/28/2023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489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x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7.xml"/><Relationship Id="rId6" Type="http://schemas.openxmlformats.org/officeDocument/2006/relationships/hyperlink" Target="https://www.javatpoint.com/understanding-xmlhttprequest" TargetMode="External"/><Relationship Id="rId5" Type="http://schemas.openxmlformats.org/officeDocument/2006/relationships/hyperlink" Target="https://www.javatpoint.com/css-tutorial" TargetMode="External"/><Relationship Id="rId4" Type="http://schemas.openxmlformats.org/officeDocument/2006/relationships/hyperlink" Target="https://www.javatpoint.com/html-tutoria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understanding-synchronous-vs-asynchronou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  AJAX</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93437" y="4672739"/>
            <a:ext cx="6365663" cy="1021498"/>
          </a:xfrm>
        </p:spPr>
        <p:txBody>
          <a:bodyPr>
            <a:normAutofit/>
          </a:bodyPr>
          <a:lstStyle/>
          <a:p>
            <a:r>
              <a:rPr lang="en-IN" b="1" i="0" dirty="0">
                <a:solidFill>
                  <a:srgbClr val="000000"/>
                </a:solidFill>
                <a:effectLst/>
                <a:latin typeface="Verdana" panose="020B0604030504040204" pitchFamily="34" charset="0"/>
              </a:rPr>
              <a:t>A</a:t>
            </a:r>
            <a:r>
              <a:rPr lang="en-IN" b="0" i="0" dirty="0">
                <a:solidFill>
                  <a:srgbClr val="000000"/>
                </a:solidFill>
                <a:effectLst/>
                <a:latin typeface="Verdana" panose="020B0604030504040204" pitchFamily="34" charset="0"/>
              </a:rPr>
              <a:t>synchronous </a:t>
            </a:r>
            <a:r>
              <a:rPr lang="en-IN" b="1" i="0" dirty="0">
                <a:solidFill>
                  <a:srgbClr val="000000"/>
                </a:solidFill>
                <a:effectLst/>
                <a:latin typeface="Verdana" panose="020B0604030504040204" pitchFamily="34" charset="0"/>
              </a:rPr>
              <a:t>J</a:t>
            </a:r>
            <a:r>
              <a:rPr lang="en-IN" b="0" i="0" dirty="0">
                <a:solidFill>
                  <a:srgbClr val="000000"/>
                </a:solidFill>
                <a:effectLst/>
                <a:latin typeface="Verdana" panose="020B0604030504040204" pitchFamily="34" charset="0"/>
              </a:rPr>
              <a:t>avaScript </a:t>
            </a:r>
            <a:r>
              <a:rPr lang="en-IN" b="1" i="0" dirty="0">
                <a:solidFill>
                  <a:srgbClr val="000000"/>
                </a:solidFill>
                <a:effectLst/>
                <a:latin typeface="Verdana" panose="020B0604030504040204" pitchFamily="34" charset="0"/>
              </a:rPr>
              <a:t>A</a:t>
            </a:r>
            <a:r>
              <a:rPr lang="en-IN" b="0" i="0" dirty="0">
                <a:solidFill>
                  <a:srgbClr val="000000"/>
                </a:solidFill>
                <a:effectLst/>
                <a:latin typeface="Verdana" panose="020B0604030504040204" pitchFamily="34" charset="0"/>
              </a:rPr>
              <a:t>nd</a:t>
            </a:r>
            <a:r>
              <a:rPr lang="en-IN" b="1" i="0" dirty="0">
                <a:solidFill>
                  <a:srgbClr val="000000"/>
                </a:solidFill>
                <a:effectLst/>
                <a:latin typeface="Verdana" panose="020B0604030504040204" pitchFamily="34" charset="0"/>
              </a:rPr>
              <a:t>X</a:t>
            </a:r>
            <a:r>
              <a:rPr lang="en-IN" b="0" i="0" dirty="0">
                <a:solidFill>
                  <a:srgbClr val="000000"/>
                </a:solidFill>
                <a:effectLst/>
                <a:latin typeface="Verdana" panose="020B0604030504040204" pitchFamily="34" charset="0"/>
              </a:rPr>
              <a:t>ML.</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65110-0E4E-CABB-ECB6-5927C3508E70}"/>
              </a:ext>
            </a:extLst>
          </p:cNvPr>
          <p:cNvSpPr txBox="1"/>
          <p:nvPr/>
        </p:nvSpPr>
        <p:spPr>
          <a:xfrm>
            <a:off x="301842" y="1220723"/>
            <a:ext cx="11727402" cy="3724096"/>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It is a group of inter-related technologies like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2"/>
              </a:rPr>
              <a:t>JavaScript</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3"/>
              </a:rPr>
              <a:t>XML</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4"/>
              </a:rPr>
              <a:t>HTML</a:t>
            </a:r>
            <a:r>
              <a:rPr lang="en-US" sz="2400" b="0" i="0" u="none" strike="noStrike" dirty="0">
                <a:solidFill>
                  <a:srgbClr val="008000"/>
                </a:solidFill>
                <a:effectLst/>
                <a:latin typeface="Times New Roman" panose="02020603050405020304" pitchFamily="18" charset="0"/>
                <a:cs typeface="Times New Roman" panose="02020603050405020304" pitchFamily="18" charset="0"/>
              </a:rPr>
              <a:t>,</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5"/>
              </a:rPr>
              <a:t>CSS</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u="none" strike="noStrike" dirty="0">
                <a:solidFill>
                  <a:srgbClr val="008000"/>
                </a:solidFill>
                <a:effectLst/>
                <a:latin typeface="Times New Roman" panose="02020603050405020304" pitchFamily="18" charset="0"/>
                <a:cs typeface="Times New Roman" panose="02020603050405020304" pitchFamily="18" charset="0"/>
                <a:hlinkClick r:id="rId6"/>
              </a:rPr>
              <a:t>XMLHttpRequest</a:t>
            </a:r>
            <a:r>
              <a:rPr lang="en-US" sz="2400" b="0" i="0" dirty="0">
                <a:solidFill>
                  <a:srgbClr val="333333"/>
                </a:solidFill>
                <a:effectLst/>
                <a:latin typeface="Times New Roman" panose="02020603050405020304" pitchFamily="18" charset="0"/>
                <a:cs typeface="Times New Roman" panose="02020603050405020304" pitchFamily="18" charset="0"/>
              </a:rPr>
              <a:t> etc.</a:t>
            </a:r>
          </a:p>
          <a:p>
            <a:pPr marL="285750" indent="-28575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AJAX allows you to send and receive data asynchronously without reloading the web page. So it is fast.</a:t>
            </a:r>
          </a:p>
          <a:p>
            <a:pPr marL="285750" indent="-28575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AJAX allows you to send only important information to the server not the entire page. So only valuable data from the client side is routed to the server side. It makes your application interactive and faster.</a:t>
            </a:r>
          </a:p>
          <a:p>
            <a:pPr marL="285750" indent="-28575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There are too many web applications running on the web that are using ajax technology like </a:t>
            </a:r>
            <a:r>
              <a:rPr lang="en-US" sz="2400" b="1" i="0" dirty="0" err="1">
                <a:solidFill>
                  <a:srgbClr val="333333"/>
                </a:solidFill>
                <a:effectLst/>
                <a:latin typeface="Times New Roman" panose="02020603050405020304" pitchFamily="18" charset="0"/>
                <a:cs typeface="Times New Roman" panose="02020603050405020304" pitchFamily="18" charset="0"/>
              </a:rPr>
              <a:t>gmail</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facebook</a:t>
            </a:r>
            <a:r>
              <a:rPr lang="en-US" sz="2400" b="0" i="0" dirty="0" err="1">
                <a:solidFill>
                  <a:srgbClr val="333333"/>
                </a:solidFill>
                <a:effectLst/>
                <a:latin typeface="Times New Roman" panose="02020603050405020304" pitchFamily="18" charset="0"/>
                <a:cs typeface="Times New Roman" panose="02020603050405020304" pitchFamily="18" charset="0"/>
              </a:rPr>
              <a:t>,</a:t>
            </a:r>
            <a:r>
              <a:rPr lang="en-US" sz="2400" b="1" i="0" dirty="0" err="1">
                <a:solidFill>
                  <a:srgbClr val="333333"/>
                </a:solidFill>
                <a:effectLst/>
                <a:latin typeface="Times New Roman" panose="02020603050405020304" pitchFamily="18" charset="0"/>
                <a:cs typeface="Times New Roman" panose="02020603050405020304" pitchFamily="18" charset="0"/>
              </a:rPr>
              <a:t>twitter</a:t>
            </a:r>
            <a:r>
              <a:rPr lang="en-US" sz="2400" b="0" i="0" dirty="0">
                <a:solidFill>
                  <a:srgbClr val="333333"/>
                </a:solidFill>
                <a:effectLst/>
                <a:latin typeface="Times New Roman" panose="02020603050405020304" pitchFamily="18" charset="0"/>
                <a:cs typeface="Times New Roman" panose="02020603050405020304" pitchFamily="18" charset="0"/>
              </a:rPr>
              <a:t>,</a:t>
            </a:r>
            <a:r>
              <a:rPr lang="en-US" sz="2400" b="1" i="0" dirty="0">
                <a:solidFill>
                  <a:srgbClr val="333333"/>
                </a:solidFill>
                <a:effectLst/>
                <a:latin typeface="Times New Roman" panose="02020603050405020304" pitchFamily="18" charset="0"/>
                <a:cs typeface="Times New Roman" panose="02020603050405020304" pitchFamily="18" charset="0"/>
              </a:rPr>
              <a:t> google map</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1" i="0" dirty="0" err="1">
                <a:solidFill>
                  <a:srgbClr val="333333"/>
                </a:solidFill>
                <a:effectLst/>
                <a:latin typeface="Times New Roman" panose="02020603050405020304" pitchFamily="18" charset="0"/>
                <a:cs typeface="Times New Roman" panose="02020603050405020304" pitchFamily="18" charset="0"/>
              </a:rPr>
              <a:t>youtube</a:t>
            </a:r>
            <a:r>
              <a:rPr lang="en-US" sz="2400" b="0" i="0" dirty="0">
                <a:solidFill>
                  <a:srgbClr val="333333"/>
                </a:solidFill>
                <a:effectLst/>
                <a:latin typeface="Times New Roman" panose="02020603050405020304" pitchFamily="18" charset="0"/>
                <a:cs typeface="Times New Roman" panose="02020603050405020304" pitchFamily="18" charset="0"/>
              </a:rPr>
              <a:t> etc.</a:t>
            </a:r>
          </a:p>
          <a:p>
            <a:pPr marL="285750" indent="-285750">
              <a:buFont typeface="Wingdings" panose="05000000000000000000" pitchFamily="2" charset="2"/>
              <a:buChar char="Ø"/>
            </a:pPr>
            <a:endParaRPr lang="en-IN" sz="2000" dirty="0"/>
          </a:p>
        </p:txBody>
      </p:sp>
      <p:sp>
        <p:nvSpPr>
          <p:cNvPr id="2" name="TextBox 1">
            <a:extLst>
              <a:ext uri="{FF2B5EF4-FFF2-40B4-BE49-F238E27FC236}">
                <a16:creationId xmlns:a16="http://schemas.microsoft.com/office/drawing/2014/main" id="{AB58388F-5AEB-A1F6-A6BB-257F37A58E77}"/>
              </a:ext>
            </a:extLst>
          </p:cNvPr>
          <p:cNvSpPr txBox="1"/>
          <p:nvPr/>
        </p:nvSpPr>
        <p:spPr>
          <a:xfrm>
            <a:off x="443883" y="213064"/>
            <a:ext cx="8646851" cy="707886"/>
          </a:xfrm>
          <a:prstGeom prst="rect">
            <a:avLst/>
          </a:prstGeom>
          <a:noFill/>
        </p:spPr>
        <p:txBody>
          <a:bodyPr wrap="square" rtlCol="0">
            <a:spAutoFit/>
          </a:bodyPr>
          <a:lstStyle/>
          <a:p>
            <a:r>
              <a:rPr lang="en-US" sz="4000" u="sng" dirty="0">
                <a:latin typeface="Times New Roman" panose="02020603050405020304" pitchFamily="18" charset="0"/>
                <a:cs typeface="Times New Roman" panose="02020603050405020304" pitchFamily="18" charset="0"/>
              </a:rPr>
              <a:t>AJAX</a:t>
            </a:r>
            <a:endParaRPr lang="en-I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12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F6AE0-56ED-454D-294B-F636621420A4}"/>
              </a:ext>
            </a:extLst>
          </p:cNvPr>
          <p:cNvSpPr txBox="1"/>
          <p:nvPr/>
        </p:nvSpPr>
        <p:spPr>
          <a:xfrm>
            <a:off x="381740" y="115409"/>
            <a:ext cx="11949343" cy="5847755"/>
          </a:xfrm>
          <a:prstGeom prst="rect">
            <a:avLst/>
          </a:prstGeom>
          <a:noFill/>
        </p:spPr>
        <p:txBody>
          <a:bodyPr wrap="square" rtlCol="0">
            <a:spAutoFit/>
          </a:bodyPr>
          <a:lstStyle/>
          <a:p>
            <a:r>
              <a:rPr lang="en-IN" sz="3200" b="0" i="0" u="sng" dirty="0">
                <a:solidFill>
                  <a:srgbClr val="610B38"/>
                </a:solidFill>
                <a:effectLst/>
                <a:latin typeface="Times New Roman" panose="02020603050405020304" pitchFamily="18" charset="0"/>
                <a:cs typeface="Times New Roman" panose="02020603050405020304" pitchFamily="18" charset="0"/>
              </a:rPr>
              <a:t>Synchronous and Asynchronous</a:t>
            </a:r>
          </a:p>
          <a:p>
            <a:endParaRPr lang="en-IN" sz="3200" u="sng" dirty="0">
              <a:solidFill>
                <a:srgbClr val="610B3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A </a:t>
            </a:r>
            <a:r>
              <a:rPr lang="en-US" sz="2400" b="1" i="0" dirty="0">
                <a:solidFill>
                  <a:srgbClr val="333333"/>
                </a:solidFill>
                <a:effectLst/>
                <a:latin typeface="Times New Roman" panose="02020603050405020304" pitchFamily="18" charset="0"/>
                <a:cs typeface="Times New Roman" panose="02020603050405020304" pitchFamily="18" charset="0"/>
              </a:rPr>
              <a:t>synchronous</a:t>
            </a:r>
            <a:r>
              <a:rPr lang="en-US" sz="2400" b="0" i="0" dirty="0">
                <a:solidFill>
                  <a:srgbClr val="333333"/>
                </a:solidFill>
                <a:effectLst/>
                <a:latin typeface="Times New Roman" panose="02020603050405020304" pitchFamily="18" charset="0"/>
                <a:cs typeface="Times New Roman" panose="02020603050405020304" pitchFamily="18" charset="0"/>
              </a:rPr>
              <a:t> request blocks the client until operation completes i.e. browser is unresponsive. In such case, JavaScript engine of the browser is blocked.</a:t>
            </a:r>
          </a:p>
          <a:p>
            <a:pPr marL="285750" indent="-285750">
              <a:buFont typeface="Wingdings" panose="05000000000000000000" pitchFamily="2" charset="2"/>
              <a:buChar char="Ø"/>
            </a:pPr>
            <a:r>
              <a:rPr lang="en-US" sz="2400" b="0" i="0" dirty="0">
                <a:solidFill>
                  <a:srgbClr val="333333"/>
                </a:solidFill>
                <a:effectLst/>
                <a:latin typeface="inter-regular"/>
              </a:rPr>
              <a:t>An </a:t>
            </a:r>
            <a:r>
              <a:rPr lang="en-US" sz="2400" b="1" i="0" dirty="0">
                <a:solidFill>
                  <a:srgbClr val="333333"/>
                </a:solidFill>
                <a:effectLst/>
                <a:latin typeface="inter-regular"/>
              </a:rPr>
              <a:t>asynchronous</a:t>
            </a:r>
            <a:r>
              <a:rPr lang="en-US" sz="2400" b="0" i="0" dirty="0">
                <a:solidFill>
                  <a:srgbClr val="333333"/>
                </a:solidFill>
                <a:effectLst/>
                <a:latin typeface="inter-regular"/>
              </a:rPr>
              <a:t> request doesn’t block the client i.e. browser is responsive. At that time, user can perform another operations also. In such case, </a:t>
            </a:r>
            <a:r>
              <a:rPr lang="en-US" sz="2400" b="0" i="0" dirty="0" err="1">
                <a:solidFill>
                  <a:srgbClr val="333333"/>
                </a:solidFill>
                <a:effectLst/>
                <a:latin typeface="inter-regular"/>
              </a:rPr>
              <a:t>javascript</a:t>
            </a:r>
            <a:r>
              <a:rPr lang="en-US" sz="2400" b="0" i="0" dirty="0">
                <a:solidFill>
                  <a:srgbClr val="333333"/>
                </a:solidFill>
                <a:effectLst/>
                <a:latin typeface="inter-regular"/>
              </a:rPr>
              <a:t> engine of the browser is not blocked.</a:t>
            </a:r>
          </a:p>
          <a:p>
            <a:endParaRPr lang="en-US" sz="2400" u="sng" dirty="0">
              <a:solidFill>
                <a:srgbClr val="333333"/>
              </a:solidFill>
              <a:latin typeface="inter-regular"/>
              <a:cs typeface="Times New Roman" panose="02020603050405020304" pitchFamily="18" charset="0"/>
            </a:endParaRPr>
          </a:p>
          <a:p>
            <a:r>
              <a:rPr lang="en-IN" sz="2800" b="0" i="0" u="sng" dirty="0">
                <a:effectLst/>
                <a:latin typeface="Times New Roman" panose="02020603050405020304" pitchFamily="18" charset="0"/>
                <a:cs typeface="Times New Roman" panose="02020603050405020304" pitchFamily="18" charset="0"/>
              </a:rPr>
              <a:t>XMLHttpRequest</a:t>
            </a:r>
          </a:p>
          <a:p>
            <a:pPr marL="342900" indent="-342900">
              <a:buFont typeface="Wingdings" panose="05000000000000000000" pitchFamily="2" charset="2"/>
              <a:buChar char="Ø"/>
            </a:pPr>
            <a:r>
              <a:rPr lang="en-US" sz="2400" b="0" i="0" dirty="0">
                <a:solidFill>
                  <a:srgbClr val="333333"/>
                </a:solidFill>
                <a:effectLst/>
                <a:latin typeface="inter-regular"/>
              </a:rPr>
              <a:t>For </a:t>
            </a:r>
            <a:r>
              <a:rPr lang="en-US" sz="2400" b="0" i="0" strike="noStrike" dirty="0">
                <a:solidFill>
                  <a:srgbClr val="008000"/>
                </a:solidFill>
                <a:effectLst/>
                <a:latin typeface="inter-regular"/>
                <a:hlinkClick r:id="rId2"/>
              </a:rPr>
              <a:t>asynchronous communication</a:t>
            </a:r>
            <a:r>
              <a:rPr lang="en-US" sz="2400" b="0" i="0" dirty="0">
                <a:solidFill>
                  <a:srgbClr val="333333"/>
                </a:solidFill>
                <a:effectLst/>
                <a:latin typeface="inter-regular"/>
              </a:rPr>
              <a:t> between client and server. </a:t>
            </a:r>
          </a:p>
          <a:p>
            <a:pPr algn="just"/>
            <a:r>
              <a:rPr lang="en-US" sz="2400" b="0" i="0" dirty="0">
                <a:solidFill>
                  <a:srgbClr val="333333"/>
                </a:solidFill>
                <a:effectLst/>
                <a:latin typeface="inter-regular"/>
              </a:rPr>
              <a:t>It performs following operations:</a:t>
            </a:r>
          </a:p>
          <a:p>
            <a:pPr algn="just">
              <a:buFont typeface="+mj-lt"/>
              <a:buAutoNum type="arabicPeriod"/>
            </a:pPr>
            <a:r>
              <a:rPr lang="en-US" sz="2400" b="0" i="0" dirty="0">
                <a:solidFill>
                  <a:srgbClr val="000000"/>
                </a:solidFill>
                <a:effectLst/>
                <a:latin typeface="inter-regular"/>
              </a:rPr>
              <a:t>Sends data from the client in the background</a:t>
            </a:r>
          </a:p>
          <a:p>
            <a:pPr algn="just">
              <a:buFont typeface="+mj-lt"/>
              <a:buAutoNum type="arabicPeriod"/>
            </a:pPr>
            <a:r>
              <a:rPr lang="en-US" sz="2400" b="0" i="0" dirty="0">
                <a:solidFill>
                  <a:srgbClr val="000000"/>
                </a:solidFill>
                <a:effectLst/>
                <a:latin typeface="inter-regular"/>
              </a:rPr>
              <a:t>Receives the data from the server</a:t>
            </a:r>
          </a:p>
          <a:p>
            <a:pPr algn="just">
              <a:buFont typeface="+mj-lt"/>
              <a:buAutoNum type="arabicPeriod"/>
            </a:pPr>
            <a:r>
              <a:rPr lang="en-US" sz="2400" b="0" i="0" dirty="0">
                <a:solidFill>
                  <a:srgbClr val="000000"/>
                </a:solidFill>
                <a:effectLst/>
                <a:latin typeface="inter-regular"/>
              </a:rPr>
              <a:t>Updates the webpage without reloading it.</a:t>
            </a:r>
          </a:p>
          <a:p>
            <a:endParaRPr lang="en-IN" dirty="0"/>
          </a:p>
        </p:txBody>
      </p:sp>
    </p:spTree>
    <p:extLst>
      <p:ext uri="{BB962C8B-B14F-4D97-AF65-F5344CB8AC3E}">
        <p14:creationId xmlns:p14="http://schemas.microsoft.com/office/powerpoint/2010/main" val="174054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53CA1-F553-9B4E-3E38-04F911CB5A07}"/>
              </a:ext>
            </a:extLst>
          </p:cNvPr>
          <p:cNvSpPr txBox="1"/>
          <p:nvPr/>
        </p:nvSpPr>
        <p:spPr>
          <a:xfrm>
            <a:off x="313677" y="479394"/>
            <a:ext cx="11878323" cy="369332"/>
          </a:xfrm>
          <a:prstGeom prst="rect">
            <a:avLst/>
          </a:prstGeom>
          <a:noFill/>
        </p:spPr>
        <p:txBody>
          <a:bodyPr wrap="square" rtlCol="0">
            <a:spAutoFit/>
          </a:bodyPr>
          <a:lstStyle/>
          <a:p>
            <a:pPr algn="just"/>
            <a:r>
              <a:rPr lang="en-IN" b="0" i="0" u="sng" dirty="0">
                <a:effectLst/>
                <a:latin typeface="erdana"/>
              </a:rPr>
              <a:t>Properties of XMLHttpRequest object</a:t>
            </a:r>
          </a:p>
        </p:txBody>
      </p:sp>
      <p:graphicFrame>
        <p:nvGraphicFramePr>
          <p:cNvPr id="6" name="Table 5">
            <a:extLst>
              <a:ext uri="{FF2B5EF4-FFF2-40B4-BE49-F238E27FC236}">
                <a16:creationId xmlns:a16="http://schemas.microsoft.com/office/drawing/2014/main" id="{7CEAF59C-7712-8DA0-8FB0-B17F0404E2E5}"/>
              </a:ext>
            </a:extLst>
          </p:cNvPr>
          <p:cNvGraphicFramePr>
            <a:graphicFrameLocks noGrp="1"/>
          </p:cNvGraphicFramePr>
          <p:nvPr>
            <p:extLst>
              <p:ext uri="{D42A27DB-BD31-4B8C-83A1-F6EECF244321}">
                <p14:modId xmlns:p14="http://schemas.microsoft.com/office/powerpoint/2010/main" val="498554857"/>
              </p:ext>
            </p:extLst>
          </p:nvPr>
        </p:nvGraphicFramePr>
        <p:xfrm>
          <a:off x="1615736" y="1207363"/>
          <a:ext cx="7204223" cy="4412202"/>
        </p:xfrm>
        <a:graphic>
          <a:graphicData uri="http://schemas.openxmlformats.org/drawingml/2006/table">
            <a:tbl>
              <a:tblPr/>
              <a:tblGrid>
                <a:gridCol w="2521409">
                  <a:extLst>
                    <a:ext uri="{9D8B030D-6E8A-4147-A177-3AD203B41FA5}">
                      <a16:colId xmlns:a16="http://schemas.microsoft.com/office/drawing/2014/main" val="785030698"/>
                    </a:ext>
                  </a:extLst>
                </a:gridCol>
                <a:gridCol w="4682814">
                  <a:extLst>
                    <a:ext uri="{9D8B030D-6E8A-4147-A177-3AD203B41FA5}">
                      <a16:colId xmlns:a16="http://schemas.microsoft.com/office/drawing/2014/main" val="2186507192"/>
                    </a:ext>
                  </a:extLst>
                </a:gridCol>
              </a:tblGrid>
              <a:tr h="300027">
                <a:tc>
                  <a:txBody>
                    <a:bodyPr/>
                    <a:lstStyle/>
                    <a:p>
                      <a:pPr algn="l" fontAlgn="t"/>
                      <a:r>
                        <a:rPr lang="en-IN" sz="1300">
                          <a:effectLst/>
                        </a:rPr>
                        <a:t>Property</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1431379"/>
                  </a:ext>
                </a:extLst>
              </a:tr>
              <a:tr h="510210">
                <a:tc>
                  <a:txBody>
                    <a:bodyPr/>
                    <a:lstStyle/>
                    <a:p>
                      <a:pPr algn="l" fontAlgn="t"/>
                      <a:r>
                        <a:rPr lang="en-IN" sz="1300">
                          <a:effectLst/>
                        </a:rPr>
                        <a:t>onreadystatechange</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Defines a function to be called when the readyState property changes</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609719765"/>
                  </a:ext>
                </a:extLst>
              </a:tr>
              <a:tr h="1350942">
                <a:tc>
                  <a:txBody>
                    <a:bodyPr/>
                    <a:lstStyle/>
                    <a:p>
                      <a:pPr algn="l" fontAlgn="t"/>
                      <a:r>
                        <a:rPr lang="en-IN" sz="1300">
                          <a:effectLst/>
                        </a:rPr>
                        <a:t>readyState</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rPr>
                        <a:t>Holds the status of the XMLHttpRequest.</a:t>
                      </a:r>
                      <a:br>
                        <a:rPr lang="en-US" sz="1300" dirty="0">
                          <a:effectLst/>
                        </a:rPr>
                      </a:br>
                      <a:r>
                        <a:rPr lang="en-US" sz="1300" dirty="0">
                          <a:effectLst/>
                        </a:rPr>
                        <a:t>0: request not initialized</a:t>
                      </a:r>
                      <a:br>
                        <a:rPr lang="en-US" sz="1300" dirty="0">
                          <a:effectLst/>
                        </a:rPr>
                      </a:br>
                      <a:r>
                        <a:rPr lang="en-US" sz="1300" dirty="0">
                          <a:effectLst/>
                        </a:rPr>
                        <a:t>1: server connection established</a:t>
                      </a:r>
                      <a:br>
                        <a:rPr lang="en-US" sz="1300" dirty="0">
                          <a:effectLst/>
                        </a:rPr>
                      </a:br>
                      <a:r>
                        <a:rPr lang="en-US" sz="1300" dirty="0">
                          <a:effectLst/>
                        </a:rPr>
                        <a:t>2: request received</a:t>
                      </a:r>
                      <a:br>
                        <a:rPr lang="en-US" sz="1300" dirty="0">
                          <a:effectLst/>
                        </a:rPr>
                      </a:br>
                      <a:r>
                        <a:rPr lang="en-US" sz="1300" dirty="0">
                          <a:effectLst/>
                        </a:rPr>
                        <a:t>3: processing request</a:t>
                      </a:r>
                      <a:br>
                        <a:rPr lang="en-US" sz="1300" dirty="0">
                          <a:effectLst/>
                        </a:rPr>
                      </a:br>
                      <a:r>
                        <a:rPr lang="en-US" sz="1300" dirty="0">
                          <a:effectLst/>
                        </a:rPr>
                        <a:t>4: request finished and response is ready</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54865657"/>
                  </a:ext>
                </a:extLst>
              </a:tr>
              <a:tr h="300027">
                <a:tc>
                  <a:txBody>
                    <a:bodyPr/>
                    <a:lstStyle/>
                    <a:p>
                      <a:pPr algn="l" fontAlgn="t"/>
                      <a:r>
                        <a:rPr lang="en-IN" sz="1300">
                          <a:effectLst/>
                        </a:rPr>
                        <a:t>responseText</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Returns the response data as a string</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74250946"/>
                  </a:ext>
                </a:extLst>
              </a:tr>
              <a:tr h="300027">
                <a:tc>
                  <a:txBody>
                    <a:bodyPr/>
                    <a:lstStyle/>
                    <a:p>
                      <a:pPr algn="l" fontAlgn="t"/>
                      <a:r>
                        <a:rPr lang="en-IN" sz="1300">
                          <a:effectLst/>
                        </a:rPr>
                        <a:t>responseXML</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Returns the response data as XML data</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9105268"/>
                  </a:ext>
                </a:extLst>
              </a:tr>
              <a:tr h="1350942">
                <a:tc>
                  <a:txBody>
                    <a:bodyPr/>
                    <a:lstStyle/>
                    <a:p>
                      <a:pPr algn="l" fontAlgn="t"/>
                      <a:r>
                        <a:rPr lang="en-IN" sz="1300">
                          <a:effectLst/>
                        </a:rPr>
                        <a:t>status</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rPr>
                        <a:t>Returns the status-number of a request</a:t>
                      </a:r>
                      <a:br>
                        <a:rPr lang="en-US" sz="1300" dirty="0">
                          <a:effectLst/>
                        </a:rPr>
                      </a:br>
                      <a:r>
                        <a:rPr lang="en-US" sz="1300" dirty="0">
                          <a:effectLst/>
                        </a:rPr>
                        <a:t>200: "OK"</a:t>
                      </a:r>
                      <a:br>
                        <a:rPr lang="en-US" sz="1300" dirty="0">
                          <a:effectLst/>
                        </a:rPr>
                      </a:br>
                      <a:r>
                        <a:rPr lang="en-US" sz="1300" dirty="0">
                          <a:effectLst/>
                        </a:rPr>
                        <a:t>403: "Forbidden"</a:t>
                      </a:r>
                      <a:br>
                        <a:rPr lang="en-US" sz="1300" dirty="0">
                          <a:effectLst/>
                        </a:rPr>
                      </a:br>
                      <a:r>
                        <a:rPr lang="en-US" sz="1300" dirty="0">
                          <a:effectLst/>
                        </a:rPr>
                        <a:t>404: "Not Found"</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11885861"/>
                  </a:ext>
                </a:extLst>
              </a:tr>
              <a:tr h="300027">
                <a:tc>
                  <a:txBody>
                    <a:bodyPr/>
                    <a:lstStyle/>
                    <a:p>
                      <a:pPr algn="l" fontAlgn="t"/>
                      <a:r>
                        <a:rPr lang="en-IN" sz="1300">
                          <a:effectLst/>
                        </a:rPr>
                        <a:t>statusText</a:t>
                      </a:r>
                    </a:p>
                  </a:txBody>
                  <a:tcPr marL="84689"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Returns the status-text (e.g. "OK" or "Not Found")</a:t>
                      </a:r>
                    </a:p>
                  </a:txBody>
                  <a:tcPr marL="42344" marR="42344" marT="42344" marB="42344">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3151539"/>
                  </a:ext>
                </a:extLst>
              </a:tr>
            </a:tbl>
          </a:graphicData>
        </a:graphic>
      </p:graphicFrame>
    </p:spTree>
    <p:extLst>
      <p:ext uri="{BB962C8B-B14F-4D97-AF65-F5344CB8AC3E}">
        <p14:creationId xmlns:p14="http://schemas.microsoft.com/office/powerpoint/2010/main" val="425547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3802E-FA74-EA98-0508-6A850D8FE2F3}"/>
              </a:ext>
            </a:extLst>
          </p:cNvPr>
          <p:cNvSpPr txBox="1"/>
          <p:nvPr/>
        </p:nvSpPr>
        <p:spPr>
          <a:xfrm>
            <a:off x="523783" y="337352"/>
            <a:ext cx="11958221" cy="646331"/>
          </a:xfrm>
          <a:prstGeom prst="rect">
            <a:avLst/>
          </a:prstGeom>
          <a:noFill/>
        </p:spPr>
        <p:txBody>
          <a:bodyPr wrap="square" rtlCol="0">
            <a:spAutoFit/>
          </a:bodyPr>
          <a:lstStyle/>
          <a:p>
            <a:r>
              <a:rPr lang="en-IN" sz="1800" b="0" i="0" u="sng" dirty="0">
                <a:effectLst/>
                <a:latin typeface="Times New Roman" panose="02020603050405020304" pitchFamily="18" charset="0"/>
                <a:cs typeface="Times New Roman" panose="02020603050405020304" pitchFamily="18" charset="0"/>
              </a:rPr>
              <a:t>Methods of XMLHttpRequest object</a:t>
            </a:r>
          </a:p>
          <a:p>
            <a:endParaRPr lang="en-IN" dirty="0"/>
          </a:p>
        </p:txBody>
      </p:sp>
      <p:graphicFrame>
        <p:nvGraphicFramePr>
          <p:cNvPr id="5" name="Table 4">
            <a:extLst>
              <a:ext uri="{FF2B5EF4-FFF2-40B4-BE49-F238E27FC236}">
                <a16:creationId xmlns:a16="http://schemas.microsoft.com/office/drawing/2014/main" id="{CB698276-BB88-9823-D150-8F64B57AE12E}"/>
              </a:ext>
            </a:extLst>
          </p:cNvPr>
          <p:cNvGraphicFramePr>
            <a:graphicFrameLocks noGrp="1"/>
          </p:cNvGraphicFramePr>
          <p:nvPr>
            <p:extLst>
              <p:ext uri="{D42A27DB-BD31-4B8C-83A1-F6EECF244321}">
                <p14:modId xmlns:p14="http://schemas.microsoft.com/office/powerpoint/2010/main" val="3084137291"/>
              </p:ext>
            </p:extLst>
          </p:nvPr>
        </p:nvGraphicFramePr>
        <p:xfrm>
          <a:off x="1250055" y="1600200"/>
          <a:ext cx="8515382" cy="3657600"/>
        </p:xfrm>
        <a:graphic>
          <a:graphicData uri="http://schemas.openxmlformats.org/drawingml/2006/table">
            <a:tbl>
              <a:tblPr/>
              <a:tblGrid>
                <a:gridCol w="4257691">
                  <a:extLst>
                    <a:ext uri="{9D8B030D-6E8A-4147-A177-3AD203B41FA5}">
                      <a16:colId xmlns:a16="http://schemas.microsoft.com/office/drawing/2014/main" val="2153731923"/>
                    </a:ext>
                  </a:extLst>
                </a:gridCol>
                <a:gridCol w="4257691">
                  <a:extLst>
                    <a:ext uri="{9D8B030D-6E8A-4147-A177-3AD203B41FA5}">
                      <a16:colId xmlns:a16="http://schemas.microsoft.com/office/drawing/2014/main" val="3338360775"/>
                    </a:ext>
                  </a:extLst>
                </a:gridCol>
              </a:tblGrid>
              <a:tr h="0">
                <a:tc>
                  <a:txBody>
                    <a:bodyPr/>
                    <a:lstStyle/>
                    <a:p>
                      <a:pPr algn="l" fontAlgn="t"/>
                      <a:r>
                        <a:rPr lang="en-IN">
                          <a:solidFill>
                            <a:srgbClr val="000000"/>
                          </a:solidFill>
                          <a:effectLst/>
                          <a:latin typeface="times new roman" panose="02020603050405020304" pitchFamily="18" charset="0"/>
                        </a:rPr>
                        <a:t>Method</a:t>
                      </a:r>
                    </a:p>
                  </a:txBody>
                  <a:tcPr marT="91440" marB="91440">
                    <a:lnL w="7620" cap="flat" cmpd="sng" algn="ctr">
                      <a:solidFill>
                        <a:srgbClr val="90B596"/>
                      </a:solidFill>
                      <a:prstDash val="solid"/>
                      <a:round/>
                      <a:headEnd type="none" w="med" len="med"/>
                      <a:tailEnd type="none" w="med" len="med"/>
                    </a:lnL>
                    <a:lnR w="7620" cap="flat" cmpd="sng" algn="ctr">
                      <a:solidFill>
                        <a:srgbClr val="90B596"/>
                      </a:solidFill>
                      <a:prstDash val="solid"/>
                      <a:round/>
                      <a:headEnd type="none" w="med" len="med"/>
                      <a:tailEnd type="none" w="med" len="med"/>
                    </a:lnR>
                    <a:lnT w="7620" cap="flat" cmpd="sng" algn="ctr">
                      <a:solidFill>
                        <a:srgbClr val="90B5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90B596"/>
                      </a:solidFill>
                      <a:prstDash val="solid"/>
                      <a:round/>
                      <a:headEnd type="none" w="med" len="med"/>
                      <a:tailEnd type="none" w="med" len="med"/>
                    </a:lnL>
                    <a:lnR w="7620" cap="flat" cmpd="sng" algn="ctr">
                      <a:solidFill>
                        <a:srgbClr val="90B596"/>
                      </a:solidFill>
                      <a:prstDash val="solid"/>
                      <a:round/>
                      <a:headEnd type="none" w="med" len="med"/>
                      <a:tailEnd type="none" w="med" len="med"/>
                    </a:lnR>
                    <a:lnT w="7620" cap="flat" cmpd="sng" algn="ctr">
                      <a:solidFill>
                        <a:srgbClr val="90B59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54678800"/>
                  </a:ext>
                </a:extLst>
              </a:tr>
              <a:tr h="0">
                <a:tc>
                  <a:txBody>
                    <a:bodyPr/>
                    <a:lstStyle/>
                    <a:p>
                      <a:pPr algn="just" fontAlgn="t"/>
                      <a:r>
                        <a:rPr lang="en-IN" dirty="0">
                          <a:solidFill>
                            <a:srgbClr val="333333"/>
                          </a:solidFill>
                          <a:effectLst/>
                          <a:latin typeface="inter-regular"/>
                        </a:rPr>
                        <a:t>void open(method, URL)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opens the request specifying get or post method and url.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6198860"/>
                  </a:ext>
                </a:extLst>
              </a:tr>
              <a:tr h="0">
                <a:tc>
                  <a:txBody>
                    <a:bodyPr/>
                    <a:lstStyle/>
                    <a:p>
                      <a:pPr algn="just" fontAlgn="t"/>
                      <a:r>
                        <a:rPr lang="en-IN">
                          <a:solidFill>
                            <a:srgbClr val="333333"/>
                          </a:solidFill>
                          <a:effectLst/>
                          <a:latin typeface="inter-regular"/>
                        </a:rPr>
                        <a:t>void open(method, URL, async)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same as above but specifies asynchronous or not.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6744681"/>
                  </a:ext>
                </a:extLst>
              </a:tr>
              <a:tr h="0">
                <a:tc>
                  <a:txBody>
                    <a:bodyPr/>
                    <a:lstStyle/>
                    <a:p>
                      <a:pPr algn="just" fontAlgn="t"/>
                      <a:r>
                        <a:rPr lang="en-IN">
                          <a:solidFill>
                            <a:srgbClr val="333333"/>
                          </a:solidFill>
                          <a:effectLst/>
                          <a:latin typeface="inter-regular"/>
                        </a:rPr>
                        <a:t>void open(method, URL, async, username, password)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same as above but specifies username and password.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4576955"/>
                  </a:ext>
                </a:extLst>
              </a:tr>
              <a:tr h="0">
                <a:tc>
                  <a:txBody>
                    <a:bodyPr/>
                    <a:lstStyle/>
                    <a:p>
                      <a:pPr algn="just" fontAlgn="t"/>
                      <a:r>
                        <a:rPr lang="en-IN">
                          <a:solidFill>
                            <a:srgbClr val="333333"/>
                          </a:solidFill>
                          <a:effectLst/>
                          <a:latin typeface="inter-regular"/>
                        </a:rPr>
                        <a:t>void send()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sends get 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3859594"/>
                  </a:ext>
                </a:extLst>
              </a:tr>
              <a:tr h="0">
                <a:tc>
                  <a:txBody>
                    <a:bodyPr/>
                    <a:lstStyle/>
                    <a:p>
                      <a:pPr algn="just" fontAlgn="t"/>
                      <a:r>
                        <a:rPr lang="en-IN">
                          <a:solidFill>
                            <a:srgbClr val="333333"/>
                          </a:solidFill>
                          <a:effectLst/>
                          <a:latin typeface="inter-regular"/>
                        </a:rPr>
                        <a:t>void send(string)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send post 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8745540"/>
                  </a:ext>
                </a:extLst>
              </a:tr>
              <a:tr h="0">
                <a:tc>
                  <a:txBody>
                    <a:bodyPr/>
                    <a:lstStyle/>
                    <a:p>
                      <a:pPr algn="just" fontAlgn="t"/>
                      <a:r>
                        <a:rPr lang="en-IN">
                          <a:solidFill>
                            <a:srgbClr val="333333"/>
                          </a:solidFill>
                          <a:effectLst/>
                          <a:latin typeface="inter-regular"/>
                        </a:rPr>
                        <a:t>setRequestHeader(header,value)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it adds request headers.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1417519"/>
                  </a:ext>
                </a:extLst>
              </a:tr>
            </a:tbl>
          </a:graphicData>
        </a:graphic>
      </p:graphicFrame>
    </p:spTree>
    <p:extLst>
      <p:ext uri="{BB962C8B-B14F-4D97-AF65-F5344CB8AC3E}">
        <p14:creationId xmlns:p14="http://schemas.microsoft.com/office/powerpoint/2010/main" val="260454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FF44FE-BDB1-2F9D-2B27-FF44B4099E59}"/>
              </a:ext>
            </a:extLst>
          </p:cNvPr>
          <p:cNvSpPr txBox="1"/>
          <p:nvPr/>
        </p:nvSpPr>
        <p:spPr>
          <a:xfrm>
            <a:off x="239697" y="150919"/>
            <a:ext cx="11469949" cy="6001643"/>
          </a:xfrm>
          <a:prstGeom prst="rect">
            <a:avLst/>
          </a:prstGeom>
          <a:noFill/>
        </p:spPr>
        <p:txBody>
          <a:bodyPr wrap="square" rtlCol="0">
            <a:spAutoFit/>
          </a:bodyPr>
          <a:lstStyle/>
          <a:p>
            <a:pPr algn="just"/>
            <a:r>
              <a:rPr lang="en-IN" sz="2400" b="0" i="0" u="sng" dirty="0">
                <a:solidFill>
                  <a:srgbClr val="610B38"/>
                </a:solidFill>
                <a:effectLst/>
                <a:latin typeface="Times New Roman" panose="02020603050405020304" pitchFamily="18" charset="0"/>
                <a:cs typeface="Times New Roman" panose="02020603050405020304" pitchFamily="18" charset="0"/>
              </a:rPr>
              <a:t>How AJAX works?</a:t>
            </a:r>
          </a:p>
          <a:p>
            <a:pPr algn="just"/>
            <a:endParaRPr lang="en-IN" sz="2400" b="0" i="0" u="sng" dirty="0">
              <a:solidFill>
                <a:srgbClr val="610B38"/>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1. An event occurs in a web page (the page is loaded, a button is clicked)</a:t>
            </a:r>
          </a:p>
          <a:p>
            <a:pPr algn="l"/>
            <a:r>
              <a:rPr lang="en-US" sz="2400" b="0" i="0" dirty="0">
                <a:solidFill>
                  <a:srgbClr val="000000"/>
                </a:solidFill>
                <a:effectLst/>
                <a:latin typeface="Times New Roman" panose="02020603050405020304" pitchFamily="18" charset="0"/>
                <a:cs typeface="Times New Roman" panose="02020603050405020304" pitchFamily="18" charset="0"/>
              </a:rPr>
              <a:t>2. An XMLHttpRequest object is created by JavaScript</a:t>
            </a:r>
          </a:p>
          <a:p>
            <a:pPr algn="l"/>
            <a:r>
              <a:rPr lang="en-US" sz="2400" b="0" i="0" dirty="0">
                <a:solidFill>
                  <a:srgbClr val="000000"/>
                </a:solidFill>
                <a:effectLst/>
                <a:latin typeface="Times New Roman" panose="02020603050405020304" pitchFamily="18" charset="0"/>
                <a:cs typeface="Times New Roman" panose="02020603050405020304" pitchFamily="18" charset="0"/>
              </a:rPr>
              <a:t>3. The XMLHttpRequest object sends a request to a web server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4. The server processes the request</a:t>
            </a:r>
          </a:p>
          <a:p>
            <a:pPr algn="l"/>
            <a:r>
              <a:rPr lang="en-US" sz="2400" b="0" i="0" dirty="0">
                <a:solidFill>
                  <a:srgbClr val="000000"/>
                </a:solidFill>
                <a:effectLst/>
                <a:latin typeface="Times New Roman" panose="02020603050405020304" pitchFamily="18" charset="0"/>
                <a:cs typeface="Times New Roman" panose="02020603050405020304" pitchFamily="18" charset="0"/>
              </a:rPr>
              <a:t>5. The server sends a response back to the web page</a:t>
            </a:r>
          </a:p>
          <a:p>
            <a:pPr algn="l"/>
            <a:r>
              <a:rPr lang="en-US" sz="2400" b="0" i="0" dirty="0">
                <a:solidFill>
                  <a:srgbClr val="000000"/>
                </a:solidFill>
                <a:effectLst/>
                <a:latin typeface="Times New Roman" panose="02020603050405020304" pitchFamily="18" charset="0"/>
                <a:cs typeface="Times New Roman" panose="02020603050405020304" pitchFamily="18" charset="0"/>
              </a:rPr>
              <a:t>6. The response is read by JavaScript</a:t>
            </a:r>
          </a:p>
          <a:p>
            <a:pPr algn="l"/>
            <a:r>
              <a:rPr lang="en-US" sz="2400" b="0" i="0" dirty="0">
                <a:solidFill>
                  <a:srgbClr val="000000"/>
                </a:solidFill>
                <a:effectLst/>
                <a:latin typeface="Times New Roman" panose="02020603050405020304" pitchFamily="18" charset="0"/>
                <a:cs typeface="Times New Roman" panose="02020603050405020304" pitchFamily="18" charset="0"/>
              </a:rPr>
              <a:t>7. Proper action (like page update) is performed by JavaScript</a:t>
            </a:r>
          </a:p>
          <a:p>
            <a:pPr algn="just"/>
            <a:endParaRPr lang="en-IN" sz="2400" dirty="0">
              <a:solidFill>
                <a:srgbClr val="000000"/>
              </a:solidFill>
              <a:latin typeface="inter-regular"/>
            </a:endParaRPr>
          </a:p>
          <a:p>
            <a:pPr algn="just"/>
            <a:r>
              <a:rPr lang="en-US" sz="2400" b="0" i="0" u="sng" dirty="0">
                <a:solidFill>
                  <a:srgbClr val="1B1B1B"/>
                </a:solidFill>
                <a:effectLst/>
                <a:latin typeface="Inter"/>
              </a:rPr>
              <a:t>JSON</a:t>
            </a:r>
          </a:p>
          <a:p>
            <a:pPr algn="just"/>
            <a:endParaRPr lang="en-IN" sz="2400" u="sng" dirty="0">
              <a:solidFill>
                <a:srgbClr val="000000"/>
              </a:solidFill>
              <a:latin typeface="inter-regular"/>
            </a:endParaRPr>
          </a:p>
          <a:p>
            <a:pPr algn="just"/>
            <a:r>
              <a:rPr lang="en-US" sz="2400" b="0" i="0" dirty="0">
                <a:effectLst/>
                <a:latin typeface="Söhne"/>
              </a:rPr>
              <a:t>JSON (JavaScript Object Notation) is a lightweight data-interchange format that is easy for humans to read and write and easy for machines to parse and generate. It is commonly used to transmit data between a server and a web application, as well as to store data in databases and files.</a:t>
            </a:r>
            <a:endParaRPr lang="en-IN" sz="2400" b="0" i="0" u="sng"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3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FF44FE-BDB1-2F9D-2B27-FF44B4099E59}"/>
              </a:ext>
            </a:extLst>
          </p:cNvPr>
          <p:cNvSpPr txBox="1"/>
          <p:nvPr/>
        </p:nvSpPr>
        <p:spPr>
          <a:xfrm>
            <a:off x="408373" y="337350"/>
            <a:ext cx="11469949" cy="5262979"/>
          </a:xfrm>
          <a:prstGeom prst="rect">
            <a:avLst/>
          </a:prstGeom>
          <a:noFill/>
        </p:spPr>
        <p:txBody>
          <a:bodyPr wrap="square" rtlCol="0">
            <a:spAutoFit/>
          </a:bodyPr>
          <a:lstStyle/>
          <a:p>
            <a:pPr algn="just"/>
            <a:r>
              <a:rPr lang="en-US" sz="2400" b="0" i="0" u="sng" dirty="0" err="1">
                <a:effectLst/>
                <a:latin typeface="Times New Roman" panose="02020603050405020304" pitchFamily="18" charset="0"/>
                <a:cs typeface="Times New Roman" panose="02020603050405020304" pitchFamily="18" charset="0"/>
              </a:rPr>
              <a:t>Example:json</a:t>
            </a:r>
            <a:endParaRPr lang="en-US" sz="2400" b="0" i="0" u="sng" dirty="0">
              <a:effectLst/>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    "name": "John Smith",</a:t>
            </a:r>
          </a:p>
          <a:p>
            <a:pPr algn="just"/>
            <a:r>
              <a:rPr lang="en-US" sz="2400" b="0" i="0" dirty="0">
                <a:effectLst/>
                <a:latin typeface="Times New Roman" panose="02020603050405020304" pitchFamily="18" charset="0"/>
                <a:cs typeface="Times New Roman" panose="02020603050405020304" pitchFamily="18" charset="0"/>
              </a:rPr>
              <a:t>    "age": 30,</a:t>
            </a:r>
          </a:p>
          <a:p>
            <a:pPr algn="just"/>
            <a:r>
              <a:rPr lang="en-US" sz="2400" b="0" i="0" dirty="0">
                <a:effectLst/>
                <a:latin typeface="Times New Roman" panose="02020603050405020304" pitchFamily="18" charset="0"/>
                <a:cs typeface="Times New Roman" panose="02020603050405020304" pitchFamily="18" charset="0"/>
              </a:rPr>
              <a:t>    "isEmployed": true,</a:t>
            </a:r>
          </a:p>
          <a:p>
            <a:pPr algn="just"/>
            <a:r>
              <a:rPr lang="en-US" sz="2400" b="0" i="0" dirty="0">
                <a:effectLst/>
                <a:latin typeface="Times New Roman" panose="02020603050405020304" pitchFamily="18" charset="0"/>
                <a:cs typeface="Times New Roman" panose="02020603050405020304" pitchFamily="18" charset="0"/>
              </a:rPr>
              <a:t>    "hobbies": ["reading", "cooking", "traveling"],</a:t>
            </a:r>
          </a:p>
          <a:p>
            <a:pPr algn="just"/>
            <a:r>
              <a:rPr lang="en-US" sz="2400" b="0" i="0" dirty="0">
                <a:effectLst/>
                <a:latin typeface="Times New Roman" panose="02020603050405020304" pitchFamily="18" charset="0"/>
                <a:cs typeface="Times New Roman" panose="02020603050405020304" pitchFamily="18" charset="0"/>
              </a:rPr>
              <a:t>    "address": {</a:t>
            </a:r>
          </a:p>
          <a:p>
            <a:pPr algn="just"/>
            <a:r>
              <a:rPr lang="en-US" sz="2400" b="0" i="0" dirty="0">
                <a:effectLst/>
                <a:latin typeface="Times New Roman" panose="02020603050405020304" pitchFamily="18" charset="0"/>
                <a:cs typeface="Times New Roman" panose="02020603050405020304" pitchFamily="18" charset="0"/>
              </a:rPr>
              <a:t>        "street": "123 Main St",</a:t>
            </a:r>
          </a:p>
          <a:p>
            <a:pPr algn="just"/>
            <a:r>
              <a:rPr lang="en-US" sz="2400" b="0" i="0" dirty="0">
                <a:effectLst/>
                <a:latin typeface="Times New Roman" panose="02020603050405020304" pitchFamily="18" charset="0"/>
                <a:cs typeface="Times New Roman" panose="02020603050405020304" pitchFamily="18" charset="0"/>
              </a:rPr>
              <a:t>        "city": "Anytown",</a:t>
            </a:r>
          </a:p>
          <a:p>
            <a:pPr algn="just"/>
            <a:r>
              <a:rPr lang="en-US" sz="2400" b="0" i="0" dirty="0">
                <a:effectLst/>
                <a:latin typeface="Times New Roman" panose="02020603050405020304" pitchFamily="18" charset="0"/>
                <a:cs typeface="Times New Roman" panose="02020603050405020304" pitchFamily="18" charset="0"/>
              </a:rPr>
              <a:t>        "state": "CA",</a:t>
            </a:r>
          </a:p>
          <a:p>
            <a:pPr algn="just"/>
            <a:r>
              <a:rPr lang="en-US" sz="2400" b="0" i="0" dirty="0">
                <a:effectLst/>
                <a:latin typeface="Times New Roman" panose="02020603050405020304" pitchFamily="18" charset="0"/>
                <a:cs typeface="Times New Roman" panose="02020603050405020304" pitchFamily="18" charset="0"/>
              </a:rPr>
              <a:t>        "zip": "12345"</a:t>
            </a:r>
          </a:p>
          <a:p>
            <a:pPr algn="just"/>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31259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547</TotalTime>
  <Words>642</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Calibri</vt:lpstr>
      <vt:lpstr>Calibri Light</vt:lpstr>
      <vt:lpstr>erdana</vt:lpstr>
      <vt:lpstr>Inter</vt:lpstr>
      <vt:lpstr>inter-regular</vt:lpstr>
      <vt:lpstr>Söhne</vt:lpstr>
      <vt:lpstr>Times New Roman</vt:lpstr>
      <vt:lpstr>Times New Roman</vt:lpstr>
      <vt:lpstr>Verdana</vt:lpstr>
      <vt:lpstr>Wingdings</vt:lpstr>
      <vt:lpstr>Retrospect</vt:lpstr>
      <vt:lpstr>  AJAX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AJAX</dc:title>
  <dc:creator>LENOVO 10</dc:creator>
  <cp:lastModifiedBy>LENOVO 10</cp:lastModifiedBy>
  <cp:revision>22</cp:revision>
  <dcterms:created xsi:type="dcterms:W3CDTF">2023-03-01T10:09:35Z</dcterms:created>
  <dcterms:modified xsi:type="dcterms:W3CDTF">2023-03-28T05:12:20Z</dcterms:modified>
</cp:coreProperties>
</file>