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7" r:id="rId2"/>
    <p:sldId id="258" r:id="rId3"/>
    <p:sldId id="326" r:id="rId4"/>
    <p:sldId id="259"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62" r:id="rId32"/>
    <p:sldId id="353" r:id="rId33"/>
    <p:sldId id="354" r:id="rId34"/>
    <p:sldId id="355" r:id="rId35"/>
    <p:sldId id="356" r:id="rId36"/>
    <p:sldId id="357" r:id="rId37"/>
    <p:sldId id="358" r:id="rId38"/>
    <p:sldId id="359" r:id="rId39"/>
    <p:sldId id="360" r:id="rId40"/>
    <p:sldId id="364" r:id="rId41"/>
    <p:sldId id="365" r:id="rId42"/>
    <p:sldId id="36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3767A1-C071-4A01-85BF-19A4036B594B}">
          <p14:sldIdLst>
            <p14:sldId id="257"/>
            <p14:sldId id="258"/>
            <p14:sldId id="326"/>
            <p14:sldId id="259"/>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62"/>
            <p14:sldId id="353"/>
            <p14:sldId id="354"/>
            <p14:sldId id="355"/>
            <p14:sldId id="356"/>
            <p14:sldId id="357"/>
            <p14:sldId id="358"/>
            <p14:sldId id="359"/>
            <p14:sldId id="360"/>
            <p14:sldId id="364"/>
            <p14:sldId id="365"/>
            <p14:sldId id="363"/>
          </p14:sldIdLst>
        </p14:section>
        <p14:section name="Untitled Section" id="{AAE99158-7E76-4A36-80F1-E84AD59B4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94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35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13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32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42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191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340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356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3/20/2023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411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3/20/2023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75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686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3/20/2023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79091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schools.com/tags/tag_img.asp" TargetMode="External"/><Relationship Id="rId2" Type="http://schemas.openxmlformats.org/officeDocument/2006/relationships/hyperlink" Target="https://www.w3schools.com/tags/tag_source.asp"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4" name="TextBox 3">
            <a:extLst>
              <a:ext uri="{FF2B5EF4-FFF2-40B4-BE49-F238E27FC236}">
                <a16:creationId xmlns:a16="http://schemas.microsoft.com/office/drawing/2014/main" id="{59E5EA43-4328-CA9D-9D45-22D6A084AD86}"/>
              </a:ext>
            </a:extLst>
          </p:cNvPr>
          <p:cNvSpPr txBox="1"/>
          <p:nvPr/>
        </p:nvSpPr>
        <p:spPr>
          <a:xfrm>
            <a:off x="5708342" y="4492100"/>
            <a:ext cx="4749553" cy="523220"/>
          </a:xfrm>
          <a:prstGeom prst="rect">
            <a:avLst/>
          </a:prstGeom>
          <a:noFill/>
        </p:spPr>
        <p:txBody>
          <a:bodyPr wrap="square" rtlCol="0">
            <a:spAutoFit/>
          </a:bodyPr>
          <a:lstStyle/>
          <a:p>
            <a:r>
              <a:rPr lang="en-US" sz="2800" b="0" i="0" dirty="0">
                <a:solidFill>
                  <a:srgbClr val="000000"/>
                </a:solidFill>
                <a:effectLst/>
                <a:latin typeface="Sitka Heading" panose="02000505000000020004" pitchFamily="2" charset="0"/>
                <a:cs typeface="Times New Roman" panose="02020603050405020304" pitchFamily="18" charset="0"/>
              </a:rPr>
              <a:t>Cascading Style Sheets</a:t>
            </a:r>
            <a:endParaRPr lang="en-IN" sz="2800" dirty="0">
              <a:latin typeface="Sitka Heading" panose="02000505000000020004" pitchFamily="2" charset="0"/>
            </a:endParaRPr>
          </a:p>
        </p:txBody>
      </p:sp>
      <p:sp>
        <p:nvSpPr>
          <p:cNvPr id="6" name="TextBox 5">
            <a:extLst>
              <a:ext uri="{FF2B5EF4-FFF2-40B4-BE49-F238E27FC236}">
                <a16:creationId xmlns:a16="http://schemas.microsoft.com/office/drawing/2014/main" id="{D922F5A6-12A1-F925-9FA2-316B259C6F27}"/>
              </a:ext>
            </a:extLst>
          </p:cNvPr>
          <p:cNvSpPr txBox="1"/>
          <p:nvPr/>
        </p:nvSpPr>
        <p:spPr>
          <a:xfrm>
            <a:off x="5628443" y="2636668"/>
            <a:ext cx="4635315"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  </a:t>
            </a:r>
            <a:r>
              <a:rPr lang="en-US" sz="8800" u="sng" dirty="0">
                <a:latin typeface="Times New Roman" panose="02020603050405020304" pitchFamily="18" charset="0"/>
                <a:cs typeface="Times New Roman" panose="02020603050405020304" pitchFamily="18" charset="0"/>
              </a:rPr>
              <a:t>CSS</a:t>
            </a:r>
            <a:endParaRPr lang="en-IN" sz="8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2521258" y="1340527"/>
            <a:ext cx="8747465" cy="5104661"/>
          </a:xfrm>
          <a:prstGeom prst="rect">
            <a:avLst/>
          </a:prstGeom>
          <a:noFill/>
        </p:spPr>
        <p:txBody>
          <a:bodyPr wrap="square" rtlCol="0">
            <a:spAutoFit/>
          </a:bodyPr>
          <a:lstStyle/>
          <a:p>
            <a:pPr lvl="2" algn="just"/>
            <a:r>
              <a:rPr lang="en-IN" sz="2000" b="0" i="0" dirty="0">
                <a:effectLst/>
                <a:latin typeface="Times New Roman" panose="02020603050405020304" pitchFamily="18" charset="0"/>
                <a:cs typeface="Times New Roman" panose="02020603050405020304" pitchFamily="18" charset="0"/>
              </a:rPr>
              <a:t>&lt;!DOCTYPE html</a:t>
            </a:r>
            <a:r>
              <a:rPr lang="en-IN" sz="2000" b="1" i="0" dirty="0">
                <a:effectLst/>
                <a:latin typeface="Times New Roman" panose="02020603050405020304" pitchFamily="18" charset="0"/>
                <a:cs typeface="Times New Roman" panose="02020603050405020304" pitchFamily="18" charset="0"/>
              </a:rPr>
              <a:t>&gt;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#para1 {  </a:t>
            </a:r>
          </a:p>
          <a:p>
            <a:pPr lvl="2" algn="just"/>
            <a:r>
              <a:rPr lang="en-IN" sz="2000" b="0" i="0" dirty="0">
                <a:effectLst/>
                <a:latin typeface="Times New Roman" panose="02020603050405020304" pitchFamily="18" charset="0"/>
                <a:cs typeface="Times New Roman" panose="02020603050405020304" pitchFamily="18" charset="0"/>
              </a:rPr>
              <a:t>    text-align: </a:t>
            </a:r>
            <a:r>
              <a:rPr lang="en-IN" sz="2000" b="0" i="0" dirty="0" err="1">
                <a:effectLst/>
                <a:latin typeface="Times New Roman" panose="02020603050405020304" pitchFamily="18" charset="0"/>
                <a:cs typeface="Times New Roman" panose="02020603050405020304" pitchFamily="18" charset="0"/>
              </a:rPr>
              <a:t>center</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color</a:t>
            </a:r>
            <a:r>
              <a:rPr lang="en-IN" sz="2000" b="0" i="0" dirty="0">
                <a:effectLst/>
                <a:latin typeface="Times New Roman" panose="02020603050405020304" pitchFamily="18" charset="0"/>
                <a:cs typeface="Times New Roman" panose="02020603050405020304" pitchFamily="18" charset="0"/>
              </a:rPr>
              <a:t>: blue;  </a:t>
            </a:r>
          </a:p>
          <a:p>
            <a:pPr lvl="2" algn="just"/>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&lt;p</a:t>
            </a:r>
            <a:r>
              <a:rPr lang="en-IN" sz="2000" b="0" i="0" dirty="0">
                <a:effectLst/>
                <a:latin typeface="Times New Roman" panose="02020603050405020304" pitchFamily="18" charset="0"/>
                <a:cs typeface="Times New Roman" panose="02020603050405020304" pitchFamily="18" charset="0"/>
              </a:rPr>
              <a:t> id="para1"</a:t>
            </a:r>
            <a:r>
              <a:rPr lang="en-IN" sz="2000" b="1" i="0" dirty="0">
                <a:effectLst/>
                <a:latin typeface="Times New Roman" panose="02020603050405020304" pitchFamily="18" charset="0"/>
                <a:cs typeface="Times New Roman" panose="02020603050405020304" pitchFamily="18" charset="0"/>
              </a:rPr>
              <a:t>&gt;</a:t>
            </a:r>
            <a:r>
              <a:rPr lang="en-IN" sz="2000" b="0" i="0" dirty="0">
                <a:effectLst/>
                <a:latin typeface="Times New Roman" panose="02020603050405020304" pitchFamily="18" charset="0"/>
                <a:cs typeface="Times New Roman" panose="02020603050405020304" pitchFamily="18" charset="0"/>
              </a:rPr>
              <a:t>Hello Javatpoint.com</a:t>
            </a:r>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This paragraph will not be affected.</a:t>
            </a:r>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a:p>
            <a:endParaRPr lang="en-IN" sz="1800" b="1" dirty="0"/>
          </a:p>
        </p:txBody>
      </p:sp>
      <p:sp>
        <p:nvSpPr>
          <p:cNvPr id="12" name="TextBox 11">
            <a:extLst>
              <a:ext uri="{FF2B5EF4-FFF2-40B4-BE49-F238E27FC236}">
                <a16:creationId xmlns:a16="http://schemas.microsoft.com/office/drawing/2014/main" id="{741DD944-1C20-C264-4A5A-E9715D811DA6}"/>
              </a:ext>
            </a:extLst>
          </p:cNvPr>
          <p:cNvSpPr txBox="1"/>
          <p:nvPr/>
        </p:nvSpPr>
        <p:spPr>
          <a:xfrm>
            <a:off x="3835154" y="177550"/>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Example(id)</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FD689D7-B21A-9DF3-C070-A40617A29AE3}"/>
              </a:ext>
            </a:extLst>
          </p:cNvPr>
          <p:cNvSpPr/>
          <p:nvPr/>
        </p:nvSpPr>
        <p:spPr>
          <a:xfrm>
            <a:off x="2521258" y="1340527"/>
            <a:ext cx="7634796" cy="5104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462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C</a:t>
            </a:r>
            <a:r>
              <a:rPr lang="en-US" sz="3600" u="sng" dirty="0">
                <a:solidFill>
                  <a:srgbClr val="000000"/>
                </a:solidFill>
                <a:latin typeface="Times New Roman" panose="02020603050405020304" pitchFamily="18" charset="0"/>
                <a:cs typeface="Times New Roman" panose="02020603050405020304" pitchFamily="18" charset="0"/>
              </a:rPr>
              <a:t>lass</a:t>
            </a:r>
            <a:r>
              <a:rPr lang="en-US" sz="3600" i="0" u="sng" dirty="0">
                <a:solidFill>
                  <a:srgbClr val="000000"/>
                </a:solidFill>
                <a:effectLst/>
                <a:latin typeface="Times New Roman" panose="02020603050405020304" pitchFamily="18" charset="0"/>
                <a:cs typeface="Times New Roman" panose="02020603050405020304" pitchFamily="18" charset="0"/>
              </a:rPr>
              <a:t>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589103" y="1651247"/>
            <a:ext cx="9463596" cy="4062651"/>
          </a:xfrm>
          <a:prstGeom prst="rect">
            <a:avLst/>
          </a:prstGeom>
          <a:noFill/>
        </p:spPr>
        <p:txBody>
          <a:bodyPr wrap="square" rtlCol="0">
            <a:spAutoFit/>
          </a:bodyPr>
          <a:lstStyle/>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class selector selects HTML elements with a specific class attribute.</a:t>
            </a: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 class name cannot start with a number!</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select elements with a specific class, write </a:t>
            </a:r>
            <a:r>
              <a:rPr lang="en-US" sz="2400" b="1" i="0" dirty="0">
                <a:solidFill>
                  <a:srgbClr val="000000"/>
                </a:solidFill>
                <a:effectLst/>
                <a:latin typeface="Times New Roman" panose="02020603050405020304" pitchFamily="18" charset="0"/>
                <a:cs typeface="Times New Roman" panose="02020603050405020304" pitchFamily="18" charset="0"/>
              </a:rPr>
              <a:t>a period (.) character</a:t>
            </a:r>
            <a:r>
              <a:rPr lang="en-US" sz="2400" b="0" i="0" dirty="0">
                <a:solidFill>
                  <a:srgbClr val="000000"/>
                </a:solidFill>
                <a:effectLst/>
                <a:latin typeface="Times New Roman" panose="02020603050405020304" pitchFamily="18" charset="0"/>
                <a:cs typeface="Times New Roman" panose="02020603050405020304" pitchFamily="18" charset="0"/>
              </a:rPr>
              <a:t>, followed by the class name.</a:t>
            </a:r>
          </a:p>
          <a:p>
            <a:pPr algn="l"/>
            <a:r>
              <a:rPr lang="en-US" sz="2400" dirty="0">
                <a:solidFill>
                  <a:srgbClr val="000000"/>
                </a:solidFill>
                <a:latin typeface="Times New Roman" panose="02020603050405020304" pitchFamily="18" charset="0"/>
                <a:cs typeface="Times New Roman" panose="02020603050405020304" pitchFamily="18" charset="0"/>
              </a:rPr>
              <a:t>			</a:t>
            </a:r>
          </a:p>
          <a:p>
            <a:pPr algn="l"/>
            <a:r>
              <a:rPr lang="en-US"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center</a:t>
            </a:r>
            <a:r>
              <a:rPr lang="en-IN" sz="2400" b="0" i="0" dirty="0">
                <a:solidFill>
                  <a:srgbClr val="A52A2A"/>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text-align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a:t>
            </a:r>
            <a:r>
              <a:rPr lang="en-IN" sz="2400" b="0" i="0" dirty="0" err="1">
                <a:solidFill>
                  <a:srgbClr val="0000CD"/>
                </a:solidFill>
                <a:effectLst/>
                <a:latin typeface="Consolas" panose="020B0609020204030204" pitchFamily="49" charset="0"/>
              </a:rPr>
              <a:t>center</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err="1">
                <a:solidFill>
                  <a:srgbClr val="FF0000"/>
                </a:solidFill>
                <a:effectLst/>
                <a:latin typeface="Consolas" panose="020B0609020204030204" pitchFamily="49" charset="0"/>
              </a:rPr>
              <a:t>color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red</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015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C</a:t>
            </a:r>
            <a:r>
              <a:rPr lang="en-US" sz="3600" u="sng" dirty="0">
                <a:solidFill>
                  <a:srgbClr val="000000"/>
                </a:solidFill>
                <a:latin typeface="Times New Roman" panose="02020603050405020304" pitchFamily="18" charset="0"/>
                <a:cs typeface="Times New Roman" panose="02020603050405020304" pitchFamily="18" charset="0"/>
              </a:rPr>
              <a:t>lass</a:t>
            </a:r>
            <a:r>
              <a:rPr lang="en-US" sz="3600" i="0" u="sng" dirty="0">
                <a:solidFill>
                  <a:srgbClr val="000000"/>
                </a:solidFill>
                <a:effectLst/>
                <a:latin typeface="Times New Roman" panose="02020603050405020304" pitchFamily="18" charset="0"/>
                <a:cs typeface="Times New Roman" panose="02020603050405020304" pitchFamily="18" charset="0"/>
              </a:rPr>
              <a:t>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597980" y="1704513"/>
            <a:ext cx="9596761"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 You can also specify that only specific HTML elements should be affected by a class.</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a:t>
            </a:r>
            <a:r>
              <a:rPr lang="en-IN" sz="2400" b="0" i="0" dirty="0" err="1">
                <a:solidFill>
                  <a:srgbClr val="A52A2A"/>
                </a:solidFill>
                <a:effectLst/>
                <a:latin typeface="Consolas" panose="020B0609020204030204" pitchFamily="49" charset="0"/>
              </a:rPr>
              <a:t>p.center</a:t>
            </a:r>
            <a:r>
              <a:rPr lang="en-IN" sz="2400" b="0" i="0" dirty="0">
                <a:solidFill>
                  <a:srgbClr val="A52A2A"/>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text-align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a:t>
            </a:r>
            <a:r>
              <a:rPr lang="en-IN" sz="2400" b="0" i="0" dirty="0" err="1">
                <a:solidFill>
                  <a:srgbClr val="0000CD"/>
                </a:solidFill>
                <a:effectLst/>
                <a:latin typeface="Consolas" panose="020B0609020204030204" pitchFamily="49" charset="0"/>
              </a:rPr>
              <a:t>center</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err="1">
                <a:solidFill>
                  <a:srgbClr val="FF0000"/>
                </a:solidFill>
                <a:effectLst/>
                <a:latin typeface="Consolas" panose="020B0609020204030204" pitchFamily="49" charset="0"/>
              </a:rPr>
              <a:t>color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red</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p>
          <a:p>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HTML elements can also refer to more than one class.</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a:solidFill>
                  <a:srgbClr val="0000CD"/>
                </a:solidFill>
                <a:effectLst/>
                <a:latin typeface="Times New Roman" panose="02020603050405020304" pitchFamily="18" charset="0"/>
                <a:cs typeface="Times New Roman" panose="02020603050405020304" pitchFamily="18" charset="0"/>
              </a:rPr>
              <a:t>&lt;</a:t>
            </a:r>
            <a:r>
              <a:rPr lang="en-US" sz="2400" b="0" i="0" dirty="0">
                <a:solidFill>
                  <a:srgbClr val="A52A2A"/>
                </a:solidFill>
                <a:effectLst/>
                <a:latin typeface="Times New Roman" panose="02020603050405020304" pitchFamily="18" charset="0"/>
                <a:cs typeface="Times New Roman" panose="02020603050405020304" pitchFamily="18" charset="0"/>
              </a:rPr>
              <a:t>p</a:t>
            </a:r>
            <a:r>
              <a:rPr lang="en-US" sz="2400" b="0" i="0" dirty="0">
                <a:solidFill>
                  <a:srgbClr val="FF0000"/>
                </a:solidFill>
                <a:effectLst/>
                <a:latin typeface="Times New Roman" panose="02020603050405020304" pitchFamily="18" charset="0"/>
                <a:cs typeface="Times New Roman" panose="02020603050405020304" pitchFamily="18" charset="0"/>
              </a:rPr>
              <a:t> class</a:t>
            </a:r>
            <a:r>
              <a:rPr lang="en-US" sz="2400" b="0" i="0" dirty="0">
                <a:solidFill>
                  <a:srgbClr val="0000CD"/>
                </a:solidFill>
                <a:effectLst/>
                <a:latin typeface="Times New Roman" panose="02020603050405020304" pitchFamily="18" charset="0"/>
                <a:cs typeface="Times New Roman" panose="02020603050405020304" pitchFamily="18" charset="0"/>
              </a:rPr>
              <a:t>="center"&gt;</a:t>
            </a:r>
            <a:r>
              <a:rPr lang="en-US" sz="2400" b="0" i="0" dirty="0">
                <a:solidFill>
                  <a:srgbClr val="000000"/>
                </a:solidFill>
                <a:effectLst/>
                <a:latin typeface="Times New Roman" panose="02020603050405020304" pitchFamily="18" charset="0"/>
                <a:cs typeface="Times New Roman" panose="02020603050405020304" pitchFamily="18" charset="0"/>
              </a:rPr>
              <a:t>This paragraph refers 				to 				two classes.</a:t>
            </a:r>
            <a:r>
              <a:rPr lang="en-US" sz="2400" b="0" i="0" dirty="0">
                <a:solidFill>
                  <a:srgbClr val="0000CD"/>
                </a:solidFill>
                <a:effectLst/>
                <a:latin typeface="Times New Roman" panose="02020603050405020304" pitchFamily="18" charset="0"/>
                <a:cs typeface="Times New Roman" panose="02020603050405020304" pitchFamily="18" charset="0"/>
              </a:rPr>
              <a:t>&lt;</a:t>
            </a:r>
            <a:r>
              <a:rPr lang="en-US" sz="2400" b="0" i="0" dirty="0">
                <a:solidFill>
                  <a:srgbClr val="A52A2A"/>
                </a:solidFill>
                <a:effectLst/>
                <a:latin typeface="Times New Roman" panose="02020603050405020304" pitchFamily="18" charset="0"/>
                <a:cs typeface="Times New Roman" panose="02020603050405020304" pitchFamily="18" charset="0"/>
              </a:rPr>
              <a:t>/p</a:t>
            </a:r>
            <a:r>
              <a:rPr lang="en-US" sz="2400" b="0" i="0" dirty="0">
                <a:solidFill>
                  <a:srgbClr val="0000CD"/>
                </a:solidFill>
                <a:effectLst/>
                <a:latin typeface="Times New Roman" panose="02020603050405020304" pitchFamily="18" charset="0"/>
                <a:cs typeface="Times New Roman" panose="02020603050405020304" pitchFamily="18" charset="0"/>
              </a:rPr>
              <a:t>&gt;</a:t>
            </a:r>
            <a:endParaRPr lang="en-US" sz="2400" dirty="0">
              <a:solidFill>
                <a:srgbClr val="000000"/>
              </a:solidFill>
              <a:latin typeface="Verdana" panose="020B0604030504040204" pitchFamily="34" charset="0"/>
              <a:cs typeface="Times New Roman" panose="02020603050405020304" pitchFamily="18" charset="0"/>
            </a:endParaRPr>
          </a:p>
          <a:p>
            <a:endParaRPr lang="en-IN" sz="2400" dirty="0">
              <a:solidFill>
                <a:srgbClr val="000000"/>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48709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2139518" y="1078634"/>
            <a:ext cx="8389399" cy="5734405"/>
          </a:xfrm>
          <a:prstGeom prst="rect">
            <a:avLst/>
          </a:prstGeom>
          <a:noFill/>
        </p:spPr>
        <p:txBody>
          <a:bodyPr wrap="square" rtlCol="0">
            <a:spAutoFit/>
          </a:bodyPr>
          <a:lstStyle/>
          <a:p>
            <a:pPr lvl="3" algn="just"/>
            <a:r>
              <a:rPr lang="en-US" sz="2000" b="0" i="0" dirty="0">
                <a:effectLst/>
                <a:latin typeface="Times New Roman" panose="02020603050405020304" pitchFamily="18" charset="0"/>
                <a:cs typeface="Times New Roman" panose="02020603050405020304" pitchFamily="18" charset="0"/>
              </a:rPr>
              <a:t>&lt;!DOCTYPE html</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3" algn="just"/>
            <a:r>
              <a:rPr lang="en-US" sz="2000" b="0" i="0" dirty="0">
                <a:effectLst/>
                <a:latin typeface="Times New Roman" panose="02020603050405020304" pitchFamily="18" charset="0"/>
                <a:cs typeface="Times New Roman" panose="02020603050405020304" pitchFamily="18" charset="0"/>
              </a:rPr>
              <a:t> .center {  </a:t>
            </a:r>
          </a:p>
          <a:p>
            <a:pPr lvl="3" algn="just"/>
            <a:r>
              <a:rPr lang="en-US" sz="2000" b="0" i="0" dirty="0">
                <a:effectLst/>
                <a:latin typeface="Times New Roman" panose="02020603050405020304" pitchFamily="18" charset="0"/>
                <a:cs typeface="Times New Roman" panose="02020603050405020304" pitchFamily="18" charset="0"/>
              </a:rPr>
              <a:t>    text-align: center;  </a:t>
            </a:r>
          </a:p>
          <a:p>
            <a:pPr lvl="3" algn="just"/>
            <a:r>
              <a:rPr lang="en-US" sz="2000" b="0" i="0" dirty="0">
                <a:effectLst/>
                <a:latin typeface="Times New Roman" panose="02020603050405020304" pitchFamily="18" charset="0"/>
                <a:cs typeface="Times New Roman" panose="02020603050405020304" pitchFamily="18" charset="0"/>
              </a:rPr>
              <a:t>    color: blue;  </a:t>
            </a:r>
          </a:p>
          <a:p>
            <a:pPr lvl="3" algn="just"/>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&lt;h1</a:t>
            </a:r>
            <a:r>
              <a:rPr lang="en-US" sz="2000" b="0" i="0" dirty="0">
                <a:effectLst/>
                <a:latin typeface="Times New Roman" panose="02020603050405020304" pitchFamily="18" charset="0"/>
                <a:cs typeface="Times New Roman" panose="02020603050405020304" pitchFamily="18" charset="0"/>
              </a:rPr>
              <a:t> class="center"</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This heading is blue and center-aligned.</a:t>
            </a:r>
            <a:r>
              <a:rPr lang="en-US" sz="2000" b="1" i="0" dirty="0">
                <a:effectLst/>
                <a:latin typeface="Times New Roman" panose="02020603050405020304" pitchFamily="18" charset="0"/>
                <a:cs typeface="Times New Roman" panose="02020603050405020304" pitchFamily="18" charset="0"/>
              </a:rPr>
              <a:t>&lt;/h1&gt;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&lt;p</a:t>
            </a:r>
            <a:r>
              <a:rPr lang="en-US" sz="2000" b="0" i="0" dirty="0">
                <a:effectLst/>
                <a:latin typeface="Times New Roman" panose="02020603050405020304" pitchFamily="18" charset="0"/>
                <a:cs typeface="Times New Roman" panose="02020603050405020304" pitchFamily="18" charset="0"/>
              </a:rPr>
              <a:t> class="center"</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This paragraph is blue and center-aligned.</a:t>
            </a:r>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41DD944-1C20-C264-4A5A-E9715D811DA6}"/>
              </a:ext>
            </a:extLst>
          </p:cNvPr>
          <p:cNvSpPr txBox="1"/>
          <p:nvPr/>
        </p:nvSpPr>
        <p:spPr>
          <a:xfrm>
            <a:off x="3986074" y="301841"/>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Example(Class)</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A1F2F85-EAD0-CF8A-1362-5F8482F549F5}"/>
              </a:ext>
            </a:extLst>
          </p:cNvPr>
          <p:cNvSpPr/>
          <p:nvPr/>
        </p:nvSpPr>
        <p:spPr>
          <a:xfrm>
            <a:off x="2139518" y="1078634"/>
            <a:ext cx="8788893" cy="5477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0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Universal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713391" y="1908699"/>
            <a:ext cx="9463596" cy="2585323"/>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Verdana" panose="020B0604030504040204" pitchFamily="34" charset="0"/>
              </a:rPr>
              <a:t>The universal selector (*) selects all HTML elements on the page.</a:t>
            </a: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pPr algn="l"/>
            <a:r>
              <a:rPr lang="en-IN" dirty="0">
                <a:solidFill>
                  <a:srgbClr val="000000"/>
                </a:solidFill>
                <a:latin typeface="Verdana" panose="020B0604030504040204" pitchFamily="34" charset="0"/>
              </a:rPr>
              <a:t>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text-align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center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p>
          <a:p>
            <a:br>
              <a:rPr lang="en-US" dirty="0"/>
            </a:b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13293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1908700" y="1198486"/>
            <a:ext cx="8007658" cy="5324535"/>
          </a:xfrm>
          <a:prstGeom prst="rect">
            <a:avLst/>
          </a:prstGeom>
          <a:noFill/>
        </p:spPr>
        <p:txBody>
          <a:bodyPr wrap="square" rtlCol="0">
            <a:spAutoFit/>
          </a:bodyPr>
          <a:lstStyle/>
          <a:p>
            <a:pPr lvl="4" algn="just"/>
            <a:r>
              <a:rPr lang="en-US" sz="2000" b="0" i="0" dirty="0">
                <a:effectLst/>
                <a:latin typeface="Times New Roman" panose="02020603050405020304" pitchFamily="18" charset="0"/>
                <a:cs typeface="Times New Roman" panose="02020603050405020304" pitchFamily="18" charset="0"/>
              </a:rPr>
              <a:t>&lt;!DOCTYPE html</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4" algn="just"/>
            <a:r>
              <a:rPr lang="en-US" sz="2000" b="0" i="0" dirty="0">
                <a:effectLst/>
                <a:latin typeface="Times New Roman" panose="02020603050405020304" pitchFamily="18" charset="0"/>
                <a:cs typeface="Times New Roman" panose="02020603050405020304" pitchFamily="18" charset="0"/>
              </a:rPr>
              <a:t>* {  </a:t>
            </a:r>
          </a:p>
          <a:p>
            <a:pPr lvl="4" algn="just"/>
            <a:r>
              <a:rPr lang="en-US" sz="2000" b="0" i="0" dirty="0">
                <a:effectLst/>
                <a:latin typeface="Times New Roman" panose="02020603050405020304" pitchFamily="18" charset="0"/>
                <a:cs typeface="Times New Roman" panose="02020603050405020304" pitchFamily="18" charset="0"/>
              </a:rPr>
              <a:t>   color: green;  </a:t>
            </a:r>
          </a:p>
          <a:p>
            <a:pPr lvl="4" algn="just"/>
            <a:r>
              <a:rPr lang="en-US" sz="2000" b="0" i="0" dirty="0">
                <a:effectLst/>
                <a:latin typeface="Times New Roman" panose="02020603050405020304" pitchFamily="18" charset="0"/>
                <a:cs typeface="Times New Roman" panose="02020603050405020304" pitchFamily="18" charset="0"/>
              </a:rPr>
              <a:t>   font-size: 20px;  </a:t>
            </a:r>
          </a:p>
          <a:p>
            <a:pPr lvl="4" algn="just"/>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&lt;h2&gt;</a:t>
            </a:r>
            <a:r>
              <a:rPr lang="en-US" sz="2000" b="0" i="0" dirty="0">
                <a:effectLst/>
                <a:latin typeface="Times New Roman" panose="02020603050405020304" pitchFamily="18" charset="0"/>
                <a:cs typeface="Times New Roman" panose="02020603050405020304" pitchFamily="18" charset="0"/>
              </a:rPr>
              <a:t>This is heading</a:t>
            </a:r>
            <a:r>
              <a:rPr lang="en-US" sz="2000" b="1" i="0" dirty="0">
                <a:effectLst/>
                <a:latin typeface="Times New Roman" panose="02020603050405020304" pitchFamily="18" charset="0"/>
                <a:cs typeface="Times New Roman" panose="02020603050405020304" pitchFamily="18" charset="0"/>
              </a:rPr>
              <a:t>&lt;/h2&gt;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This style will be applied on every paragraph.</a:t>
            </a:r>
            <a:r>
              <a:rPr lang="en-US" sz="2000" b="1" i="0" dirty="0">
                <a:effectLst/>
                <a:latin typeface="Times New Roman" panose="02020603050405020304" pitchFamily="18" charset="0"/>
                <a:cs typeface="Times New Roman" panose="02020603050405020304" pitchFamily="18" charset="0"/>
              </a:rPr>
              <a:t>&lt;/p&gt;</a:t>
            </a:r>
            <a:endParaRPr lang="en-US" sz="2000" b="0" i="0" dirty="0">
              <a:effectLst/>
              <a:latin typeface="Times New Roman" panose="02020603050405020304" pitchFamily="18" charset="0"/>
              <a:cs typeface="Times New Roman" panose="02020603050405020304" pitchFamily="18" charset="0"/>
            </a:endParaRPr>
          </a:p>
          <a:p>
            <a:pPr lvl="4" algn="just"/>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Me too!</a:t>
            </a:r>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And me!</a:t>
            </a:r>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741DD944-1C20-C264-4A5A-E9715D811DA6}"/>
              </a:ext>
            </a:extLst>
          </p:cNvPr>
          <p:cNvSpPr txBox="1"/>
          <p:nvPr/>
        </p:nvSpPr>
        <p:spPr>
          <a:xfrm>
            <a:off x="3986074" y="301841"/>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Example(Universal)</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0D0388A-E12C-82BC-1F5F-D7A4A136AF4E}"/>
              </a:ext>
            </a:extLst>
          </p:cNvPr>
          <p:cNvSpPr/>
          <p:nvPr/>
        </p:nvSpPr>
        <p:spPr>
          <a:xfrm>
            <a:off x="1908700" y="1198486"/>
            <a:ext cx="8007658" cy="5291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913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a:t>
            </a:r>
            <a:r>
              <a:rPr lang="en-US" sz="3600" u="sng" dirty="0">
                <a:solidFill>
                  <a:srgbClr val="000000"/>
                </a:solidFill>
                <a:latin typeface="Times New Roman" panose="02020603050405020304" pitchFamily="18" charset="0"/>
                <a:cs typeface="Times New Roman" panose="02020603050405020304" pitchFamily="18" charset="0"/>
              </a:rPr>
              <a:t>Group</a:t>
            </a:r>
            <a:r>
              <a:rPr lang="en-US" sz="3600" i="0" u="sng" dirty="0">
                <a:solidFill>
                  <a:srgbClr val="000000"/>
                </a:solidFill>
                <a:effectLst/>
                <a:latin typeface="Times New Roman" panose="02020603050405020304" pitchFamily="18" charset="0"/>
                <a:cs typeface="Times New Roman" panose="02020603050405020304" pitchFamily="18" charset="0"/>
              </a:rPr>
              <a:t>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597981" y="1704513"/>
            <a:ext cx="9463596"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grouping selector selects all the HTML elements with the same style definitions.</a:t>
            </a:r>
          </a:p>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group selectors, separate each selector with a comma.</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a:t>
            </a:r>
            <a:r>
              <a:rPr lang="en-IN" sz="2400" b="0" i="0" dirty="0">
                <a:solidFill>
                  <a:srgbClr val="A52A2A"/>
                </a:solidFill>
                <a:effectLst/>
                <a:latin typeface="Consolas" panose="020B0609020204030204" pitchFamily="49" charset="0"/>
              </a:rPr>
              <a:t>h1, h2, p </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text-align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a:t>
            </a:r>
            <a:r>
              <a:rPr lang="en-IN" sz="2400" b="0" i="0" dirty="0" err="1">
                <a:solidFill>
                  <a:srgbClr val="0000CD"/>
                </a:solidFill>
                <a:effectLst/>
                <a:latin typeface="Consolas" panose="020B0609020204030204" pitchFamily="49" charset="0"/>
              </a:rPr>
              <a:t>center</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err="1">
                <a:solidFill>
                  <a:srgbClr val="FF0000"/>
                </a:solidFill>
                <a:effectLst/>
                <a:latin typeface="Consolas" panose="020B0609020204030204" pitchFamily="49" charset="0"/>
              </a:rPr>
              <a:t>color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red</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13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2633709" y="1340527"/>
            <a:ext cx="6924582" cy="5324535"/>
          </a:xfrm>
          <a:prstGeom prst="rect">
            <a:avLst/>
          </a:prstGeom>
          <a:noFill/>
        </p:spPr>
        <p:txBody>
          <a:bodyPr wrap="square" rtlCol="0">
            <a:spAutoFit/>
          </a:bodyPr>
          <a:lstStyle/>
          <a:p>
            <a:pPr lvl="2" algn="just"/>
            <a:r>
              <a:rPr lang="en-IN" sz="2000" b="0" i="0" dirty="0">
                <a:effectLst/>
                <a:latin typeface="Times New Roman" panose="02020603050405020304" pitchFamily="18" charset="0"/>
                <a:cs typeface="Times New Roman" panose="02020603050405020304" pitchFamily="18" charset="0"/>
              </a:rPr>
              <a:t>&lt;!DOCTYPE html</a:t>
            </a:r>
            <a:r>
              <a:rPr lang="en-IN" sz="2000" b="1" i="0" dirty="0">
                <a:effectLst/>
                <a:latin typeface="Times New Roman" panose="02020603050405020304" pitchFamily="18" charset="0"/>
                <a:cs typeface="Times New Roman" panose="02020603050405020304" pitchFamily="18" charset="0"/>
              </a:rPr>
              <a:t>&gt;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h1, h2, p {  </a:t>
            </a:r>
          </a:p>
          <a:p>
            <a:pPr lvl="2" algn="just"/>
            <a:r>
              <a:rPr lang="en-IN" sz="2000" b="0" i="0" dirty="0">
                <a:effectLst/>
                <a:latin typeface="Times New Roman" panose="02020603050405020304" pitchFamily="18" charset="0"/>
                <a:cs typeface="Times New Roman" panose="02020603050405020304" pitchFamily="18" charset="0"/>
              </a:rPr>
              <a:t>    text-align: </a:t>
            </a:r>
            <a:r>
              <a:rPr lang="en-IN" sz="2000" b="0" i="0" dirty="0" err="1">
                <a:effectLst/>
                <a:latin typeface="Times New Roman" panose="02020603050405020304" pitchFamily="18" charset="0"/>
                <a:cs typeface="Times New Roman" panose="02020603050405020304" pitchFamily="18" charset="0"/>
              </a:rPr>
              <a:t>center</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color</a:t>
            </a:r>
            <a:r>
              <a:rPr lang="en-IN" sz="2000" b="0" i="0" dirty="0">
                <a:effectLst/>
                <a:latin typeface="Times New Roman" panose="02020603050405020304" pitchFamily="18" charset="0"/>
                <a:cs typeface="Times New Roman" panose="02020603050405020304" pitchFamily="18" charset="0"/>
              </a:rPr>
              <a:t>: blue;  </a:t>
            </a:r>
          </a:p>
          <a:p>
            <a:pPr lvl="2" algn="just"/>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&lt;h1&gt;</a:t>
            </a:r>
            <a:r>
              <a:rPr lang="en-IN" sz="2000" b="0" i="0" dirty="0">
                <a:effectLst/>
                <a:latin typeface="Times New Roman" panose="02020603050405020304" pitchFamily="18" charset="0"/>
                <a:cs typeface="Times New Roman" panose="02020603050405020304" pitchFamily="18" charset="0"/>
              </a:rPr>
              <a:t>Hello Javatpoint.com</a:t>
            </a:r>
            <a:r>
              <a:rPr lang="en-IN" sz="2000" b="1" i="0" dirty="0">
                <a:effectLst/>
                <a:latin typeface="Times New Roman" panose="02020603050405020304" pitchFamily="18" charset="0"/>
                <a:cs typeface="Times New Roman" panose="02020603050405020304" pitchFamily="18" charset="0"/>
              </a:rPr>
              <a:t>&lt;/h1&gt;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&lt;h6&gt;</a:t>
            </a:r>
            <a:r>
              <a:rPr lang="en-IN" sz="2000" b="0" i="0" dirty="0">
                <a:effectLst/>
                <a:latin typeface="Times New Roman" panose="02020603050405020304" pitchFamily="18" charset="0"/>
                <a:cs typeface="Times New Roman" panose="02020603050405020304" pitchFamily="18" charset="0"/>
              </a:rPr>
              <a:t>Hello Javatpoint.com</a:t>
            </a:r>
            <a:r>
              <a:rPr lang="en-IN" sz="2000" b="1" i="0" dirty="0">
                <a:effectLst/>
                <a:latin typeface="Times New Roman" panose="02020603050405020304" pitchFamily="18" charset="0"/>
                <a:cs typeface="Times New Roman" panose="02020603050405020304" pitchFamily="18" charset="0"/>
              </a:rPr>
              <a:t>&lt;/h6&gt;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&lt;h2&gt;</a:t>
            </a:r>
            <a:r>
              <a:rPr lang="en-IN" sz="2000" b="0" i="0" dirty="0">
                <a:effectLst/>
                <a:latin typeface="Times New Roman" panose="02020603050405020304" pitchFamily="18" charset="0"/>
                <a:cs typeface="Times New Roman" panose="02020603050405020304" pitchFamily="18" charset="0"/>
              </a:rPr>
              <a:t>Hello Javatpoint.com (In smaller font)</a:t>
            </a:r>
            <a:r>
              <a:rPr lang="en-IN" sz="2000" b="1" i="0" dirty="0">
                <a:effectLst/>
                <a:latin typeface="Times New Roman" panose="02020603050405020304" pitchFamily="18" charset="0"/>
                <a:cs typeface="Times New Roman" panose="02020603050405020304" pitchFamily="18" charset="0"/>
              </a:rPr>
              <a:t>&lt;/h2&gt;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This is a paragraph.</a:t>
            </a:r>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41DD944-1C20-C264-4A5A-E9715D811DA6}"/>
              </a:ext>
            </a:extLst>
          </p:cNvPr>
          <p:cNvSpPr txBox="1"/>
          <p:nvPr/>
        </p:nvSpPr>
        <p:spPr>
          <a:xfrm>
            <a:off x="3986074" y="301841"/>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Example(Group)</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C3C72B7-C253-A812-E7B1-AFFF40378AAB}"/>
              </a:ext>
            </a:extLst>
          </p:cNvPr>
          <p:cNvSpPr/>
          <p:nvPr/>
        </p:nvSpPr>
        <p:spPr>
          <a:xfrm>
            <a:off x="2547891" y="1225118"/>
            <a:ext cx="7368466" cy="53310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67044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F72863-9B95-9D4A-BE62-30E327AD40D4}"/>
              </a:ext>
            </a:extLst>
          </p:cNvPr>
          <p:cNvSpPr txBox="1"/>
          <p:nvPr/>
        </p:nvSpPr>
        <p:spPr>
          <a:xfrm>
            <a:off x="2938508" y="0"/>
            <a:ext cx="7546020" cy="769441"/>
          </a:xfrm>
          <a:prstGeom prst="rect">
            <a:avLst/>
          </a:prstGeom>
          <a:noFill/>
        </p:spPr>
        <p:txBody>
          <a:bodyPr wrap="square" rtlCol="0">
            <a:spAutoFit/>
          </a:bodyPr>
          <a:lstStyle/>
          <a:p>
            <a:r>
              <a:rPr lang="en-US" sz="4400" u="sng" dirty="0">
                <a:latin typeface="Times New Roman" panose="02020603050405020304" pitchFamily="18" charset="0"/>
                <a:cs typeface="Times New Roman" panose="02020603050405020304" pitchFamily="18" charset="0"/>
              </a:rPr>
              <a:t>How To Add CSS</a:t>
            </a:r>
            <a:endParaRPr lang="en-IN" sz="4400"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76BFB3D-8148-5757-B1C0-36802CC8559D}"/>
              </a:ext>
            </a:extLst>
          </p:cNvPr>
          <p:cNvSpPr txBox="1"/>
          <p:nvPr/>
        </p:nvSpPr>
        <p:spPr>
          <a:xfrm>
            <a:off x="1793289" y="973627"/>
            <a:ext cx="10200444" cy="6001643"/>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Verdana" panose="020B0604030504040204" pitchFamily="34" charset="0"/>
              </a:rPr>
              <a:t>There are three ways of inserting a style sheet:</a:t>
            </a:r>
          </a:p>
          <a:p>
            <a:pPr marL="342900" indent="-342900">
              <a:buFont typeface="+mj-lt"/>
              <a:buAutoNum type="arabicPeriod"/>
            </a:pPr>
            <a:r>
              <a:rPr lang="en-IN" b="0" i="0" dirty="0">
                <a:solidFill>
                  <a:srgbClr val="000000"/>
                </a:solidFill>
                <a:effectLst/>
                <a:latin typeface="Verdana" panose="020B0604030504040204" pitchFamily="34" charset="0"/>
              </a:rPr>
              <a:t>Inline CSS</a:t>
            </a:r>
          </a:p>
          <a:p>
            <a:pPr marL="342900" indent="-342900">
              <a:buFont typeface="+mj-lt"/>
              <a:buAutoNum type="arabicPeriod"/>
            </a:pPr>
            <a:r>
              <a:rPr lang="en-IN" b="0" i="0" dirty="0">
                <a:solidFill>
                  <a:srgbClr val="000000"/>
                </a:solidFill>
                <a:effectLst/>
                <a:latin typeface="Verdana" panose="020B0604030504040204" pitchFamily="34" charset="0"/>
              </a:rPr>
              <a:t>Internal CSS</a:t>
            </a:r>
          </a:p>
          <a:p>
            <a:pPr marL="342900" indent="-342900">
              <a:buFont typeface="+mj-lt"/>
              <a:buAutoNum type="arabicPeriod"/>
            </a:pPr>
            <a:r>
              <a:rPr lang="en-IN" b="0" i="0" dirty="0">
                <a:solidFill>
                  <a:srgbClr val="000000"/>
                </a:solidFill>
                <a:effectLst/>
                <a:latin typeface="Verdana" panose="020B0604030504040204" pitchFamily="34" charset="0"/>
              </a:rPr>
              <a:t>External CSS</a:t>
            </a:r>
            <a:endParaRPr lang="en-IN" sz="3200" u="sng"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u="sng" dirty="0">
                <a:latin typeface="Times New Roman" panose="02020603050405020304" pitchFamily="18" charset="0"/>
                <a:cs typeface="Times New Roman" panose="02020603050405020304" pitchFamily="18" charset="0"/>
              </a:rPr>
              <a:t>Inline CSS</a:t>
            </a:r>
          </a:p>
          <a:p>
            <a:pPr marL="342900" indent="-342900" algn="jus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Inline CSS is used to apply CSS on a single line or element.</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use inline styles, add the style attribute to the relevant element. The style attribute can contain any CSS property</a:t>
            </a:r>
            <a:r>
              <a:rPr lang="en-US" sz="2400" b="0" i="0" dirty="0">
                <a:solidFill>
                  <a:srgbClr val="000000"/>
                </a:solidFill>
                <a:effectLst/>
                <a:latin typeface="Verdana" panose="020B0604030504040204" pitchFamily="34" charset="0"/>
              </a:rPr>
              <a:t>.</a:t>
            </a:r>
          </a:p>
          <a:p>
            <a:r>
              <a:rPr lang="en-IN" sz="2400" b="0" i="0" u="sng" dirty="0">
                <a:solidFill>
                  <a:srgbClr val="610B38"/>
                </a:solidFill>
                <a:effectLst/>
                <a:latin typeface="Times New Roman" panose="02020603050405020304" pitchFamily="18" charset="0"/>
                <a:cs typeface="Times New Roman" panose="02020603050405020304" pitchFamily="18" charset="0"/>
              </a:rPr>
              <a:t>Disadvantages of Inline CSS</a:t>
            </a: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These styles cannot be reused anywhere else.</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These styles are tough to be edited because they are not stored at a single    place.</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You cannot use quotations within inline CSS.</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Inline CSS does not provide browser cache advantages.</a:t>
            </a:r>
            <a:endParaRPr lang="en-US" sz="2400" b="0" i="0" dirty="0">
              <a:solidFill>
                <a:srgbClr val="333333"/>
              </a:solidFill>
              <a:effectLst/>
              <a:latin typeface="Times New Roman" panose="02020603050405020304" pitchFamily="18" charset="0"/>
              <a:cs typeface="Times New Roman" panose="02020603050405020304" pitchFamily="18" charset="0"/>
            </a:endParaRPr>
          </a:p>
          <a:p>
            <a:br>
              <a:rPr lang="en-US" sz="3200" dirty="0"/>
            </a:br>
            <a:endParaRPr lang="en-IN" sz="3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15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02870-1C64-6CF3-7925-926D4DBE8CC1}"/>
              </a:ext>
            </a:extLst>
          </p:cNvPr>
          <p:cNvSpPr txBox="1"/>
          <p:nvPr/>
        </p:nvSpPr>
        <p:spPr>
          <a:xfrm>
            <a:off x="1606859" y="226381"/>
            <a:ext cx="9845336" cy="5816977"/>
          </a:xfrm>
          <a:prstGeom prst="rect">
            <a:avLst/>
          </a:prstGeom>
          <a:noFill/>
        </p:spPr>
        <p:txBody>
          <a:bodyPr wrap="square" rtlCol="0">
            <a:spAutoFit/>
          </a:bodyPr>
          <a:lstStyle/>
          <a:p>
            <a:r>
              <a:rPr lang="en-IN" sz="2800" b="0" i="0" u="sng" dirty="0">
                <a:effectLst/>
                <a:latin typeface="Times New Roman" panose="02020603050405020304" pitchFamily="18" charset="0"/>
                <a:cs typeface="Times New Roman" panose="02020603050405020304" pitchFamily="18" charset="0"/>
              </a:rPr>
              <a:t>Example:</a:t>
            </a:r>
          </a:p>
          <a:p>
            <a:endParaRPr lang="en-IN" sz="2400" b="0" i="0" u="sng" dirty="0">
              <a:solidFill>
                <a:srgbClr val="610B38"/>
              </a:solidFill>
              <a:effectLst/>
              <a:latin typeface="Times New Roman" panose="02020603050405020304" pitchFamily="18" charset="0"/>
              <a:cs typeface="Times New Roman" panose="02020603050405020304" pitchFamily="18" charset="0"/>
            </a:endParaRPr>
          </a:p>
          <a:p>
            <a:pPr lvl="2"/>
            <a:r>
              <a:rPr lang="en-US" sz="2400" b="0" i="0" dirty="0">
                <a:effectLst/>
                <a:latin typeface="Times New Roman" panose="02020603050405020304" pitchFamily="18" charset="0"/>
                <a:cs typeface="Times New Roman" panose="02020603050405020304" pitchFamily="18" charset="0"/>
              </a:rPr>
              <a:t>&lt;!DOCTYPE html&gt;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&lt;h1 style="</a:t>
            </a:r>
            <a:r>
              <a:rPr lang="en-US" sz="2400" b="0" i="0" dirty="0" err="1">
                <a:effectLst/>
                <a:latin typeface="Times New Roman" panose="02020603050405020304" pitchFamily="18" charset="0"/>
                <a:cs typeface="Times New Roman" panose="02020603050405020304" pitchFamily="18" charset="0"/>
              </a:rPr>
              <a:t>color:blue;text-align:center</a:t>
            </a:r>
            <a:r>
              <a:rPr lang="en-US" sz="2400" b="0" i="0" dirty="0">
                <a:effectLst/>
                <a:latin typeface="Times New Roman" panose="02020603050405020304" pitchFamily="18" charset="0"/>
                <a:cs typeface="Times New Roman" panose="02020603050405020304" pitchFamily="18" charset="0"/>
              </a:rPr>
              <a:t>;"&gt;This is a heading&lt;/h1&gt;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&lt;p style="</a:t>
            </a:r>
            <a:r>
              <a:rPr lang="en-US" sz="2400" b="0" i="0" dirty="0" err="1">
                <a:effectLst/>
                <a:latin typeface="Times New Roman" panose="02020603050405020304" pitchFamily="18" charset="0"/>
                <a:cs typeface="Times New Roman" panose="02020603050405020304" pitchFamily="18" charset="0"/>
              </a:rPr>
              <a:t>color:red</a:t>
            </a:r>
            <a:r>
              <a:rPr lang="en-US" sz="2400" b="0" i="0" dirty="0">
                <a:effectLst/>
                <a:latin typeface="Times New Roman" panose="02020603050405020304" pitchFamily="18" charset="0"/>
                <a:cs typeface="Times New Roman" panose="02020603050405020304" pitchFamily="18" charset="0"/>
              </a:rPr>
              <a:t>;"&gt;This is a paragraph.&lt;/p&gt;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endParaRPr lang="en-US" sz="2400" dirty="0">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3200" i="0" u="sng" dirty="0">
                <a:solidFill>
                  <a:srgbClr val="000000"/>
                </a:solidFill>
                <a:effectLst/>
                <a:latin typeface="Times New Roman" panose="02020603050405020304" pitchFamily="18" charset="0"/>
                <a:cs typeface="Times New Roman" panose="02020603050405020304" pitchFamily="18" charset="0"/>
              </a:rPr>
              <a:t>Internal CSS</a:t>
            </a:r>
          </a:p>
          <a:p>
            <a:pPr marL="457200" indent="-45720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 internal style sheet may be used if one single HTML page has a unique style.</a:t>
            </a:r>
          </a:p>
          <a:p>
            <a:pPr marL="457200" indent="-4572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internal style is defined inside the &lt;style&gt; element, inside the head section.</a:t>
            </a:r>
          </a:p>
        </p:txBody>
      </p:sp>
      <p:sp>
        <p:nvSpPr>
          <p:cNvPr id="5" name="Rectangle 4">
            <a:extLst>
              <a:ext uri="{FF2B5EF4-FFF2-40B4-BE49-F238E27FC236}">
                <a16:creationId xmlns:a16="http://schemas.microsoft.com/office/drawing/2014/main" id="{31D56B3E-F770-4CAB-6F00-C6410105B4BD}"/>
              </a:ext>
            </a:extLst>
          </p:cNvPr>
          <p:cNvSpPr/>
          <p:nvPr/>
        </p:nvSpPr>
        <p:spPr>
          <a:xfrm>
            <a:off x="1927933" y="814642"/>
            <a:ext cx="8964967" cy="2911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779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2A2D9-C0F8-8AE3-5897-FAD60CB05E57}"/>
              </a:ext>
            </a:extLst>
          </p:cNvPr>
          <p:cNvSpPr>
            <a:spLocks noGrp="1"/>
          </p:cNvSpPr>
          <p:nvPr>
            <p:ph idx="1"/>
          </p:nvPr>
        </p:nvSpPr>
        <p:spPr>
          <a:xfrm>
            <a:off x="1589102" y="1748902"/>
            <a:ext cx="9566577" cy="4120192"/>
          </a:xfrm>
        </p:spPr>
        <p:txBody>
          <a:bodyPr/>
          <a:lstStyle/>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CSS is the language we use to style a Web page.</a:t>
            </a:r>
          </a:p>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CSS describes how HTML elements are to be displayed on screen, paper, or in other media</a:t>
            </a:r>
          </a:p>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CSS saves a lot of work. It can control the layout of multiple web pages all at once</a:t>
            </a:r>
          </a:p>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External stylesheets are stored in CSS files</a:t>
            </a:r>
          </a:p>
          <a:p>
            <a:pPr marL="0" indent="0">
              <a:buNone/>
            </a:pPr>
            <a:endParaRPr lang="en-US" b="0" i="0" dirty="0">
              <a:solidFill>
                <a:srgbClr val="000000"/>
              </a:solidFill>
              <a:effectLst/>
              <a:latin typeface="Verdana" panose="020B0604030504040204" pitchFamily="34" charset="0"/>
            </a:endParaRPr>
          </a:p>
        </p:txBody>
      </p:sp>
      <p:sp>
        <p:nvSpPr>
          <p:cNvPr id="4" name="TextBox 3">
            <a:extLst>
              <a:ext uri="{FF2B5EF4-FFF2-40B4-BE49-F238E27FC236}">
                <a16:creationId xmlns:a16="http://schemas.microsoft.com/office/drawing/2014/main" id="{A0E36150-CE3C-6660-7277-75F5CB1CF326}"/>
              </a:ext>
            </a:extLst>
          </p:cNvPr>
          <p:cNvSpPr txBox="1"/>
          <p:nvPr/>
        </p:nvSpPr>
        <p:spPr>
          <a:xfrm>
            <a:off x="1793290" y="956345"/>
            <a:ext cx="637758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What is CSS?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605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5A618D-5C25-2B83-D838-F677065F4148}"/>
              </a:ext>
            </a:extLst>
          </p:cNvPr>
          <p:cNvSpPr txBox="1"/>
          <p:nvPr/>
        </p:nvSpPr>
        <p:spPr>
          <a:xfrm>
            <a:off x="2228296" y="213064"/>
            <a:ext cx="7386222" cy="6504140"/>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Example</a:t>
            </a:r>
          </a:p>
          <a:p>
            <a:endParaRPr lang="en-US" sz="2400" u="sng" dirty="0">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&lt;!DOCTYPE html&gt;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&lt;html&gt;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&lt;head&gt;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&lt;style&gt;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body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background-color: linen;</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h1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color: maroon;</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margin-left: 40px;</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&lt;/style&gt;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&lt;/head&gt;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&lt;body&gt;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&lt;h1&gt;This is a heading&lt;/h1&gt;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&lt;p&gt;This is a paragraph.&lt;/p&gt;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&lt;/body&gt;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&lt;/html&gt;</a:t>
            </a:r>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E293B5C-2D69-38AC-AB83-2C2FCA6C1E4A}"/>
              </a:ext>
            </a:extLst>
          </p:cNvPr>
          <p:cNvSpPr/>
          <p:nvPr/>
        </p:nvSpPr>
        <p:spPr>
          <a:xfrm>
            <a:off x="2228295" y="701336"/>
            <a:ext cx="6533966" cy="605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679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803E93-0E7E-D866-67BD-02F2EBC79BB9}"/>
              </a:ext>
            </a:extLst>
          </p:cNvPr>
          <p:cNvSpPr txBox="1"/>
          <p:nvPr/>
        </p:nvSpPr>
        <p:spPr>
          <a:xfrm>
            <a:off x="1642368" y="310717"/>
            <a:ext cx="9934113" cy="4278094"/>
          </a:xfrm>
          <a:prstGeom prst="rect">
            <a:avLst/>
          </a:prstGeom>
          <a:noFill/>
        </p:spPr>
        <p:txBody>
          <a:bodyPr wrap="square" rtlCol="0">
            <a:spAutoFit/>
          </a:bodyPr>
          <a:lstStyle/>
          <a:p>
            <a:pPr marL="285750" indent="-285750" algn="just">
              <a:buFont typeface="Wingdings" panose="05000000000000000000" pitchFamily="2" charset="2"/>
              <a:buChar char="v"/>
            </a:pPr>
            <a:r>
              <a:rPr lang="en-IN" sz="3200" b="0" i="0" u="sng" dirty="0">
                <a:solidFill>
                  <a:srgbClr val="610B38"/>
                </a:solidFill>
                <a:effectLst/>
                <a:latin typeface="Times New Roman" panose="02020603050405020304" pitchFamily="18" charset="0"/>
                <a:cs typeface="Times New Roman" panose="02020603050405020304" pitchFamily="18" charset="0"/>
              </a:rPr>
              <a:t>External CSS</a:t>
            </a:r>
          </a:p>
          <a:p>
            <a:pPr marL="457200" indent="-457200" algn="just">
              <a:buFont typeface="Wingdings" panose="05000000000000000000" pitchFamily="2" charset="2"/>
              <a:buChar char="Ø"/>
            </a:pPr>
            <a:r>
              <a:rPr lang="en-US" sz="2400" b="0" i="0" dirty="0">
                <a:solidFill>
                  <a:srgbClr val="333333"/>
                </a:solidFill>
                <a:effectLst/>
                <a:latin typeface="inter-regular"/>
              </a:rPr>
              <a:t>The external style sheet is generally used when you want to make changes on multiple pages.</a:t>
            </a:r>
            <a:endParaRPr lang="en-IN" sz="2400" u="sng" dirty="0">
              <a:solidFill>
                <a:srgbClr val="610B38"/>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With an external style sheet, you can change the look of an entire website by changing just one file!</a:t>
            </a:r>
          </a:p>
          <a:p>
            <a:pPr marL="457200" indent="-457200" algn="just">
              <a:buFont typeface="Wingdings" panose="05000000000000000000" pitchFamily="2" charset="2"/>
              <a:buChar char="Ø"/>
            </a:pPr>
            <a:r>
              <a:rPr lang="en-US" sz="2400" b="0" i="0" dirty="0">
                <a:solidFill>
                  <a:srgbClr val="333333"/>
                </a:solidFill>
                <a:effectLst/>
                <a:latin typeface="inter-regular"/>
              </a:rPr>
              <a:t>It uses the &lt;link&gt; tag on every pages and the &lt;link&gt; tag should be put inside the head section.</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b="0" i="0" dirty="0">
                <a:solidFill>
                  <a:srgbClr val="333333"/>
                </a:solidFill>
                <a:effectLst/>
                <a:latin typeface="inter-regular"/>
              </a:rPr>
              <a:t>The external style sheet may be written in any text editor but must be saved with a .css extension. This file should not contain HTML elements.</a:t>
            </a:r>
          </a:p>
          <a:p>
            <a:pPr algn="just"/>
            <a:r>
              <a:rPr lang="en-US" sz="2400" dirty="0">
                <a:solidFill>
                  <a:srgbClr val="333333"/>
                </a:solidFill>
                <a:latin typeface="inter-regular"/>
              </a:rPr>
              <a:t>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F757C5-2BCA-5EF3-DAC5-4C293A933C50}"/>
              </a:ext>
            </a:extLst>
          </p:cNvPr>
          <p:cNvSpPr txBox="1"/>
          <p:nvPr/>
        </p:nvSpPr>
        <p:spPr>
          <a:xfrm>
            <a:off x="3195962" y="3876174"/>
            <a:ext cx="4270160" cy="2185214"/>
          </a:xfrm>
          <a:prstGeom prst="rect">
            <a:avLst/>
          </a:prstGeom>
          <a:noFill/>
        </p:spPr>
        <p:txBody>
          <a:bodyPr wrap="square" rtlCol="0">
            <a:spAutoFit/>
          </a:bodyPr>
          <a:lstStyle/>
          <a:p>
            <a:pPr algn="l"/>
            <a:r>
              <a:rPr lang="en-US" sz="2400" u="sng" dirty="0">
                <a:latin typeface="Times New Roman" panose="02020603050405020304" pitchFamily="18" charset="0"/>
                <a:cs typeface="Times New Roman" panose="02020603050405020304" pitchFamily="18" charset="0"/>
              </a:rPr>
              <a:t>Example:</a:t>
            </a:r>
            <a:r>
              <a:rPr lang="en-IN" sz="2400" b="0" i="0" dirty="0">
                <a:solidFill>
                  <a:srgbClr val="000000"/>
                </a:solidFill>
                <a:effectLst/>
                <a:latin typeface="Times New Roman" panose="02020603050405020304" pitchFamily="18" charset="0"/>
                <a:cs typeface="Times New Roman" panose="02020603050405020304" pitchFamily="18" charset="0"/>
              </a:rPr>
              <a:t>"mystyle.css”</a:t>
            </a:r>
            <a:endParaRPr lang="en-US" sz="2400"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body {</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  background-color: lightblue;</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h1 {</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  color: navy;</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  margin-left: 20px;</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441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FF80A-DD11-8115-658A-8025BEE8A2A5}"/>
              </a:ext>
            </a:extLst>
          </p:cNvPr>
          <p:cNvSpPr txBox="1"/>
          <p:nvPr/>
        </p:nvSpPr>
        <p:spPr>
          <a:xfrm>
            <a:off x="2343706" y="550415"/>
            <a:ext cx="7563774" cy="4862870"/>
          </a:xfrm>
          <a:prstGeom prst="rect">
            <a:avLst/>
          </a:prstGeom>
          <a:noFill/>
        </p:spPr>
        <p:txBody>
          <a:bodyPr wrap="square" rtlCol="0">
            <a:spAutoFit/>
          </a:bodyPr>
          <a:lstStyle/>
          <a:p>
            <a:pPr algn="l"/>
            <a:r>
              <a:rPr lang="en-US" sz="1400" b="0" i="0" dirty="0">
                <a:solidFill>
                  <a:srgbClr val="0000CD"/>
                </a:solidFill>
                <a:effectLst/>
                <a:latin typeface="Consolas" panose="020B0609020204030204" pitchFamily="49" charset="0"/>
              </a:rPr>
              <a:t>			</a:t>
            </a:r>
            <a:r>
              <a:rPr lang="en-US" sz="3200" b="0" i="0" u="sng" dirty="0">
                <a:effectLst/>
                <a:latin typeface="Times New Roman" panose="02020603050405020304" pitchFamily="18" charset="0"/>
                <a:cs typeface="Times New Roman" panose="02020603050405020304" pitchFamily="18" charset="0"/>
              </a:rPr>
              <a:t>Example:</a:t>
            </a:r>
          </a:p>
          <a:p>
            <a:pPr algn="l"/>
            <a:endParaRPr lang="en-US" sz="2400" dirty="0">
              <a:solidFill>
                <a:srgbClr val="0000CD"/>
              </a:solidFill>
              <a:latin typeface="Times New Roman" panose="02020603050405020304" pitchFamily="18" charset="0"/>
              <a:cs typeface="Times New Roman" panose="02020603050405020304" pitchFamily="18" charset="0"/>
            </a:endParaRPr>
          </a:p>
          <a:p>
            <a:pPr lvl="2"/>
            <a:r>
              <a:rPr lang="en-US" sz="2400" b="0" i="0" dirty="0">
                <a:effectLst/>
                <a:latin typeface="Times New Roman" panose="02020603050405020304" pitchFamily="18" charset="0"/>
                <a:cs typeface="Times New Roman" panose="02020603050405020304" pitchFamily="18" charset="0"/>
              </a:rPr>
              <a:t>&lt;!DOCTYPE html&gt;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&lt;head&gt;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&lt;link rel="stylesheet" href="mystyle.css"&gt;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&lt;/head&gt;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&lt;h1&gt;This is a heading&lt;/h1&gt;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&lt;p&gt;This is a paragraph.&lt;/p&gt;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br>
              <a:rPr lang="en-US" sz="1400" dirty="0"/>
            </a:br>
            <a:endParaRPr lang="en-IN"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B43560E-AEBF-84FD-BC38-7CAE7E943CA4}"/>
              </a:ext>
            </a:extLst>
          </p:cNvPr>
          <p:cNvSpPr/>
          <p:nvPr/>
        </p:nvSpPr>
        <p:spPr>
          <a:xfrm>
            <a:off x="2681057" y="1313895"/>
            <a:ext cx="6738152" cy="3799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1909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7193FE-89A0-E164-CD14-80F7288CD22F}"/>
              </a:ext>
            </a:extLst>
          </p:cNvPr>
          <p:cNvSpPr txBox="1"/>
          <p:nvPr/>
        </p:nvSpPr>
        <p:spPr>
          <a:xfrm>
            <a:off x="3488924" y="97654"/>
            <a:ext cx="491822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CSS Properties</a:t>
            </a:r>
          </a:p>
        </p:txBody>
      </p:sp>
      <p:sp>
        <p:nvSpPr>
          <p:cNvPr id="5" name="TextBox 4">
            <a:extLst>
              <a:ext uri="{FF2B5EF4-FFF2-40B4-BE49-F238E27FC236}">
                <a16:creationId xmlns:a16="http://schemas.microsoft.com/office/drawing/2014/main" id="{1F1A631E-F89E-7966-F338-3C2EF38E62CF}"/>
              </a:ext>
            </a:extLst>
          </p:cNvPr>
          <p:cNvSpPr txBox="1"/>
          <p:nvPr/>
        </p:nvSpPr>
        <p:spPr>
          <a:xfrm>
            <a:off x="1340528" y="1047564"/>
            <a:ext cx="10298097" cy="5632311"/>
          </a:xfrm>
          <a:prstGeom prst="rect">
            <a:avLst/>
          </a:prstGeom>
          <a:noFill/>
        </p:spPr>
        <p:txBody>
          <a:bodyPr wrap="square" rtlCol="0">
            <a:spAutoFit/>
          </a:bodyPr>
          <a:lstStyle/>
          <a:p>
            <a:pPr algn="l"/>
            <a:r>
              <a:rPr lang="en-IN" sz="2000" b="1" i="0" u="sng" dirty="0">
                <a:solidFill>
                  <a:srgbClr val="000000"/>
                </a:solidFill>
                <a:effectLst/>
                <a:latin typeface="Times New Roman" panose="02020603050405020304" pitchFamily="18" charset="0"/>
                <a:cs typeface="Times New Roman" panose="02020603050405020304" pitchFamily="18" charset="0"/>
              </a:rPr>
              <a:t>CSS Colors</a:t>
            </a:r>
            <a:r>
              <a:rPr lang="en-IN" sz="2000" b="0" i="0" u="sng" dirty="0">
                <a:solidFill>
                  <a:srgbClr val="000000"/>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CSS Background Color</a:t>
            </a:r>
          </a:p>
          <a:p>
            <a:r>
              <a:rPr lang="en-IN" sz="2000" b="0" i="0" dirty="0">
                <a:effectLst/>
                <a:latin typeface="Consolas" panose="020B0609020204030204" pitchFamily="49" charset="0"/>
              </a:rPr>
              <a:t>&lt;h1 style="background-color:DodgerBlue;"&gt;Hello World&lt;/h1&gt;</a:t>
            </a:r>
            <a:br>
              <a:rPr lang="en-IN" sz="2000" dirty="0"/>
            </a:br>
            <a:r>
              <a:rPr lang="en-IN" sz="2000" b="0" i="0" dirty="0">
                <a:effectLst/>
                <a:latin typeface="Consolas" panose="020B0609020204030204" pitchFamily="49" charset="0"/>
              </a:rPr>
              <a:t>&lt;p style="background-color:Tomato;"&gt;Lorem ipsum...&lt;/p&gt;</a:t>
            </a:r>
          </a:p>
          <a:p>
            <a:endParaRPr lang="en-IN" sz="2000" dirty="0">
              <a:latin typeface="Consolas" panose="020B0609020204030204" pitchFamily="49" charset="0"/>
            </a:endParaRPr>
          </a:p>
          <a:p>
            <a:pPr marL="342900" indent="-342900">
              <a:buFont typeface="Wingdings" panose="05000000000000000000" pitchFamily="2" charset="2"/>
              <a:buChar char="§"/>
            </a:pPr>
            <a:r>
              <a:rPr lang="en-IN" sz="2000" b="0" i="0" dirty="0">
                <a:solidFill>
                  <a:srgbClr val="000000"/>
                </a:solidFill>
                <a:effectLst/>
                <a:latin typeface="Segoe UI" panose="020B0502040204020203" pitchFamily="34" charset="0"/>
              </a:rPr>
              <a:t>CSS Text Color</a:t>
            </a:r>
          </a:p>
          <a:p>
            <a:r>
              <a:rPr lang="en-IN" sz="2000" b="0" i="0" dirty="0">
                <a:effectLst/>
                <a:latin typeface="Consolas" panose="020B0609020204030204" pitchFamily="49" charset="0"/>
              </a:rPr>
              <a:t>&lt;h1 style="color:Tomato;"&gt;Hello World&lt;/h1&gt;</a:t>
            </a:r>
            <a:br>
              <a:rPr lang="en-IN" sz="2000" dirty="0"/>
            </a:br>
            <a:r>
              <a:rPr lang="en-IN" sz="2000" b="0" i="0" dirty="0">
                <a:effectLst/>
                <a:latin typeface="Consolas" panose="020B0609020204030204" pitchFamily="49" charset="0"/>
              </a:rPr>
              <a:t>&lt;p style="color:DodgerBlue;"&gt;Lorem ipsum...&lt;/p&gt;</a:t>
            </a:r>
            <a:br>
              <a:rPr lang="en-IN" sz="2000" dirty="0"/>
            </a:br>
            <a:endParaRPr lang="en-IN" sz="2000" dirty="0">
              <a:latin typeface="Consolas" panose="020B0609020204030204" pitchFamily="49" charset="0"/>
            </a:endParaRPr>
          </a:p>
          <a:p>
            <a:pPr marL="342900" indent="-342900">
              <a:buFont typeface="Wingdings" panose="05000000000000000000" pitchFamily="2" charset="2"/>
              <a:buChar char="§"/>
            </a:pPr>
            <a:r>
              <a:rPr lang="en-IN" sz="2000" b="0" i="0" dirty="0">
                <a:solidFill>
                  <a:srgbClr val="000000"/>
                </a:solidFill>
                <a:effectLst/>
                <a:latin typeface="Segoe UI" panose="020B0502040204020203" pitchFamily="34" charset="0"/>
              </a:rPr>
              <a:t>CSS Border Color</a:t>
            </a:r>
          </a:p>
          <a:p>
            <a:r>
              <a:rPr lang="en-IN" sz="2000" b="0" i="0" dirty="0">
                <a:effectLst/>
                <a:latin typeface="Consolas" panose="020B0609020204030204" pitchFamily="49" charset="0"/>
              </a:rPr>
              <a:t>&lt;h1 style="border:2px solid Tomato;"&gt;Hello World&lt;/h1&gt;</a:t>
            </a:r>
            <a:br>
              <a:rPr lang="en-IN" sz="2000" dirty="0"/>
            </a:br>
            <a:r>
              <a:rPr lang="en-IN" sz="2000" b="0" i="0" dirty="0">
                <a:effectLst/>
                <a:latin typeface="Consolas" panose="020B0609020204030204" pitchFamily="49" charset="0"/>
              </a:rPr>
              <a:t>&lt;h1 style="border:2px solid DodgerBlue;"&gt;Hello World&lt;/h1&gt;</a:t>
            </a:r>
          </a:p>
          <a:p>
            <a:endParaRPr lang="en-IN" sz="2000" b="0" i="0" dirty="0">
              <a:effectLst/>
              <a:latin typeface="Consolas" panose="020B0609020204030204" pitchFamily="49" charset="0"/>
            </a:endParaRPr>
          </a:p>
          <a:p>
            <a:r>
              <a:rPr lang="en-IN" sz="2000" b="1" i="0" u="sng" dirty="0">
                <a:effectLst/>
                <a:latin typeface="erdana"/>
              </a:rPr>
              <a:t>CSS Background:</a:t>
            </a:r>
          </a:p>
          <a:p>
            <a:pPr algn="just"/>
            <a:r>
              <a:rPr lang="en-US" sz="2000" b="0" i="0" dirty="0">
                <a:solidFill>
                  <a:srgbClr val="333333"/>
                </a:solidFill>
                <a:effectLst/>
                <a:latin typeface="inter-regular"/>
              </a:rPr>
              <a:t>CSS background property is used to define the background effects on element. There are 5 CSS background properties that affects the HTML elements:</a:t>
            </a:r>
          </a:p>
          <a:p>
            <a:pPr algn="l"/>
            <a:endParaRPr lang="en-IN" sz="2000" b="0" i="0" u="sng" dirty="0">
              <a:solidFill>
                <a:srgbClr val="000000"/>
              </a:solidFill>
              <a:effectLst/>
              <a:latin typeface="Times New Roman" panose="02020603050405020304" pitchFamily="18" charset="0"/>
              <a:cs typeface="Times New Roman" panose="02020603050405020304" pitchFamily="18" charset="0"/>
            </a:endParaRPr>
          </a:p>
          <a:p>
            <a:pPr algn="l"/>
            <a:endParaRPr lang="en-IN" sz="2000" b="0" i="0" u="sng"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51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1EC303-2471-99C3-29ED-400C8F5AC6A9}"/>
              </a:ext>
            </a:extLst>
          </p:cNvPr>
          <p:cNvSpPr txBox="1"/>
          <p:nvPr/>
        </p:nvSpPr>
        <p:spPr>
          <a:xfrm>
            <a:off x="1526959" y="289679"/>
            <a:ext cx="9650027" cy="6863417"/>
          </a:xfrm>
          <a:prstGeom prst="rect">
            <a:avLst/>
          </a:prstGeom>
          <a:noFill/>
        </p:spPr>
        <p:txBody>
          <a:bodyPr wrap="square" rtlCol="0">
            <a:spAutoFit/>
          </a:bodyPr>
          <a:lstStyle/>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background-color</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background-image</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background-repeat</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background-attachment</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background-position</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342900" indent="-342900" algn="just">
              <a:buAutoNum type="arabicParenR"/>
            </a:pPr>
            <a:r>
              <a:rPr lang="en-IN" b="0" i="0" dirty="0">
                <a:effectLst/>
                <a:latin typeface="Times New Roman" panose="02020603050405020304" pitchFamily="18" charset="0"/>
                <a:cs typeface="Times New Roman" panose="02020603050405020304" pitchFamily="18" charset="0"/>
              </a:rPr>
              <a:t>CSS background-</a:t>
            </a:r>
            <a:r>
              <a:rPr lang="en-IN" b="0" i="0" dirty="0" err="1">
                <a:effectLst/>
                <a:latin typeface="Times New Roman" panose="02020603050405020304" pitchFamily="18" charset="0"/>
                <a:cs typeface="Times New Roman" panose="02020603050405020304" pitchFamily="18" charset="0"/>
              </a:rPr>
              <a:t>color</a:t>
            </a:r>
            <a:r>
              <a:rPr lang="en-IN" b="0" i="0" dirty="0">
                <a:effectLst/>
                <a:latin typeface="Times New Roman" panose="02020603050405020304" pitchFamily="18" charset="0"/>
                <a:cs typeface="Times New Roman" panose="02020603050405020304" pitchFamily="18" charset="0"/>
              </a:rPr>
              <a:t>:</a:t>
            </a:r>
          </a:p>
          <a:p>
            <a:pPr algn="just"/>
            <a:endParaRPr lang="en-IN" b="0" i="0" dirty="0">
              <a:effectLst/>
              <a:latin typeface="Times New Roman" panose="02020603050405020304" pitchFamily="18" charset="0"/>
              <a:cs typeface="Times New Roman" panose="02020603050405020304" pitchFamily="18" charset="0"/>
            </a:endParaRPr>
          </a:p>
          <a:p>
            <a:pPr lvl="2" algn="just"/>
            <a:r>
              <a:rPr lang="en-US" sz="1600" i="0" dirty="0">
                <a:effectLst/>
                <a:latin typeface="Times New Roman" panose="02020603050405020304" pitchFamily="18" charset="0"/>
                <a:cs typeface="Times New Roman" panose="02020603050405020304" pitchFamily="18" charset="0"/>
              </a:rPr>
              <a:t>&lt;!DOCTYPE html&gt;  </a:t>
            </a:r>
          </a:p>
          <a:p>
            <a:pPr lvl="2" algn="just"/>
            <a:r>
              <a:rPr lang="en-US" sz="1600" i="0" dirty="0">
                <a:effectLst/>
                <a:latin typeface="Times New Roman" panose="02020603050405020304" pitchFamily="18" charset="0"/>
                <a:cs typeface="Times New Roman" panose="02020603050405020304" pitchFamily="18" charset="0"/>
              </a:rPr>
              <a:t>&lt;html&gt;  </a:t>
            </a:r>
          </a:p>
          <a:p>
            <a:pPr lvl="2" algn="just"/>
            <a:r>
              <a:rPr lang="en-US" sz="1600" i="0" dirty="0">
                <a:effectLst/>
                <a:latin typeface="Times New Roman" panose="02020603050405020304" pitchFamily="18" charset="0"/>
                <a:cs typeface="Times New Roman" panose="02020603050405020304" pitchFamily="18" charset="0"/>
              </a:rPr>
              <a:t>&lt;head&gt;  </a:t>
            </a:r>
          </a:p>
          <a:p>
            <a:pPr lvl="2" algn="just"/>
            <a:r>
              <a:rPr lang="en-US" sz="1600" i="0" dirty="0">
                <a:effectLst/>
                <a:latin typeface="Times New Roman" panose="02020603050405020304" pitchFamily="18" charset="0"/>
                <a:cs typeface="Times New Roman" panose="02020603050405020304" pitchFamily="18" charset="0"/>
              </a:rPr>
              <a:t>&lt;style&gt;  </a:t>
            </a:r>
          </a:p>
          <a:p>
            <a:pPr lvl="2" algn="just"/>
            <a:r>
              <a:rPr lang="en-US" sz="1600" i="0" dirty="0">
                <a:effectLst/>
                <a:latin typeface="Times New Roman" panose="02020603050405020304" pitchFamily="18" charset="0"/>
                <a:cs typeface="Times New Roman" panose="02020603050405020304" pitchFamily="18" charset="0"/>
              </a:rPr>
              <a:t>h2,p{  </a:t>
            </a:r>
          </a:p>
          <a:p>
            <a:pPr lvl="2" algn="just"/>
            <a:r>
              <a:rPr lang="en-US" sz="1600" i="0" dirty="0">
                <a:effectLst/>
                <a:latin typeface="Times New Roman" panose="02020603050405020304" pitchFamily="18" charset="0"/>
                <a:cs typeface="Times New Roman" panose="02020603050405020304" pitchFamily="18" charset="0"/>
              </a:rPr>
              <a:t>    background-color: #b0d4de; </a:t>
            </a:r>
          </a:p>
          <a:p>
            <a:pPr lvl="2" algn="just"/>
            <a:r>
              <a:rPr lang="en-US" sz="1600" i="0" dirty="0">
                <a:effectLst/>
                <a:latin typeface="Times New Roman" panose="02020603050405020304" pitchFamily="18" charset="0"/>
                <a:cs typeface="Times New Roman" panose="02020603050405020304" pitchFamily="18" charset="0"/>
              </a:rPr>
              <a:t>}  </a:t>
            </a:r>
          </a:p>
          <a:p>
            <a:pPr lvl="2" algn="just"/>
            <a:r>
              <a:rPr lang="en-US" sz="1600" i="0" dirty="0">
                <a:effectLst/>
                <a:latin typeface="Times New Roman" panose="02020603050405020304" pitchFamily="18" charset="0"/>
                <a:cs typeface="Times New Roman" panose="02020603050405020304" pitchFamily="18" charset="0"/>
              </a:rPr>
              <a:t>&lt;/style&gt;  </a:t>
            </a:r>
          </a:p>
          <a:p>
            <a:pPr lvl="2" algn="just"/>
            <a:r>
              <a:rPr lang="en-US" sz="1600" i="0" dirty="0">
                <a:effectLst/>
                <a:latin typeface="Times New Roman" panose="02020603050405020304" pitchFamily="18" charset="0"/>
                <a:cs typeface="Times New Roman" panose="02020603050405020304" pitchFamily="18" charset="0"/>
              </a:rPr>
              <a:t>&lt;/head&gt;  </a:t>
            </a:r>
          </a:p>
          <a:p>
            <a:pPr lvl="2" algn="just"/>
            <a:r>
              <a:rPr lang="en-US" sz="1600" i="0" dirty="0">
                <a:effectLst/>
                <a:latin typeface="Times New Roman" panose="02020603050405020304" pitchFamily="18" charset="0"/>
                <a:cs typeface="Times New Roman" panose="02020603050405020304" pitchFamily="18" charset="0"/>
              </a:rPr>
              <a:t>&lt;body&gt;  </a:t>
            </a:r>
          </a:p>
          <a:p>
            <a:pPr lvl="2" algn="just"/>
            <a:r>
              <a:rPr lang="en-US" sz="1600" i="0" dirty="0">
                <a:effectLst/>
                <a:latin typeface="Times New Roman" panose="02020603050405020304" pitchFamily="18" charset="0"/>
                <a:cs typeface="Times New Roman" panose="02020603050405020304" pitchFamily="18" charset="0"/>
              </a:rPr>
              <a:t>&lt;h2&gt;My first CSS page.&lt;/h2&gt;  </a:t>
            </a:r>
          </a:p>
          <a:p>
            <a:pPr lvl="2" algn="just"/>
            <a:r>
              <a:rPr lang="en-US" sz="1600" i="0" dirty="0">
                <a:effectLst/>
                <a:latin typeface="Times New Roman" panose="02020603050405020304" pitchFamily="18" charset="0"/>
                <a:cs typeface="Times New Roman" panose="02020603050405020304" pitchFamily="18" charset="0"/>
              </a:rPr>
              <a:t>&lt;p&gt;Hello Javatpoint. This is an example of CSS background-color.&lt;/p&gt;  </a:t>
            </a:r>
          </a:p>
          <a:p>
            <a:pPr lvl="2" algn="just"/>
            <a:r>
              <a:rPr lang="en-US" sz="1600" i="0" dirty="0">
                <a:effectLst/>
                <a:latin typeface="Times New Roman" panose="02020603050405020304" pitchFamily="18" charset="0"/>
                <a:cs typeface="Times New Roman" panose="02020603050405020304" pitchFamily="18" charset="0"/>
              </a:rPr>
              <a:t>&lt;/body&gt;  </a:t>
            </a:r>
          </a:p>
          <a:p>
            <a:pPr lvl="2" algn="just"/>
            <a:r>
              <a:rPr lang="en-US" sz="1600" i="0" dirty="0">
                <a:effectLst/>
                <a:latin typeface="Times New Roman" panose="02020603050405020304" pitchFamily="18" charset="0"/>
                <a:cs typeface="Times New Roman" panose="02020603050405020304" pitchFamily="18" charset="0"/>
              </a:rPr>
              <a:t>&lt;/html&gt;   </a:t>
            </a:r>
          </a:p>
          <a:p>
            <a:pPr algn="just"/>
            <a:endParaRPr lang="en-IN" b="0" i="0" dirty="0">
              <a:effectLst/>
              <a:latin typeface="Times New Roman" panose="02020603050405020304" pitchFamily="18" charset="0"/>
              <a:cs typeface="Times New Roman" panose="02020603050405020304" pitchFamily="18" charset="0"/>
            </a:endParaRPr>
          </a:p>
          <a:p>
            <a:pPr algn="just"/>
            <a:endParaRPr lang="en-IN" b="0" i="0" dirty="0">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943571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6C93F-EC47-82DE-EE66-844A615C52C5}"/>
              </a:ext>
            </a:extLst>
          </p:cNvPr>
          <p:cNvSpPr txBox="1"/>
          <p:nvPr/>
        </p:nvSpPr>
        <p:spPr>
          <a:xfrm>
            <a:off x="1580224" y="0"/>
            <a:ext cx="10138301" cy="7563603"/>
          </a:xfrm>
          <a:prstGeom prst="rect">
            <a:avLst/>
          </a:prstGeom>
          <a:noFill/>
        </p:spPr>
        <p:txBody>
          <a:bodyPr wrap="square" rtlCol="0">
            <a:spAutoFit/>
          </a:bodyPr>
          <a:lstStyle/>
          <a:p>
            <a:r>
              <a:rPr lang="en-IN" b="0" i="0" dirty="0">
                <a:effectLst/>
                <a:latin typeface="erdana"/>
              </a:rPr>
              <a:t>2) </a:t>
            </a:r>
            <a:r>
              <a:rPr lang="en-IN" b="0" i="0" dirty="0">
                <a:effectLst/>
                <a:latin typeface="Times New Roman" panose="02020603050405020304" pitchFamily="18" charset="0"/>
                <a:cs typeface="Times New Roman" panose="02020603050405020304" pitchFamily="18" charset="0"/>
              </a:rPr>
              <a:t>CSS background-image:</a:t>
            </a:r>
          </a:p>
          <a:p>
            <a:pPr lvl="2"/>
            <a:r>
              <a:rPr lang="en-US" sz="1400" b="0" i="0" dirty="0">
                <a:effectLst/>
                <a:latin typeface="Times New Roman" panose="02020603050405020304" pitchFamily="18" charset="0"/>
                <a:cs typeface="Times New Roman" panose="02020603050405020304" pitchFamily="18" charset="0"/>
              </a:rPr>
              <a:t>&lt;!DOCTYPE html&gt;</a:t>
            </a:r>
          </a:p>
          <a:p>
            <a:pPr lvl="2"/>
            <a:r>
              <a:rPr lang="en-US" sz="1400" b="0" i="0" dirty="0">
                <a:effectLst/>
                <a:latin typeface="Times New Roman" panose="02020603050405020304" pitchFamily="18" charset="0"/>
                <a:cs typeface="Times New Roman" panose="02020603050405020304" pitchFamily="18" charset="0"/>
              </a:rPr>
              <a:t>&lt;html&gt;</a:t>
            </a:r>
          </a:p>
          <a:p>
            <a:pPr lvl="2"/>
            <a:r>
              <a:rPr lang="en-US" sz="1400" b="0" i="0" dirty="0">
                <a:effectLst/>
                <a:latin typeface="Times New Roman" panose="02020603050405020304" pitchFamily="18" charset="0"/>
                <a:cs typeface="Times New Roman" panose="02020603050405020304" pitchFamily="18" charset="0"/>
              </a:rPr>
              <a:t>&lt;head&gt;</a:t>
            </a:r>
          </a:p>
          <a:p>
            <a:pPr lvl="2"/>
            <a:r>
              <a:rPr lang="en-US" sz="1400" b="0" i="0" dirty="0">
                <a:effectLst/>
                <a:latin typeface="Times New Roman" panose="02020603050405020304" pitchFamily="18" charset="0"/>
                <a:cs typeface="Times New Roman" panose="02020603050405020304" pitchFamily="18" charset="0"/>
              </a:rPr>
              <a:t>&lt;style&gt;</a:t>
            </a:r>
          </a:p>
          <a:p>
            <a:pPr lvl="2"/>
            <a:r>
              <a:rPr lang="en-US" sz="1400" b="0" i="0" dirty="0">
                <a:effectLst/>
                <a:latin typeface="Times New Roman" panose="02020603050405020304" pitchFamily="18" charset="0"/>
                <a:cs typeface="Times New Roman" panose="02020603050405020304" pitchFamily="18" charset="0"/>
              </a:rPr>
              <a:t>body {</a:t>
            </a:r>
          </a:p>
          <a:p>
            <a:pPr lvl="2"/>
            <a:r>
              <a:rPr lang="en-US" sz="1400" b="0" i="0" dirty="0">
                <a:effectLst/>
                <a:latin typeface="Times New Roman" panose="02020603050405020304" pitchFamily="18" charset="0"/>
                <a:cs typeface="Times New Roman" panose="02020603050405020304" pitchFamily="18" charset="0"/>
              </a:rPr>
              <a:t>  background-image: url("paper.gif");</a:t>
            </a:r>
          </a:p>
          <a:p>
            <a:pPr lvl="2"/>
            <a:r>
              <a:rPr lang="en-US" sz="1400" b="0" i="0" dirty="0">
                <a:effectLst/>
                <a:latin typeface="Times New Roman" panose="02020603050405020304" pitchFamily="18" charset="0"/>
                <a:cs typeface="Times New Roman" panose="02020603050405020304" pitchFamily="18" charset="0"/>
              </a:rPr>
              <a:t>}</a:t>
            </a:r>
          </a:p>
          <a:p>
            <a:pPr lvl="2"/>
            <a:r>
              <a:rPr lang="en-US" sz="1400" b="0" i="0" dirty="0">
                <a:effectLst/>
                <a:latin typeface="Times New Roman" panose="02020603050405020304" pitchFamily="18" charset="0"/>
                <a:cs typeface="Times New Roman" panose="02020603050405020304" pitchFamily="18" charset="0"/>
              </a:rPr>
              <a:t>&lt;/style&gt;</a:t>
            </a:r>
          </a:p>
          <a:p>
            <a:pPr lvl="2"/>
            <a:r>
              <a:rPr lang="en-US" sz="1400" b="0" i="0" dirty="0">
                <a:effectLst/>
                <a:latin typeface="Times New Roman" panose="02020603050405020304" pitchFamily="18" charset="0"/>
                <a:cs typeface="Times New Roman" panose="02020603050405020304" pitchFamily="18" charset="0"/>
              </a:rPr>
              <a:t>&lt;/head&gt;</a:t>
            </a:r>
          </a:p>
          <a:p>
            <a:pPr lvl="2"/>
            <a:r>
              <a:rPr lang="en-US" sz="1400" b="0" i="0" dirty="0">
                <a:effectLst/>
                <a:latin typeface="Times New Roman" panose="02020603050405020304" pitchFamily="18" charset="0"/>
                <a:cs typeface="Times New Roman" panose="02020603050405020304" pitchFamily="18" charset="0"/>
              </a:rPr>
              <a:t>&lt;body&gt;</a:t>
            </a:r>
          </a:p>
          <a:p>
            <a:pPr lvl="2"/>
            <a:r>
              <a:rPr lang="en-US" sz="1400" b="0" i="0" dirty="0">
                <a:effectLst/>
                <a:latin typeface="Times New Roman" panose="02020603050405020304" pitchFamily="18" charset="0"/>
                <a:cs typeface="Times New Roman" panose="02020603050405020304" pitchFamily="18" charset="0"/>
              </a:rPr>
              <a:t>&lt;h1&gt;Hello World!&lt;/h1&gt;</a:t>
            </a:r>
          </a:p>
          <a:p>
            <a:pPr lvl="2"/>
            <a:r>
              <a:rPr lang="en-US" sz="1400" b="0" i="0" dirty="0">
                <a:effectLst/>
                <a:latin typeface="Times New Roman" panose="02020603050405020304" pitchFamily="18" charset="0"/>
                <a:cs typeface="Times New Roman" panose="02020603050405020304" pitchFamily="18" charset="0"/>
              </a:rPr>
              <a:t>&lt;p&gt;This page has an image as the background!&lt;/p&gt;</a:t>
            </a:r>
          </a:p>
          <a:p>
            <a:pPr lvl="2"/>
            <a:r>
              <a:rPr lang="en-US" sz="1400" b="0" i="0" dirty="0">
                <a:effectLst/>
                <a:latin typeface="Times New Roman" panose="02020603050405020304" pitchFamily="18" charset="0"/>
                <a:cs typeface="Times New Roman" panose="02020603050405020304" pitchFamily="18" charset="0"/>
              </a:rPr>
              <a:t>&lt;/body&gt;</a:t>
            </a:r>
          </a:p>
          <a:p>
            <a:pPr lvl="2"/>
            <a:r>
              <a:rPr lang="en-US" sz="1400" b="0" i="0" dirty="0">
                <a:effectLst/>
                <a:latin typeface="Times New Roman" panose="02020603050405020304" pitchFamily="18" charset="0"/>
                <a:cs typeface="Times New Roman" panose="02020603050405020304" pitchFamily="18" charset="0"/>
              </a:rPr>
              <a:t>&lt;/html&gt;</a:t>
            </a:r>
          </a:p>
          <a:p>
            <a:r>
              <a:rPr lang="en-IN" b="0" i="0" dirty="0">
                <a:effectLst/>
                <a:latin typeface="Times New Roman" panose="02020603050405020304" pitchFamily="18" charset="0"/>
                <a:cs typeface="Times New Roman" panose="02020603050405020304" pitchFamily="18" charset="0"/>
              </a:rPr>
              <a:t>3)</a:t>
            </a:r>
            <a:r>
              <a:rPr lang="en-IN" b="0" i="0" dirty="0">
                <a:solidFill>
                  <a:srgbClr val="000000"/>
                </a:solidFill>
                <a:effectLst/>
                <a:latin typeface="Segoe UI" panose="020B0502040204020203" pitchFamily="34" charset="0"/>
              </a:rPr>
              <a:t> </a:t>
            </a:r>
            <a:r>
              <a:rPr lang="en-IN" b="0" i="0" dirty="0">
                <a:solidFill>
                  <a:srgbClr val="000000"/>
                </a:solidFill>
                <a:effectLst/>
                <a:latin typeface="Times New Roman" panose="02020603050405020304" pitchFamily="18" charset="0"/>
                <a:cs typeface="Times New Roman" panose="02020603050405020304" pitchFamily="18" charset="0"/>
              </a:rPr>
              <a:t>CSS background-repeat: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&lt;!DOCTYPE html&gt;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&lt;html&gt;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&lt;head&gt;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&lt;style&gt;</a:t>
            </a:r>
          </a:p>
          <a:p>
            <a:pPr lvl="2"/>
            <a:r>
              <a:rPr lang="en-IN" sz="1400" b="0" i="0" dirty="0">
                <a:solidFill>
                  <a:srgbClr val="000000"/>
                </a:solidFill>
                <a:effectLst/>
                <a:latin typeface="Times New Roman" panose="02020603050405020304" pitchFamily="18" charset="0"/>
                <a:cs typeface="Times New Roman" panose="02020603050405020304" pitchFamily="18" charset="0"/>
              </a:rPr>
              <a:t>body {</a:t>
            </a:r>
          </a:p>
          <a:p>
            <a:pPr lvl="2"/>
            <a:r>
              <a:rPr lang="en-IN" sz="1400" b="0" i="0" dirty="0">
                <a:solidFill>
                  <a:srgbClr val="000000"/>
                </a:solidFill>
                <a:effectLst/>
                <a:latin typeface="Times New Roman" panose="02020603050405020304" pitchFamily="18" charset="0"/>
                <a:cs typeface="Times New Roman" panose="02020603050405020304" pitchFamily="18" charset="0"/>
              </a:rPr>
              <a:t>  background-image: url("gradient_bg.png");</a:t>
            </a:r>
          </a:p>
          <a:p>
            <a:pPr lvl="2"/>
            <a:r>
              <a:rPr lang="en-IN" sz="1400" b="0" i="0" dirty="0">
                <a:solidFill>
                  <a:srgbClr val="000000"/>
                </a:solidFill>
                <a:effectLst/>
                <a:latin typeface="Times New Roman" panose="02020603050405020304" pitchFamily="18" charset="0"/>
                <a:cs typeface="Times New Roman" panose="02020603050405020304" pitchFamily="18" charset="0"/>
              </a:rPr>
              <a:t>  background-repeat: repeat-x;</a:t>
            </a:r>
          </a:p>
          <a:p>
            <a:pPr lvl="2"/>
            <a:r>
              <a:rPr lang="en-IN" sz="1400" b="0" i="0" dirty="0">
                <a:solidFill>
                  <a:srgbClr val="000000"/>
                </a:solidFill>
                <a:effectLst/>
                <a:latin typeface="Times New Roman" panose="02020603050405020304" pitchFamily="18" charset="0"/>
                <a:cs typeface="Times New Roman" panose="02020603050405020304" pitchFamily="18" charset="0"/>
              </a:rPr>
              <a: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&lt;/style&gt;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&lt;/head&gt;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&lt;body&gt;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&lt;h1&gt;Hello World!&lt;/h1&gt;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&lt;p&gt;Here, a background image is repeated only horizontally!&lt;/p&gt;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&lt;/body&gt;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&lt;/html&gt;</a:t>
            </a:r>
          </a:p>
          <a:p>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172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8813D6-4E95-7D55-4CBF-DA9FCC51F58C}"/>
              </a:ext>
            </a:extLst>
          </p:cNvPr>
          <p:cNvSpPr txBox="1"/>
          <p:nvPr/>
        </p:nvSpPr>
        <p:spPr>
          <a:xfrm>
            <a:off x="1677879" y="0"/>
            <a:ext cx="10582182" cy="6801862"/>
          </a:xfrm>
          <a:prstGeom prst="rect">
            <a:avLst/>
          </a:prstGeom>
          <a:noFill/>
        </p:spPr>
        <p:txBody>
          <a:bodyPr wrap="square" rtlCol="0">
            <a:spAutoFit/>
          </a:bodyPr>
          <a:lstStyle/>
          <a:p>
            <a:r>
              <a:rPr lang="en-IN" b="0" i="0" dirty="0">
                <a:solidFill>
                  <a:srgbClr val="000000"/>
                </a:solidFill>
                <a:effectLst/>
                <a:latin typeface="Segoe UI" panose="020B0502040204020203" pitchFamily="34" charset="0"/>
              </a:rPr>
              <a:t>4) </a:t>
            </a:r>
            <a:r>
              <a:rPr lang="en-IN" b="0" i="0" dirty="0">
                <a:solidFill>
                  <a:srgbClr val="000000"/>
                </a:solidFill>
                <a:effectLst/>
                <a:latin typeface="Times New Roman" panose="02020603050405020304" pitchFamily="18" charset="0"/>
                <a:cs typeface="Times New Roman" panose="02020603050405020304" pitchFamily="18" charset="0"/>
              </a:rPr>
              <a:t>CSS background-attachment:</a:t>
            </a:r>
          </a:p>
          <a:p>
            <a:endParaRPr lang="en-IN" b="0" i="0" dirty="0">
              <a:solidFill>
                <a:srgbClr val="000000"/>
              </a:solidFill>
              <a:effectLst/>
              <a:latin typeface="Times New Roman" panose="02020603050405020304" pitchFamily="18" charset="0"/>
              <a:cs typeface="Times New Roman" panose="02020603050405020304" pitchFamily="18" charset="0"/>
            </a:endParaRPr>
          </a:p>
          <a:p>
            <a:pPr lvl="2"/>
            <a:r>
              <a:rPr lang="en-US" sz="1600" dirty="0"/>
              <a:t>&lt;!DOCTYPE html&gt;</a:t>
            </a:r>
          </a:p>
          <a:p>
            <a:pPr lvl="2"/>
            <a:r>
              <a:rPr lang="en-US" sz="1600" dirty="0"/>
              <a:t>&lt;html&gt;</a:t>
            </a:r>
          </a:p>
          <a:p>
            <a:pPr lvl="2"/>
            <a:r>
              <a:rPr lang="en-US" sz="1600" dirty="0"/>
              <a:t>&lt;head&gt;</a:t>
            </a:r>
          </a:p>
          <a:p>
            <a:pPr lvl="2"/>
            <a:r>
              <a:rPr lang="en-US" sz="1600" dirty="0"/>
              <a:t>&lt;style&gt;</a:t>
            </a:r>
          </a:p>
          <a:p>
            <a:pPr lvl="2"/>
            <a:r>
              <a:rPr lang="en-US" sz="1600" dirty="0"/>
              <a:t>body {</a:t>
            </a:r>
          </a:p>
          <a:p>
            <a:pPr lvl="2"/>
            <a:r>
              <a:rPr lang="en-US" sz="1600" dirty="0"/>
              <a:t>  background-image: url("img_tree.png");</a:t>
            </a:r>
          </a:p>
          <a:p>
            <a:pPr lvl="2"/>
            <a:r>
              <a:rPr lang="en-US" sz="1600" dirty="0"/>
              <a:t>  background-repeat: no-repeat;</a:t>
            </a:r>
          </a:p>
          <a:p>
            <a:pPr lvl="2"/>
            <a:r>
              <a:rPr lang="en-US" sz="1600" dirty="0"/>
              <a:t>  background-position: right top;</a:t>
            </a:r>
          </a:p>
          <a:p>
            <a:pPr lvl="2"/>
            <a:r>
              <a:rPr lang="en-US" sz="1600" dirty="0"/>
              <a:t>  margin-right: 200px;</a:t>
            </a:r>
          </a:p>
          <a:p>
            <a:pPr lvl="2"/>
            <a:r>
              <a:rPr lang="en-US" sz="1600" dirty="0"/>
              <a:t>  background-attachment: fixed;</a:t>
            </a:r>
            <a:r>
              <a:rPr lang="en-US" sz="1600" dirty="0">
                <a:sym typeface="Wingdings" panose="05000000000000000000" pitchFamily="2" charset="2"/>
              </a:rPr>
              <a:t></a:t>
            </a:r>
            <a:r>
              <a:rPr lang="en-US" sz="1600" dirty="0"/>
              <a:t>(scroll)</a:t>
            </a:r>
          </a:p>
          <a:p>
            <a:pPr lvl="2"/>
            <a:r>
              <a:rPr lang="en-US" sz="1600" dirty="0"/>
              <a:t>}</a:t>
            </a:r>
          </a:p>
          <a:p>
            <a:pPr lvl="2"/>
            <a:r>
              <a:rPr lang="en-US" sz="1600" dirty="0"/>
              <a:t>&lt;/style&gt;</a:t>
            </a:r>
          </a:p>
          <a:p>
            <a:pPr lvl="2"/>
            <a:r>
              <a:rPr lang="en-US" sz="1600" dirty="0"/>
              <a:t>&lt;/head&gt;</a:t>
            </a:r>
          </a:p>
          <a:p>
            <a:pPr lvl="2"/>
            <a:r>
              <a:rPr lang="en-US" sz="1600" dirty="0"/>
              <a:t>&lt;body&gt;</a:t>
            </a:r>
          </a:p>
          <a:p>
            <a:pPr lvl="2"/>
            <a:r>
              <a:rPr lang="en-US" sz="1600" dirty="0"/>
              <a:t>&lt;h1&gt;The background-attachment Property&lt;/h1&gt;</a:t>
            </a:r>
          </a:p>
          <a:p>
            <a:pPr lvl="2"/>
            <a:r>
              <a:rPr lang="en-US" sz="1600" dirty="0"/>
              <a:t>&lt;p&gt;The background-attachment property specifies whether the background image should scroll or be fixed (will not scroll with the rest of the page).&lt;/p&gt;</a:t>
            </a:r>
          </a:p>
          <a:p>
            <a:pPr lvl="2"/>
            <a:r>
              <a:rPr lang="en-US" sz="1600" dirty="0"/>
              <a:t>&lt;p&gt;&lt;strong&gt;Tip:&lt;/strong&gt; If you do not see any scrollbars, try to resize the browser window.&lt;/p&gt;</a:t>
            </a:r>
          </a:p>
          <a:p>
            <a:pPr lvl="2"/>
            <a:r>
              <a:rPr lang="en-US" sz="1600" dirty="0"/>
              <a:t>&lt;p&gt;The background-image is fixed. Try to scroll down the page.&lt;/p&gt;</a:t>
            </a:r>
          </a:p>
          <a:p>
            <a:pPr lvl="2"/>
            <a:r>
              <a:rPr lang="en-US" sz="1600" dirty="0"/>
              <a:t>&lt;p&gt;The background-image is fixed. Try to scroll down the page.&lt;/p&gt;</a:t>
            </a:r>
          </a:p>
          <a:p>
            <a:pPr lvl="2"/>
            <a:r>
              <a:rPr lang="en-US" sz="1600" dirty="0"/>
              <a:t>&lt;p&gt;The background-image is fixed. Try to scroll down the page.&lt;/p&gt;</a:t>
            </a:r>
          </a:p>
          <a:p>
            <a:pPr lvl="2"/>
            <a:r>
              <a:rPr lang="en-US" sz="1600" dirty="0"/>
              <a:t>&lt;p&gt;The background-image is fixed. Try to scroll down the page.&lt;/p&gt;</a:t>
            </a:r>
          </a:p>
          <a:p>
            <a:pPr lvl="2"/>
            <a:r>
              <a:rPr lang="en-US" sz="1600" dirty="0"/>
              <a:t>&lt;/body&gt;</a:t>
            </a:r>
          </a:p>
          <a:p>
            <a:pPr lvl="2"/>
            <a:r>
              <a:rPr lang="en-US" sz="1600" dirty="0"/>
              <a:t>&lt;/html&gt;</a:t>
            </a:r>
            <a:endParaRPr lang="en-IN" sz="1600" dirty="0"/>
          </a:p>
        </p:txBody>
      </p:sp>
    </p:spTree>
    <p:extLst>
      <p:ext uri="{BB962C8B-B14F-4D97-AF65-F5344CB8AC3E}">
        <p14:creationId xmlns:p14="http://schemas.microsoft.com/office/powerpoint/2010/main" val="2048476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9DB942-F378-BD45-1648-A45AE6DECA73}"/>
              </a:ext>
            </a:extLst>
          </p:cNvPr>
          <p:cNvSpPr txBox="1"/>
          <p:nvPr/>
        </p:nvSpPr>
        <p:spPr>
          <a:xfrm>
            <a:off x="1526959" y="177553"/>
            <a:ext cx="10440140" cy="7571303"/>
          </a:xfrm>
          <a:prstGeom prst="rect">
            <a:avLst/>
          </a:prstGeom>
          <a:noFill/>
        </p:spPr>
        <p:txBody>
          <a:bodyPr wrap="square" rtlCol="0">
            <a:spAutoFit/>
          </a:bodyPr>
          <a:lstStyle/>
          <a:p>
            <a:r>
              <a:rPr lang="en-IN" b="0" i="0" dirty="0">
                <a:effectLst/>
                <a:latin typeface="Times New Roman" panose="02020603050405020304" pitchFamily="18" charset="0"/>
                <a:cs typeface="Times New Roman" panose="02020603050405020304" pitchFamily="18" charset="0"/>
              </a:rPr>
              <a:t>5) CSS background-position</a:t>
            </a: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 background-position property is used to define the initial position of the background image. By default, the background image is placed on the top-left of the webpage.</a:t>
            </a:r>
          </a:p>
          <a:p>
            <a:r>
              <a:rPr lang="en-US" dirty="0">
                <a:solidFill>
                  <a:srgbClr val="333333"/>
                </a:solidFill>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You can set the following positions:</a:t>
            </a:r>
          </a:p>
          <a:p>
            <a:pPr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enter,top,bottom,left,right</a:t>
            </a:r>
          </a:p>
          <a:p>
            <a:pPr algn="just"/>
            <a:r>
              <a:rPr lang="en-US" dirty="0">
                <a:solidFill>
                  <a:srgbClr val="000000"/>
                </a:solidFill>
                <a:latin typeface="Times New Roman" panose="02020603050405020304" pitchFamily="18" charset="0"/>
                <a:cs typeface="Times New Roman" panose="02020603050405020304" pitchFamily="18" charset="0"/>
              </a:rPr>
              <a:t>Example:         </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			&lt;!DOCTYPE html&gt;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&lt;html&gt;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&lt;head&gt;&lt;style&gt;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body  {</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 white url('good-morning.jpg');</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background-repeat: no-repeat;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background-attachment: fixed;</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background-position: center;   </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&lt;/style&gt;&lt;/head&gt;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&lt;body&gt;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&lt;/body&gt;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&lt;/html&gt;  </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233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1BC660-15B4-DC38-89F8-48937DF6401F}"/>
              </a:ext>
            </a:extLst>
          </p:cNvPr>
          <p:cNvSpPr txBox="1"/>
          <p:nvPr/>
        </p:nvSpPr>
        <p:spPr>
          <a:xfrm>
            <a:off x="1704513" y="390617"/>
            <a:ext cx="10262586" cy="6217087"/>
          </a:xfrm>
          <a:prstGeom prst="rect">
            <a:avLst/>
          </a:prstGeom>
          <a:noFill/>
        </p:spPr>
        <p:txBody>
          <a:bodyPr wrap="square" rtlCol="0">
            <a:spAutoFit/>
          </a:bodyPr>
          <a:lstStyle/>
          <a:p>
            <a:pPr marL="285750" indent="-285750">
              <a:buFont typeface="Wingdings" panose="05000000000000000000" pitchFamily="2" charset="2"/>
              <a:buChar char="v"/>
            </a:pPr>
            <a:r>
              <a:rPr lang="en-IN" sz="2000" b="0" i="0" dirty="0">
                <a:solidFill>
                  <a:srgbClr val="000000"/>
                </a:solidFill>
                <a:effectLst/>
                <a:latin typeface="Times New Roman" panose="02020603050405020304" pitchFamily="18" charset="0"/>
                <a:cs typeface="Times New Roman" panose="02020603050405020304" pitchFamily="18" charset="0"/>
              </a:rPr>
              <a:t>CSS background-Shorthand property:</a:t>
            </a:r>
          </a:p>
          <a:p>
            <a:pPr marL="285750" indent="-285750">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it is also possible to specify all the background properties in one single property. This is called a shorthand property.</a:t>
            </a:r>
            <a:endParaRPr lang="en-IN" b="0"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Example:</a:t>
            </a:r>
          </a:p>
          <a:p>
            <a:endParaRPr lang="en-IN" b="0" i="0" dirty="0">
              <a:solidFill>
                <a:srgbClr val="000000"/>
              </a:solidFill>
              <a:effectLst/>
              <a:latin typeface="Times New Roman" panose="02020603050405020304" pitchFamily="18" charset="0"/>
              <a:cs typeface="Times New Roman" panose="02020603050405020304" pitchFamily="18" charset="0"/>
            </a:endParaRPr>
          </a:p>
          <a:p>
            <a:pPr lvl="2"/>
            <a:r>
              <a:rPr lang="en-US" sz="1600" dirty="0">
                <a:solidFill>
                  <a:srgbClr val="000000"/>
                </a:solidFill>
                <a:latin typeface="Times New Roman" panose="02020603050405020304" pitchFamily="18" charset="0"/>
                <a:cs typeface="Times New Roman" panose="02020603050405020304" pitchFamily="18" charset="0"/>
              </a:rPr>
              <a:t>&lt;!DOCTYPE html&gt;</a:t>
            </a:r>
          </a:p>
          <a:p>
            <a:pPr lvl="2"/>
            <a:r>
              <a:rPr lang="en-US" sz="1600" dirty="0">
                <a:solidFill>
                  <a:srgbClr val="000000"/>
                </a:solidFill>
                <a:latin typeface="Times New Roman" panose="02020603050405020304" pitchFamily="18" charset="0"/>
                <a:cs typeface="Times New Roman" panose="02020603050405020304" pitchFamily="18" charset="0"/>
              </a:rPr>
              <a:t>&lt;html&gt;</a:t>
            </a:r>
          </a:p>
          <a:p>
            <a:pPr lvl="2"/>
            <a:r>
              <a:rPr lang="en-US" sz="1600" dirty="0">
                <a:solidFill>
                  <a:srgbClr val="000000"/>
                </a:solidFill>
                <a:latin typeface="Times New Roman" panose="02020603050405020304" pitchFamily="18" charset="0"/>
                <a:cs typeface="Times New Roman" panose="02020603050405020304" pitchFamily="18" charset="0"/>
              </a:rPr>
              <a:t>&lt;head&gt;</a:t>
            </a:r>
          </a:p>
          <a:p>
            <a:pPr lvl="2"/>
            <a:r>
              <a:rPr lang="en-US" sz="1600" dirty="0">
                <a:solidFill>
                  <a:srgbClr val="000000"/>
                </a:solidFill>
                <a:latin typeface="Times New Roman" panose="02020603050405020304" pitchFamily="18" charset="0"/>
                <a:cs typeface="Times New Roman" panose="02020603050405020304" pitchFamily="18" charset="0"/>
              </a:rPr>
              <a:t>&lt;style&gt;</a:t>
            </a:r>
          </a:p>
          <a:p>
            <a:pPr lvl="2"/>
            <a:r>
              <a:rPr lang="en-US" sz="1600" dirty="0">
                <a:solidFill>
                  <a:srgbClr val="000000"/>
                </a:solidFill>
                <a:latin typeface="Times New Roman" panose="02020603050405020304" pitchFamily="18" charset="0"/>
                <a:cs typeface="Times New Roman" panose="02020603050405020304" pitchFamily="18" charset="0"/>
              </a:rPr>
              <a:t>body {</a:t>
            </a:r>
          </a:p>
          <a:p>
            <a:pPr lvl="2"/>
            <a:r>
              <a:rPr lang="en-US" sz="1600" dirty="0">
                <a:solidFill>
                  <a:srgbClr val="000000"/>
                </a:solidFill>
                <a:latin typeface="Times New Roman" panose="02020603050405020304" pitchFamily="18" charset="0"/>
                <a:cs typeface="Times New Roman" panose="02020603050405020304" pitchFamily="18" charset="0"/>
              </a:rPr>
              <a:t>  background: #ffffff url("img_tree.png") no-repeat right top;</a:t>
            </a:r>
          </a:p>
          <a:p>
            <a:pPr lvl="2"/>
            <a:r>
              <a:rPr lang="en-US" sz="1600" dirty="0">
                <a:solidFill>
                  <a:srgbClr val="000000"/>
                </a:solidFill>
                <a:latin typeface="Times New Roman" panose="02020603050405020304" pitchFamily="18" charset="0"/>
                <a:cs typeface="Times New Roman" panose="02020603050405020304" pitchFamily="18" charset="0"/>
              </a:rPr>
              <a:t>  margin-right: 200px;</a:t>
            </a:r>
          </a:p>
          <a:p>
            <a:pPr lvl="2"/>
            <a:r>
              <a:rPr lang="en-US" sz="1600" dirty="0">
                <a:solidFill>
                  <a:srgbClr val="000000"/>
                </a:solidFill>
                <a:latin typeface="Times New Roman" panose="02020603050405020304" pitchFamily="18" charset="0"/>
                <a:cs typeface="Times New Roman" panose="02020603050405020304" pitchFamily="18" charset="0"/>
              </a:rPr>
              <a:t>}</a:t>
            </a:r>
          </a:p>
          <a:p>
            <a:pPr lvl="2"/>
            <a:r>
              <a:rPr lang="en-US" sz="1600" dirty="0">
                <a:solidFill>
                  <a:srgbClr val="000000"/>
                </a:solidFill>
                <a:latin typeface="Times New Roman" panose="02020603050405020304" pitchFamily="18" charset="0"/>
                <a:cs typeface="Times New Roman" panose="02020603050405020304" pitchFamily="18" charset="0"/>
              </a:rPr>
              <a:t>&lt;/style&gt;</a:t>
            </a:r>
          </a:p>
          <a:p>
            <a:pPr lvl="2"/>
            <a:r>
              <a:rPr lang="en-US" sz="1600" dirty="0">
                <a:solidFill>
                  <a:srgbClr val="000000"/>
                </a:solidFill>
                <a:latin typeface="Times New Roman" panose="02020603050405020304" pitchFamily="18" charset="0"/>
                <a:cs typeface="Times New Roman" panose="02020603050405020304" pitchFamily="18" charset="0"/>
              </a:rPr>
              <a:t>&lt;/head&gt;</a:t>
            </a:r>
          </a:p>
          <a:p>
            <a:pPr lvl="2"/>
            <a:r>
              <a:rPr lang="en-US" sz="1600" dirty="0">
                <a:solidFill>
                  <a:srgbClr val="000000"/>
                </a:solidFill>
                <a:latin typeface="Times New Roman" panose="02020603050405020304" pitchFamily="18" charset="0"/>
                <a:cs typeface="Times New Roman" panose="02020603050405020304" pitchFamily="18" charset="0"/>
              </a:rPr>
              <a:t>&lt;body&gt;</a:t>
            </a:r>
          </a:p>
          <a:p>
            <a:pPr lvl="2"/>
            <a:r>
              <a:rPr lang="en-US" sz="1600" dirty="0">
                <a:solidFill>
                  <a:srgbClr val="000000"/>
                </a:solidFill>
                <a:latin typeface="Times New Roman" panose="02020603050405020304" pitchFamily="18" charset="0"/>
                <a:cs typeface="Times New Roman" panose="02020603050405020304" pitchFamily="18" charset="0"/>
              </a:rPr>
              <a:t>&lt;h1&gt;The background Property&lt;/h1&gt;</a:t>
            </a:r>
          </a:p>
          <a:p>
            <a:pPr lvl="2"/>
            <a:r>
              <a:rPr lang="en-US" sz="1600" dirty="0">
                <a:solidFill>
                  <a:srgbClr val="000000"/>
                </a:solidFill>
                <a:latin typeface="Times New Roman" panose="02020603050405020304" pitchFamily="18" charset="0"/>
                <a:cs typeface="Times New Roman" panose="02020603050405020304" pitchFamily="18" charset="0"/>
              </a:rPr>
              <a:t>&lt;p&gt;The background property is a shorthand property for specifying all the background properties in one declaration.&lt;/p&gt;</a:t>
            </a:r>
          </a:p>
          <a:p>
            <a:pPr lvl="2"/>
            <a:r>
              <a:rPr lang="en-US" sz="1600" dirty="0">
                <a:solidFill>
                  <a:srgbClr val="000000"/>
                </a:solidFill>
                <a:latin typeface="Times New Roman" panose="02020603050405020304" pitchFamily="18" charset="0"/>
                <a:cs typeface="Times New Roman" panose="02020603050405020304" pitchFamily="18" charset="0"/>
              </a:rPr>
              <a:t>&lt;p&gt;Here, the background image is only shown once, and it is also positioned in the top-right corner.&lt;/p&gt;</a:t>
            </a:r>
          </a:p>
          <a:p>
            <a:pPr lvl="2"/>
            <a:r>
              <a:rPr lang="en-US" sz="1600" dirty="0">
                <a:solidFill>
                  <a:srgbClr val="000000"/>
                </a:solidFill>
                <a:latin typeface="Times New Roman" panose="02020603050405020304" pitchFamily="18" charset="0"/>
                <a:cs typeface="Times New Roman" panose="02020603050405020304" pitchFamily="18" charset="0"/>
              </a:rPr>
              <a:t>&lt;p&gt;We have also added a right margin, so that the text will not write over the background image.&lt;/p&gt;</a:t>
            </a:r>
          </a:p>
          <a:p>
            <a:pPr lvl="2"/>
            <a:r>
              <a:rPr lang="en-US" sz="1600" dirty="0">
                <a:solidFill>
                  <a:srgbClr val="000000"/>
                </a:solidFill>
                <a:latin typeface="Times New Roman" panose="02020603050405020304" pitchFamily="18" charset="0"/>
                <a:cs typeface="Times New Roman" panose="02020603050405020304" pitchFamily="18" charset="0"/>
              </a:rPr>
              <a:t>&lt;/body&gt;</a:t>
            </a:r>
          </a:p>
          <a:p>
            <a:pPr lvl="2"/>
            <a:r>
              <a:rPr lang="en-US" sz="1600" dirty="0">
                <a:solidFill>
                  <a:srgbClr val="000000"/>
                </a:solidFill>
                <a:latin typeface="Times New Roman" panose="02020603050405020304" pitchFamily="18" charset="0"/>
                <a:cs typeface="Times New Roman" panose="02020603050405020304" pitchFamily="18" charset="0"/>
              </a:rPr>
              <a:t>&lt;/html&gt;</a:t>
            </a:r>
          </a:p>
          <a:p>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351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7058D8-B9B2-BC88-74BF-EEAE9538B5CB}"/>
              </a:ext>
            </a:extLst>
          </p:cNvPr>
          <p:cNvSpPr txBox="1"/>
          <p:nvPr/>
        </p:nvSpPr>
        <p:spPr>
          <a:xfrm>
            <a:off x="1642369" y="665826"/>
            <a:ext cx="10200443" cy="5078313"/>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CSS Border</a:t>
            </a: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following values are allowed:</a:t>
            </a:r>
            <a:r>
              <a:rPr lang="en-US" b="0" i="0" u="sng" dirty="0">
                <a:effectLst/>
                <a:latin typeface="Times New Roman" panose="02020603050405020304" pitchFamily="18" charset="0"/>
                <a:cs typeface="Times New Roman" panose="02020603050405020304" pitchFamily="18" charset="0"/>
              </a:rPr>
              <a:t>  </a:t>
            </a:r>
          </a:p>
          <a:p>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dotted - Defines a dotted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dashed - Defines a dashed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solid - Defines a solid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double - Defines a double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groove - Defines a 3D grooved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ridge - Defines a 3D ridged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inset - Defines a 3D inset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outset - Defines a 3D outset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none - Defines no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hidden - Defines a hidden border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endParaRPr lang="en-US" b="0" i="0" u="sng" dirty="0">
              <a:solidFill>
                <a:srgbClr val="000000"/>
              </a:solidFill>
              <a:effectLst/>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16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37D6C1-576D-4B40-B189-9B8CC74DE044}"/>
              </a:ext>
            </a:extLst>
          </p:cNvPr>
          <p:cNvPicPr>
            <a:picLocks noChangeAspect="1"/>
          </p:cNvPicPr>
          <p:nvPr/>
        </p:nvPicPr>
        <p:blipFill>
          <a:blip r:embed="rId2"/>
          <a:stretch>
            <a:fillRect/>
          </a:stretch>
        </p:blipFill>
        <p:spPr>
          <a:xfrm>
            <a:off x="2279373" y="1258262"/>
            <a:ext cx="7916811" cy="4341476"/>
          </a:xfrm>
          <a:prstGeom prst="rect">
            <a:avLst/>
          </a:prstGeom>
        </p:spPr>
      </p:pic>
    </p:spTree>
    <p:extLst>
      <p:ext uri="{BB962C8B-B14F-4D97-AF65-F5344CB8AC3E}">
        <p14:creationId xmlns:p14="http://schemas.microsoft.com/office/powerpoint/2010/main" val="3082035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CBA97-E8D3-FA98-A99C-BA57E26B3EA9}"/>
              </a:ext>
            </a:extLst>
          </p:cNvPr>
          <p:cNvSpPr txBox="1"/>
          <p:nvPr/>
        </p:nvSpPr>
        <p:spPr>
          <a:xfrm>
            <a:off x="1935332" y="0"/>
            <a:ext cx="9179511" cy="6709529"/>
          </a:xfrm>
          <a:prstGeom prst="rect">
            <a:avLst/>
          </a:prstGeom>
          <a:noFill/>
        </p:spPr>
        <p:txBody>
          <a:bodyPr wrap="square" rtlCol="0">
            <a:spAutoFit/>
          </a:bodyPr>
          <a:lstStyle/>
          <a:p>
            <a:pPr lvl="3"/>
            <a:r>
              <a:rPr lang="en-IN" sz="1600" dirty="0">
                <a:latin typeface="Times New Roman" panose="02020603050405020304" pitchFamily="18" charset="0"/>
                <a:cs typeface="Times New Roman" panose="02020603050405020304" pitchFamily="18" charset="0"/>
              </a:rPr>
              <a:t>&lt;!DOCTYPE html&gt;</a:t>
            </a:r>
          </a:p>
          <a:p>
            <a:pPr lvl="3"/>
            <a:r>
              <a:rPr lang="en-IN" sz="1600" dirty="0">
                <a:latin typeface="Times New Roman" panose="02020603050405020304" pitchFamily="18" charset="0"/>
                <a:cs typeface="Times New Roman" panose="02020603050405020304" pitchFamily="18" charset="0"/>
              </a:rPr>
              <a:t>&lt;html&gt;</a:t>
            </a:r>
          </a:p>
          <a:p>
            <a:pPr lvl="3"/>
            <a:r>
              <a:rPr lang="en-IN" sz="1600" dirty="0">
                <a:latin typeface="Times New Roman" panose="02020603050405020304" pitchFamily="18" charset="0"/>
                <a:cs typeface="Times New Roman" panose="02020603050405020304" pitchFamily="18" charset="0"/>
              </a:rPr>
              <a:t>&lt;head&gt;&lt;style&gt;</a:t>
            </a:r>
          </a:p>
          <a:p>
            <a:pPr lvl="3"/>
            <a:r>
              <a:rPr lang="en-IN" sz="1600" dirty="0" err="1">
                <a:latin typeface="Times New Roman" panose="02020603050405020304" pitchFamily="18" charset="0"/>
                <a:cs typeface="Times New Roman" panose="02020603050405020304" pitchFamily="18" charset="0"/>
              </a:rPr>
              <a:t>p.dotted</a:t>
            </a:r>
            <a:r>
              <a:rPr lang="en-IN" sz="1600" dirty="0">
                <a:latin typeface="Times New Roman" panose="02020603050405020304" pitchFamily="18" charset="0"/>
                <a:cs typeface="Times New Roman" panose="02020603050405020304" pitchFamily="18" charset="0"/>
              </a:rPr>
              <a:t> {border-style: dotted;}</a:t>
            </a:r>
          </a:p>
          <a:p>
            <a:pPr lvl="3"/>
            <a:r>
              <a:rPr lang="en-IN" sz="1600" dirty="0" err="1">
                <a:latin typeface="Times New Roman" panose="02020603050405020304" pitchFamily="18" charset="0"/>
                <a:cs typeface="Times New Roman" panose="02020603050405020304" pitchFamily="18" charset="0"/>
              </a:rPr>
              <a:t>p.dashed</a:t>
            </a:r>
            <a:r>
              <a:rPr lang="en-IN" sz="1600" dirty="0">
                <a:latin typeface="Times New Roman" panose="02020603050405020304" pitchFamily="18" charset="0"/>
                <a:cs typeface="Times New Roman" panose="02020603050405020304" pitchFamily="18" charset="0"/>
              </a:rPr>
              <a:t> {border-style: dashed;}</a:t>
            </a:r>
          </a:p>
          <a:p>
            <a:pPr lvl="3"/>
            <a:r>
              <a:rPr lang="en-IN" sz="1600" dirty="0" err="1">
                <a:latin typeface="Times New Roman" panose="02020603050405020304" pitchFamily="18" charset="0"/>
                <a:cs typeface="Times New Roman" panose="02020603050405020304" pitchFamily="18" charset="0"/>
              </a:rPr>
              <a:t>p.solid</a:t>
            </a:r>
            <a:r>
              <a:rPr lang="en-IN" sz="1600" dirty="0">
                <a:latin typeface="Times New Roman" panose="02020603050405020304" pitchFamily="18" charset="0"/>
                <a:cs typeface="Times New Roman" panose="02020603050405020304" pitchFamily="18" charset="0"/>
              </a:rPr>
              <a:t> {border-style: solid;}</a:t>
            </a:r>
          </a:p>
          <a:p>
            <a:pPr lvl="3"/>
            <a:r>
              <a:rPr lang="en-IN" sz="1600" dirty="0" err="1">
                <a:latin typeface="Times New Roman" panose="02020603050405020304" pitchFamily="18" charset="0"/>
                <a:cs typeface="Times New Roman" panose="02020603050405020304" pitchFamily="18" charset="0"/>
              </a:rPr>
              <a:t>p.double</a:t>
            </a:r>
            <a:r>
              <a:rPr lang="en-IN" sz="1600" dirty="0">
                <a:latin typeface="Times New Roman" panose="02020603050405020304" pitchFamily="18" charset="0"/>
                <a:cs typeface="Times New Roman" panose="02020603050405020304" pitchFamily="18" charset="0"/>
              </a:rPr>
              <a:t> {border-style: double;}</a:t>
            </a:r>
          </a:p>
          <a:p>
            <a:pPr lvl="3"/>
            <a:r>
              <a:rPr lang="en-IN" sz="1600" dirty="0" err="1">
                <a:latin typeface="Times New Roman" panose="02020603050405020304" pitchFamily="18" charset="0"/>
                <a:cs typeface="Times New Roman" panose="02020603050405020304" pitchFamily="18" charset="0"/>
              </a:rPr>
              <a:t>p.groove</a:t>
            </a:r>
            <a:r>
              <a:rPr lang="en-IN" sz="1600" dirty="0">
                <a:latin typeface="Times New Roman" panose="02020603050405020304" pitchFamily="18" charset="0"/>
                <a:cs typeface="Times New Roman" panose="02020603050405020304" pitchFamily="18" charset="0"/>
              </a:rPr>
              <a:t> {border-style: groove;}</a:t>
            </a:r>
          </a:p>
          <a:p>
            <a:pPr lvl="3"/>
            <a:r>
              <a:rPr lang="en-IN" sz="1600" dirty="0" err="1">
                <a:latin typeface="Times New Roman" panose="02020603050405020304" pitchFamily="18" charset="0"/>
                <a:cs typeface="Times New Roman" panose="02020603050405020304" pitchFamily="18" charset="0"/>
              </a:rPr>
              <a:t>p.ridge</a:t>
            </a:r>
            <a:r>
              <a:rPr lang="en-IN" sz="1600" dirty="0">
                <a:latin typeface="Times New Roman" panose="02020603050405020304" pitchFamily="18" charset="0"/>
                <a:cs typeface="Times New Roman" panose="02020603050405020304" pitchFamily="18" charset="0"/>
              </a:rPr>
              <a:t> {border-style: ridge;}</a:t>
            </a:r>
          </a:p>
          <a:p>
            <a:pPr lvl="3"/>
            <a:r>
              <a:rPr lang="en-IN" sz="1600" dirty="0" err="1">
                <a:latin typeface="Times New Roman" panose="02020603050405020304" pitchFamily="18" charset="0"/>
                <a:cs typeface="Times New Roman" panose="02020603050405020304" pitchFamily="18" charset="0"/>
              </a:rPr>
              <a:t>p.inset</a:t>
            </a:r>
            <a:r>
              <a:rPr lang="en-IN" sz="1600" dirty="0">
                <a:latin typeface="Times New Roman" panose="02020603050405020304" pitchFamily="18" charset="0"/>
                <a:cs typeface="Times New Roman" panose="02020603050405020304" pitchFamily="18" charset="0"/>
              </a:rPr>
              <a:t> {border-style: inset;}</a:t>
            </a:r>
          </a:p>
          <a:p>
            <a:pPr lvl="3"/>
            <a:r>
              <a:rPr lang="en-IN" sz="1600" dirty="0" err="1">
                <a:latin typeface="Times New Roman" panose="02020603050405020304" pitchFamily="18" charset="0"/>
                <a:cs typeface="Times New Roman" panose="02020603050405020304" pitchFamily="18" charset="0"/>
              </a:rPr>
              <a:t>p.outset</a:t>
            </a:r>
            <a:r>
              <a:rPr lang="en-IN" sz="1600" dirty="0">
                <a:latin typeface="Times New Roman" panose="02020603050405020304" pitchFamily="18" charset="0"/>
                <a:cs typeface="Times New Roman" panose="02020603050405020304" pitchFamily="18" charset="0"/>
              </a:rPr>
              <a:t> {border-style: outset;}</a:t>
            </a:r>
          </a:p>
          <a:p>
            <a:pPr lvl="3"/>
            <a:r>
              <a:rPr lang="en-IN" sz="1600" dirty="0" err="1">
                <a:latin typeface="Times New Roman" panose="02020603050405020304" pitchFamily="18" charset="0"/>
                <a:cs typeface="Times New Roman" panose="02020603050405020304" pitchFamily="18" charset="0"/>
              </a:rPr>
              <a:t>p.none</a:t>
            </a:r>
            <a:r>
              <a:rPr lang="en-IN" sz="1600" dirty="0">
                <a:latin typeface="Times New Roman" panose="02020603050405020304" pitchFamily="18" charset="0"/>
                <a:cs typeface="Times New Roman" panose="02020603050405020304" pitchFamily="18" charset="0"/>
              </a:rPr>
              <a:t> {border-style: none;}</a:t>
            </a:r>
          </a:p>
          <a:p>
            <a:pPr lvl="3"/>
            <a:r>
              <a:rPr lang="en-IN" sz="1600" dirty="0" err="1">
                <a:latin typeface="Times New Roman" panose="02020603050405020304" pitchFamily="18" charset="0"/>
                <a:cs typeface="Times New Roman" panose="02020603050405020304" pitchFamily="18" charset="0"/>
              </a:rPr>
              <a:t>p.hidden</a:t>
            </a:r>
            <a:r>
              <a:rPr lang="en-IN" sz="1600" dirty="0">
                <a:latin typeface="Times New Roman" panose="02020603050405020304" pitchFamily="18" charset="0"/>
                <a:cs typeface="Times New Roman" panose="02020603050405020304" pitchFamily="18" charset="0"/>
              </a:rPr>
              <a:t> {border-style: hidden;}</a:t>
            </a:r>
          </a:p>
          <a:p>
            <a:pPr lvl="3"/>
            <a:r>
              <a:rPr lang="en-IN" sz="1600" dirty="0" err="1">
                <a:latin typeface="Times New Roman" panose="02020603050405020304" pitchFamily="18" charset="0"/>
                <a:cs typeface="Times New Roman" panose="02020603050405020304" pitchFamily="18" charset="0"/>
              </a:rPr>
              <a:t>p.mix</a:t>
            </a:r>
            <a:r>
              <a:rPr lang="en-IN" sz="1600" dirty="0">
                <a:latin typeface="Times New Roman" panose="02020603050405020304" pitchFamily="18" charset="0"/>
                <a:cs typeface="Times New Roman" panose="02020603050405020304" pitchFamily="18" charset="0"/>
              </a:rPr>
              <a:t> {border-style: dotted dashed solid double;}</a:t>
            </a:r>
          </a:p>
          <a:p>
            <a:pPr lvl="3"/>
            <a:r>
              <a:rPr lang="en-IN" sz="1600" dirty="0">
                <a:latin typeface="Times New Roman" panose="02020603050405020304" pitchFamily="18" charset="0"/>
                <a:cs typeface="Times New Roman" panose="02020603050405020304" pitchFamily="18" charset="0"/>
              </a:rPr>
              <a:t>&lt;/style&gt;&lt;/head&gt;</a:t>
            </a:r>
          </a:p>
          <a:p>
            <a:pPr lvl="3"/>
            <a:r>
              <a:rPr lang="en-IN" sz="1600" dirty="0">
                <a:latin typeface="Times New Roman" panose="02020603050405020304" pitchFamily="18" charset="0"/>
                <a:cs typeface="Times New Roman" panose="02020603050405020304" pitchFamily="18" charset="0"/>
              </a:rPr>
              <a:t>&lt;body&gt;</a:t>
            </a:r>
          </a:p>
          <a:p>
            <a:pPr lvl="3"/>
            <a:r>
              <a:rPr lang="en-IN" sz="1600" dirty="0">
                <a:latin typeface="Times New Roman" panose="02020603050405020304" pitchFamily="18" charset="0"/>
                <a:cs typeface="Times New Roman" panose="02020603050405020304" pitchFamily="18" charset="0"/>
              </a:rPr>
              <a:t>&lt;h2&gt;The border-style Property&lt;/h2&gt;</a:t>
            </a:r>
          </a:p>
          <a:p>
            <a:pPr lvl="3"/>
            <a:r>
              <a:rPr lang="en-IN" sz="1600" dirty="0">
                <a:latin typeface="Times New Roman" panose="02020603050405020304" pitchFamily="18" charset="0"/>
                <a:cs typeface="Times New Roman" panose="02020603050405020304" pitchFamily="18" charset="0"/>
              </a:rPr>
              <a:t>&lt;p&gt;This property specifies what kind of border to display:&lt;/p&gt;</a:t>
            </a:r>
          </a:p>
          <a:p>
            <a:pPr lvl="3"/>
            <a:r>
              <a:rPr lang="en-IN" sz="1600" dirty="0">
                <a:latin typeface="Times New Roman" panose="02020603050405020304" pitchFamily="18" charset="0"/>
                <a:cs typeface="Times New Roman" panose="02020603050405020304" pitchFamily="18" charset="0"/>
              </a:rPr>
              <a:t>&lt;p class="dotted"&gt;A dotted border.&lt;/p&gt;</a:t>
            </a:r>
          </a:p>
          <a:p>
            <a:pPr lvl="3"/>
            <a:r>
              <a:rPr lang="en-IN" sz="1600" dirty="0">
                <a:latin typeface="Times New Roman" panose="02020603050405020304" pitchFamily="18" charset="0"/>
                <a:cs typeface="Times New Roman" panose="02020603050405020304" pitchFamily="18" charset="0"/>
              </a:rPr>
              <a:t>&lt;p class="dashed"&gt;A dashed border.&lt;/p&gt;</a:t>
            </a:r>
          </a:p>
          <a:p>
            <a:pPr lvl="3"/>
            <a:r>
              <a:rPr lang="en-IN" sz="1600" dirty="0">
                <a:latin typeface="Times New Roman" panose="02020603050405020304" pitchFamily="18" charset="0"/>
                <a:cs typeface="Times New Roman" panose="02020603050405020304" pitchFamily="18" charset="0"/>
              </a:rPr>
              <a:t>&lt;p class="solid"&gt;A solid border.&lt;/p&gt;</a:t>
            </a:r>
          </a:p>
          <a:p>
            <a:pPr lvl="3"/>
            <a:r>
              <a:rPr lang="en-IN" sz="1600" dirty="0">
                <a:latin typeface="Times New Roman" panose="02020603050405020304" pitchFamily="18" charset="0"/>
                <a:cs typeface="Times New Roman" panose="02020603050405020304" pitchFamily="18" charset="0"/>
              </a:rPr>
              <a:t>&lt;p class="hidden"&gt;A hidden border.&lt;/p&gt;</a:t>
            </a:r>
          </a:p>
          <a:p>
            <a:pPr lvl="3"/>
            <a:r>
              <a:rPr lang="en-IN" sz="1600" dirty="0">
                <a:latin typeface="Times New Roman" panose="02020603050405020304" pitchFamily="18" charset="0"/>
                <a:cs typeface="Times New Roman" panose="02020603050405020304" pitchFamily="18" charset="0"/>
              </a:rPr>
              <a:t>&lt;p class="mix"&gt;A mixed border.&lt;/p&gt;</a:t>
            </a:r>
          </a:p>
          <a:p>
            <a:pPr lvl="3"/>
            <a:r>
              <a:rPr lang="en-IN" sz="1600" dirty="0">
                <a:latin typeface="Times New Roman" panose="02020603050405020304" pitchFamily="18" charset="0"/>
                <a:cs typeface="Times New Roman" panose="02020603050405020304" pitchFamily="18" charset="0"/>
              </a:rPr>
              <a:t>&lt;/body&gt;</a:t>
            </a:r>
          </a:p>
          <a:p>
            <a:pPr lvl="3"/>
            <a:r>
              <a:rPr lang="en-IN" sz="1600" dirty="0">
                <a:latin typeface="Times New Roman" panose="02020603050405020304" pitchFamily="18" charset="0"/>
                <a:cs typeface="Times New Roman" panose="02020603050405020304" pitchFamily="18" charset="0"/>
              </a:rPr>
              <a:t>&lt;/html&gt;</a:t>
            </a:r>
          </a:p>
          <a:p>
            <a:endParaRPr lang="en-IN" dirty="0"/>
          </a:p>
        </p:txBody>
      </p:sp>
    </p:spTree>
    <p:extLst>
      <p:ext uri="{BB962C8B-B14F-4D97-AF65-F5344CB8AC3E}">
        <p14:creationId xmlns:p14="http://schemas.microsoft.com/office/powerpoint/2010/main" val="4258359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BE34B6-CBE6-0621-857D-0BA452B4AEE3}"/>
              </a:ext>
            </a:extLst>
          </p:cNvPr>
          <p:cNvSpPr txBox="1"/>
          <p:nvPr/>
        </p:nvSpPr>
        <p:spPr>
          <a:xfrm>
            <a:off x="1669002" y="353834"/>
            <a:ext cx="9925235" cy="4616648"/>
          </a:xfrm>
          <a:prstGeom prst="rect">
            <a:avLst/>
          </a:prstGeom>
          <a:noFill/>
        </p:spPr>
        <p:txBody>
          <a:bodyPr wrap="square" rtlCol="0">
            <a:spAutoFit/>
          </a:bodyPr>
          <a:lstStyle/>
          <a:p>
            <a:r>
              <a:rPr lang="en-US" sz="2400" u="sng" dirty="0"/>
              <a:t>TASK-1</a:t>
            </a:r>
          </a:p>
          <a:p>
            <a:endParaRPr lang="en-US" u="sng" dirty="0"/>
          </a:p>
          <a:p>
            <a:r>
              <a:rPr lang="en-US" u="sng" dirty="0"/>
              <a:t>1. </a:t>
            </a:r>
            <a:r>
              <a:rPr lang="en-US" dirty="0"/>
              <a:t>Create a webpage by using CSS and follow the instructions given below: </a:t>
            </a:r>
          </a:p>
          <a:p>
            <a:r>
              <a:rPr lang="en-US" b="1" dirty="0"/>
              <a:t>Apply the following formatting on the paragraph:</a:t>
            </a:r>
          </a:p>
          <a:p>
            <a:r>
              <a:rPr lang="en-US" dirty="0"/>
              <a:t>Insert a background image</a:t>
            </a:r>
          </a:p>
          <a:p>
            <a:pPr marL="285750" indent="-285750">
              <a:buFont typeface="Wingdings" panose="05000000000000000000" pitchFamily="2" charset="2"/>
              <a:buChar char="§"/>
            </a:pPr>
            <a:r>
              <a:rPr lang="en-US" dirty="0"/>
              <a:t> Background image should not be repeated</a:t>
            </a:r>
          </a:p>
          <a:p>
            <a:pPr marL="285750" indent="-285750">
              <a:buFont typeface="Wingdings" panose="05000000000000000000" pitchFamily="2" charset="2"/>
              <a:buChar char="§"/>
            </a:pPr>
            <a:r>
              <a:rPr lang="en-US" dirty="0"/>
              <a:t> Background attachment should be fixed</a:t>
            </a:r>
          </a:p>
          <a:p>
            <a:pPr marL="285750" indent="-285750">
              <a:buFont typeface="Wingdings" panose="05000000000000000000" pitchFamily="2" charset="2"/>
              <a:buChar char="§"/>
            </a:pPr>
            <a:r>
              <a:rPr lang="en-US" dirty="0"/>
              <a:t> Text color should be blue</a:t>
            </a:r>
          </a:p>
          <a:p>
            <a:pPr marL="285750" indent="-285750">
              <a:buFont typeface="Wingdings" panose="05000000000000000000" pitchFamily="2" charset="2"/>
              <a:buChar char="§"/>
            </a:pPr>
            <a:r>
              <a:rPr lang="en-US" dirty="0"/>
              <a:t> Font size should be 25px</a:t>
            </a:r>
          </a:p>
          <a:p>
            <a:pPr marL="285750" indent="-285750">
              <a:buFont typeface="Wingdings" panose="05000000000000000000" pitchFamily="2" charset="2"/>
              <a:buChar char="§"/>
            </a:pPr>
            <a:r>
              <a:rPr lang="en-US" dirty="0"/>
              <a:t> Text align should be justify</a:t>
            </a:r>
          </a:p>
          <a:p>
            <a:pPr marL="285750" indent="-285750">
              <a:buFont typeface="Wingdings" panose="05000000000000000000" pitchFamily="2" charset="2"/>
              <a:buChar char="§"/>
            </a:pPr>
            <a:r>
              <a:rPr lang="en-US" dirty="0"/>
              <a:t> Letter spacing should be 3px and word spacing should be 6px</a:t>
            </a:r>
          </a:p>
          <a:p>
            <a:pPr marL="285750" indent="-285750">
              <a:buFont typeface="Wingdings" panose="05000000000000000000" pitchFamily="2" charset="2"/>
              <a:buChar char="§"/>
            </a:pPr>
            <a:r>
              <a:rPr lang="en-US" dirty="0"/>
              <a:t> Add a border style for each side of paragraph. The top border should</a:t>
            </a:r>
          </a:p>
          <a:p>
            <a:r>
              <a:rPr lang="en-US" dirty="0"/>
              <a:t>       be dashed and in red color, the right border should be double and in</a:t>
            </a:r>
          </a:p>
          <a:p>
            <a:r>
              <a:rPr lang="en-US" dirty="0"/>
              <a:t>       green color, the bottom border should be dotted and in cyan color, and</a:t>
            </a:r>
          </a:p>
          <a:p>
            <a:r>
              <a:rPr lang="en-US" dirty="0"/>
              <a:t>       the left border should be solid and in orange color.</a:t>
            </a:r>
          </a:p>
          <a:p>
            <a:endParaRPr lang="en-IN" u="sng" dirty="0"/>
          </a:p>
        </p:txBody>
      </p:sp>
    </p:spTree>
    <p:extLst>
      <p:ext uri="{BB962C8B-B14F-4D97-AF65-F5344CB8AC3E}">
        <p14:creationId xmlns:p14="http://schemas.microsoft.com/office/powerpoint/2010/main" val="2406687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9748B3-6A90-94FE-655F-7CAAED9336E3}"/>
              </a:ext>
            </a:extLst>
          </p:cNvPr>
          <p:cNvSpPr txBox="1"/>
          <p:nvPr/>
        </p:nvSpPr>
        <p:spPr>
          <a:xfrm>
            <a:off x="1731146" y="257452"/>
            <a:ext cx="9472474" cy="6494085"/>
          </a:xfrm>
          <a:prstGeom prst="rect">
            <a:avLst/>
          </a:prstGeom>
          <a:noFill/>
        </p:spPr>
        <p:txBody>
          <a:bodyPr wrap="square" rtlCol="0">
            <a:spAutoFit/>
          </a:bodyPr>
          <a:lstStyle/>
          <a:p>
            <a:r>
              <a:rPr lang="en-IN" sz="2000" b="1" i="0" u="sng" dirty="0">
                <a:effectLst/>
                <a:latin typeface="Times New Roman" panose="02020603050405020304" pitchFamily="18" charset="0"/>
                <a:cs typeface="Times New Roman" panose="02020603050405020304" pitchFamily="18" charset="0"/>
              </a:rPr>
              <a:t>CSS Margin</a:t>
            </a: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CSS Margin property is used to define the space around elements. It is completely transparent and doesn't have any background color. It clears an area around the element.</a:t>
            </a:r>
          </a:p>
          <a:p>
            <a:pPr algn="just"/>
            <a:r>
              <a:rPr lang="en-US" dirty="0">
                <a:solidFill>
                  <a:srgbClr val="333333"/>
                </a:solidFill>
                <a:latin typeface="Times New Roman" panose="02020603050405020304" pitchFamily="18" charset="0"/>
                <a:cs typeface="Times New Roman" panose="02020603050405020304" pitchFamily="18" charset="0"/>
              </a:rPr>
              <a:t>Example:</a:t>
            </a:r>
          </a:p>
          <a:p>
            <a:pPr lvl="2" algn="just"/>
            <a:r>
              <a:rPr lang="en-IN" b="0" i="0" dirty="0">
                <a:effectLst/>
                <a:latin typeface="Times New Roman" panose="02020603050405020304" pitchFamily="18" charset="0"/>
                <a:cs typeface="Times New Roman" panose="02020603050405020304" pitchFamily="18" charset="0"/>
              </a:rPr>
              <a:t>&lt;!DOCTYPE html</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lvl="2" algn="just"/>
            <a:r>
              <a:rPr lang="en-IN" i="0" dirty="0">
                <a:effectLst/>
                <a:latin typeface="Times New Roman" panose="02020603050405020304" pitchFamily="18" charset="0"/>
                <a:cs typeface="Times New Roman" panose="02020603050405020304" pitchFamily="18" charset="0"/>
              </a:rPr>
              <a:t>&lt;html&gt;  </a:t>
            </a:r>
          </a:p>
          <a:p>
            <a:pPr lvl="2" algn="just"/>
            <a:r>
              <a:rPr lang="en-IN" i="0" dirty="0">
                <a:effectLst/>
                <a:latin typeface="Times New Roman" panose="02020603050405020304" pitchFamily="18" charset="0"/>
                <a:cs typeface="Times New Roman" panose="02020603050405020304" pitchFamily="18" charset="0"/>
              </a:rPr>
              <a:t>&lt;head&gt;  &lt;style&gt; </a:t>
            </a:r>
            <a:r>
              <a:rPr lang="en-IN" b="0" i="0" dirty="0">
                <a:effectLst/>
                <a:latin typeface="Times New Roman" panose="02020603050405020304" pitchFamily="18" charset="0"/>
                <a:cs typeface="Times New Roman" panose="02020603050405020304" pitchFamily="18" charset="0"/>
              </a:rPr>
              <a:t> </a:t>
            </a:r>
          </a:p>
          <a:p>
            <a:pPr lvl="2" algn="just"/>
            <a:r>
              <a:rPr lang="en-IN" b="0" i="0" dirty="0">
                <a:effectLst/>
                <a:latin typeface="Times New Roman" panose="02020603050405020304" pitchFamily="18" charset="0"/>
                <a:cs typeface="Times New Roman" panose="02020603050405020304" pitchFamily="18" charset="0"/>
              </a:rPr>
              <a:t>p {  </a:t>
            </a:r>
          </a:p>
          <a:p>
            <a:pPr lvl="2" algn="just"/>
            <a:r>
              <a:rPr lang="en-IN" b="0" i="0" dirty="0">
                <a:effectLst/>
                <a:latin typeface="Times New Roman" panose="02020603050405020304" pitchFamily="18" charset="0"/>
                <a:cs typeface="Times New Roman" panose="02020603050405020304" pitchFamily="18" charset="0"/>
              </a:rPr>
              <a:t>    background-</a:t>
            </a:r>
            <a:r>
              <a:rPr lang="en-IN" b="0" i="0" dirty="0" err="1">
                <a:effectLst/>
                <a:latin typeface="Times New Roman" panose="02020603050405020304" pitchFamily="18" charset="0"/>
                <a:cs typeface="Times New Roman" panose="02020603050405020304" pitchFamily="18" charset="0"/>
              </a:rPr>
              <a:t>color</a:t>
            </a:r>
            <a:r>
              <a:rPr lang="en-IN" b="0" i="0" dirty="0">
                <a:effectLst/>
                <a:latin typeface="Times New Roman" panose="02020603050405020304" pitchFamily="18" charset="0"/>
                <a:cs typeface="Times New Roman" panose="02020603050405020304" pitchFamily="18" charset="0"/>
              </a:rPr>
              <a:t>: pink;  </a:t>
            </a:r>
          </a:p>
          <a:p>
            <a:pPr lvl="2" algn="just"/>
            <a:r>
              <a:rPr lang="en-IN" b="0" i="0" dirty="0">
                <a:effectLst/>
                <a:latin typeface="Times New Roman" panose="02020603050405020304" pitchFamily="18" charset="0"/>
                <a:cs typeface="Times New Roman" panose="02020603050405020304" pitchFamily="18" charset="0"/>
              </a:rPr>
              <a:t>}  </a:t>
            </a:r>
          </a:p>
          <a:p>
            <a:pPr lvl="2" algn="just"/>
            <a:r>
              <a:rPr lang="en-IN" b="0" i="0" dirty="0" err="1">
                <a:effectLst/>
                <a:latin typeface="Times New Roman" panose="02020603050405020304" pitchFamily="18" charset="0"/>
                <a:cs typeface="Times New Roman" panose="02020603050405020304" pitchFamily="18" charset="0"/>
              </a:rPr>
              <a:t>p.ex</a:t>
            </a:r>
            <a:r>
              <a:rPr lang="en-IN" b="0" i="0" dirty="0">
                <a:effectLst/>
                <a:latin typeface="Times New Roman" panose="02020603050405020304" pitchFamily="18" charset="0"/>
                <a:cs typeface="Times New Roman" panose="02020603050405020304" pitchFamily="18" charset="0"/>
              </a:rPr>
              <a:t> {  </a:t>
            </a:r>
          </a:p>
          <a:p>
            <a:pPr lvl="2" algn="just"/>
            <a:r>
              <a:rPr lang="en-IN" b="0" i="0" dirty="0">
                <a:effectLst/>
                <a:latin typeface="Times New Roman" panose="02020603050405020304" pitchFamily="18" charset="0"/>
                <a:cs typeface="Times New Roman" panose="02020603050405020304" pitchFamily="18" charset="0"/>
              </a:rPr>
              <a:t>    margin-top: 50px;  </a:t>
            </a:r>
          </a:p>
          <a:p>
            <a:pPr lvl="2" algn="just"/>
            <a:r>
              <a:rPr lang="en-IN" b="0" i="0" dirty="0">
                <a:effectLst/>
                <a:latin typeface="Times New Roman" panose="02020603050405020304" pitchFamily="18" charset="0"/>
                <a:cs typeface="Times New Roman" panose="02020603050405020304" pitchFamily="18" charset="0"/>
              </a:rPr>
              <a:t>    margin-bottom: 50px;  </a:t>
            </a:r>
          </a:p>
          <a:p>
            <a:pPr lvl="2" algn="just"/>
            <a:r>
              <a:rPr lang="en-IN" b="0" i="0" dirty="0">
                <a:effectLst/>
                <a:latin typeface="Times New Roman" panose="02020603050405020304" pitchFamily="18" charset="0"/>
                <a:cs typeface="Times New Roman" panose="02020603050405020304" pitchFamily="18" charset="0"/>
              </a:rPr>
              <a:t>    margin-right: 100px;  </a:t>
            </a:r>
          </a:p>
          <a:p>
            <a:pPr lvl="2" algn="just"/>
            <a:r>
              <a:rPr lang="en-IN" b="0" i="0" dirty="0">
                <a:effectLst/>
                <a:latin typeface="Times New Roman" panose="02020603050405020304" pitchFamily="18" charset="0"/>
                <a:cs typeface="Times New Roman" panose="02020603050405020304" pitchFamily="18" charset="0"/>
              </a:rPr>
              <a:t>    margin-left: 100px;  </a:t>
            </a:r>
          </a:p>
          <a:p>
            <a:pPr lvl="2" algn="just"/>
            <a:r>
              <a:rPr lang="en-IN" b="0" i="0" dirty="0">
                <a:effectLst/>
                <a:latin typeface="Times New Roman" panose="02020603050405020304" pitchFamily="18" charset="0"/>
                <a:cs typeface="Times New Roman" panose="02020603050405020304" pitchFamily="18" charset="0"/>
              </a:rPr>
              <a:t>}  </a:t>
            </a:r>
          </a:p>
          <a:p>
            <a:pPr lvl="2" algn="just"/>
            <a:r>
              <a:rPr lang="en-IN" i="0" dirty="0">
                <a:effectLst/>
                <a:latin typeface="Times New Roman" panose="02020603050405020304" pitchFamily="18" charset="0"/>
                <a:cs typeface="Times New Roman" panose="02020603050405020304" pitchFamily="18" charset="0"/>
              </a:rPr>
              <a:t>&lt;/style&gt;  &lt;/head&gt;  </a:t>
            </a:r>
          </a:p>
          <a:p>
            <a:pPr lvl="2" algn="just"/>
            <a:r>
              <a:rPr lang="en-IN" i="0" dirty="0">
                <a:effectLst/>
                <a:latin typeface="Times New Roman" panose="02020603050405020304" pitchFamily="18" charset="0"/>
                <a:cs typeface="Times New Roman" panose="02020603050405020304" pitchFamily="18" charset="0"/>
              </a:rPr>
              <a:t>&lt;body&gt;  </a:t>
            </a:r>
          </a:p>
          <a:p>
            <a:pPr lvl="2" algn="just"/>
            <a:r>
              <a:rPr lang="en-IN" i="0" dirty="0">
                <a:effectLst/>
                <a:latin typeface="Times New Roman" panose="02020603050405020304" pitchFamily="18" charset="0"/>
                <a:cs typeface="Times New Roman" panose="02020603050405020304" pitchFamily="18" charset="0"/>
              </a:rPr>
              <a:t>&lt;p&gt;</a:t>
            </a:r>
            <a:r>
              <a:rPr lang="en-IN" b="0" i="0" dirty="0">
                <a:effectLst/>
                <a:latin typeface="Times New Roman" panose="02020603050405020304" pitchFamily="18" charset="0"/>
                <a:cs typeface="Times New Roman" panose="02020603050405020304" pitchFamily="18" charset="0"/>
              </a:rPr>
              <a:t>This paragraph is not displayed with specified margin. </a:t>
            </a:r>
            <a:r>
              <a:rPr lang="en-IN" i="0" dirty="0">
                <a:effectLst/>
                <a:latin typeface="Times New Roman" panose="02020603050405020304" pitchFamily="18" charset="0"/>
                <a:cs typeface="Times New Roman" panose="02020603050405020304" pitchFamily="18" charset="0"/>
              </a:rPr>
              <a:t>&lt;/p&gt; </a:t>
            </a:r>
            <a:r>
              <a:rPr lang="en-IN" b="0" i="0" dirty="0">
                <a:effectLst/>
                <a:latin typeface="Times New Roman" panose="02020603050405020304" pitchFamily="18" charset="0"/>
                <a:cs typeface="Times New Roman" panose="02020603050405020304" pitchFamily="18" charset="0"/>
              </a:rPr>
              <a:t> </a:t>
            </a:r>
          </a:p>
          <a:p>
            <a:pPr lvl="2" algn="just"/>
            <a:r>
              <a:rPr lang="en-IN" i="0" dirty="0">
                <a:effectLst/>
                <a:latin typeface="Times New Roman" panose="02020603050405020304" pitchFamily="18" charset="0"/>
                <a:cs typeface="Times New Roman" panose="02020603050405020304" pitchFamily="18" charset="0"/>
              </a:rPr>
              <a:t>&lt;p class="ex"&gt;This paragraph is displayed with specified margin.&lt;/p&gt;  </a:t>
            </a:r>
          </a:p>
          <a:p>
            <a:pPr lvl="2" algn="just"/>
            <a:r>
              <a:rPr lang="en-IN" i="0" dirty="0">
                <a:effectLst/>
                <a:latin typeface="Times New Roman" panose="02020603050405020304" pitchFamily="18" charset="0"/>
                <a:cs typeface="Times New Roman" panose="02020603050405020304" pitchFamily="18" charset="0"/>
              </a:rPr>
              <a:t>&lt;/body&gt;  </a:t>
            </a:r>
          </a:p>
          <a:p>
            <a:pPr lvl="2" algn="just"/>
            <a:r>
              <a:rPr lang="en-IN" i="0" dirty="0">
                <a:effectLst/>
                <a:latin typeface="Times New Roman" panose="02020603050405020304" pitchFamily="18" charset="0"/>
                <a:cs typeface="Times New Roman" panose="02020603050405020304" pitchFamily="18" charset="0"/>
              </a:rPr>
              <a:t>&lt;/html&gt; </a:t>
            </a:r>
            <a:r>
              <a:rPr lang="en-IN" b="0" i="0" dirty="0">
                <a:effectLst/>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641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46230"/>
            <a:ext cx="10351363" cy="667875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CSS Padding</a:t>
            </a:r>
          </a:p>
          <a:p>
            <a:pPr marL="285750" indent="-285750">
              <a:buFont typeface="Wingdings" panose="05000000000000000000" pitchFamily="2" charset="2"/>
              <a:buChar char="Ø"/>
            </a:pPr>
            <a:r>
              <a:rPr lang="en-US" i="0" dirty="0">
                <a:solidFill>
                  <a:srgbClr val="333333"/>
                </a:solidFill>
                <a:effectLst/>
                <a:latin typeface="inter-bold"/>
              </a:rPr>
              <a:t>CSS Padding property</a:t>
            </a:r>
            <a:r>
              <a:rPr lang="en-US" i="0" dirty="0">
                <a:solidFill>
                  <a:srgbClr val="333333"/>
                </a:solidFill>
                <a:effectLst/>
                <a:latin typeface="inter-regular"/>
              </a:rPr>
              <a:t> </a:t>
            </a:r>
            <a:r>
              <a:rPr lang="en-US" b="0" i="0" dirty="0">
                <a:solidFill>
                  <a:srgbClr val="333333"/>
                </a:solidFill>
                <a:effectLst/>
                <a:latin typeface="inter-regular"/>
              </a:rPr>
              <a:t>is used </a:t>
            </a:r>
            <a:r>
              <a:rPr lang="en-US" b="0" i="1" dirty="0">
                <a:solidFill>
                  <a:srgbClr val="333333"/>
                </a:solidFill>
                <a:effectLst/>
                <a:latin typeface="inter-regular"/>
              </a:rPr>
              <a:t>to define the space between the element content and the element border</a:t>
            </a:r>
            <a:r>
              <a:rPr lang="en-US" b="0" i="0" dirty="0">
                <a:solidFill>
                  <a:srgbClr val="333333"/>
                </a:solidFill>
                <a:effectLst/>
                <a:latin typeface="inter-regular"/>
              </a:rPr>
              <a:t>.</a:t>
            </a:r>
          </a:p>
          <a:p>
            <a:pPr marL="285750" indent="-285750">
              <a:buFont typeface="Wingdings" panose="05000000000000000000" pitchFamily="2" charset="2"/>
              <a:buChar char="Ø"/>
            </a:pPr>
            <a:r>
              <a:rPr lang="en-US" b="0" i="0" dirty="0">
                <a:solidFill>
                  <a:srgbClr val="333333"/>
                </a:solidFill>
                <a:effectLst/>
                <a:latin typeface="inter-regular"/>
              </a:rPr>
              <a:t>It is different from CSS margin in the way that CSS margin defines the space around elements. CSS padding is affected by the background colors. It clears an area around the content.</a:t>
            </a:r>
          </a:p>
          <a:p>
            <a:pPr algn="just"/>
            <a:r>
              <a:rPr lang="en-US" u="sng" dirty="0">
                <a:solidFill>
                  <a:srgbClr val="333333"/>
                </a:solidFill>
                <a:latin typeface="inter-regular"/>
              </a:rPr>
              <a:t>Example: </a:t>
            </a:r>
          </a:p>
          <a:p>
            <a:pPr lvl="3" algn="just"/>
            <a:r>
              <a:rPr lang="en-IN" sz="1600" b="0" i="0" dirty="0">
                <a:effectLst/>
                <a:latin typeface="Times New Roman" panose="02020603050405020304" pitchFamily="18" charset="0"/>
                <a:cs typeface="Times New Roman" panose="02020603050405020304" pitchFamily="18" charset="0"/>
              </a:rPr>
              <a:t>&lt;!DOCTYPE html</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1" i="0" dirty="0">
                <a:effectLst/>
                <a:latin typeface="Times New Roman" panose="02020603050405020304" pitchFamily="18" charset="0"/>
                <a:cs typeface="Times New Roman" panose="02020603050405020304" pitchFamily="18" charset="0"/>
              </a:rPr>
              <a:t>&lt;</a:t>
            </a:r>
            <a:r>
              <a:rPr lang="en-IN" sz="1600" i="0" dirty="0">
                <a:effectLst/>
                <a:latin typeface="Times New Roman" panose="02020603050405020304" pitchFamily="18" charset="0"/>
                <a:cs typeface="Times New Roman" panose="02020603050405020304" pitchFamily="18" charset="0"/>
              </a:rPr>
              <a:t>html</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1" i="0" dirty="0">
                <a:effectLst/>
                <a:latin typeface="Times New Roman" panose="02020603050405020304" pitchFamily="18" charset="0"/>
                <a:cs typeface="Times New Roman" panose="02020603050405020304" pitchFamily="18" charset="0"/>
              </a:rPr>
              <a:t>&lt;</a:t>
            </a:r>
            <a:r>
              <a:rPr lang="en-IN" sz="1600" i="0" dirty="0">
                <a:effectLst/>
                <a:latin typeface="Times New Roman" panose="02020603050405020304" pitchFamily="18" charset="0"/>
                <a:cs typeface="Times New Roman" panose="02020603050405020304" pitchFamily="18" charset="0"/>
              </a:rPr>
              <a:t>head</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1" i="0" dirty="0">
                <a:effectLst/>
                <a:latin typeface="Times New Roman" panose="02020603050405020304" pitchFamily="18" charset="0"/>
                <a:cs typeface="Times New Roman" panose="02020603050405020304" pitchFamily="18" charset="0"/>
              </a:rPr>
              <a:t>&lt;</a:t>
            </a:r>
            <a:r>
              <a:rPr lang="en-IN" sz="1600" i="0" dirty="0">
                <a:effectLst/>
                <a:latin typeface="Times New Roman" panose="02020603050405020304" pitchFamily="18" charset="0"/>
                <a:cs typeface="Times New Roman" panose="02020603050405020304" pitchFamily="18" charset="0"/>
              </a:rPr>
              <a:t>style</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0" i="0" dirty="0">
                <a:effectLst/>
                <a:latin typeface="Times New Roman" panose="02020603050405020304" pitchFamily="18" charset="0"/>
                <a:cs typeface="Times New Roman" panose="02020603050405020304" pitchFamily="18" charset="0"/>
              </a:rPr>
              <a:t>p {  </a:t>
            </a:r>
          </a:p>
          <a:p>
            <a:pPr lvl="3" algn="just"/>
            <a:r>
              <a:rPr lang="en-IN" sz="1600" b="0" i="0" dirty="0">
                <a:effectLst/>
                <a:latin typeface="Times New Roman" panose="02020603050405020304" pitchFamily="18" charset="0"/>
                <a:cs typeface="Times New Roman" panose="02020603050405020304" pitchFamily="18" charset="0"/>
              </a:rPr>
              <a:t>    background-</a:t>
            </a:r>
            <a:r>
              <a:rPr lang="en-IN" sz="1600" b="0" i="0" dirty="0" err="1">
                <a:effectLst/>
                <a:latin typeface="Times New Roman" panose="02020603050405020304" pitchFamily="18" charset="0"/>
                <a:cs typeface="Times New Roman" panose="02020603050405020304" pitchFamily="18" charset="0"/>
              </a:rPr>
              <a:t>color</a:t>
            </a:r>
            <a:r>
              <a:rPr lang="en-IN" sz="1600" b="0" i="0" dirty="0">
                <a:effectLst/>
                <a:latin typeface="Times New Roman" panose="02020603050405020304" pitchFamily="18" charset="0"/>
                <a:cs typeface="Times New Roman" panose="02020603050405020304" pitchFamily="18" charset="0"/>
              </a:rPr>
              <a:t>: pink;  </a:t>
            </a:r>
          </a:p>
          <a:p>
            <a:pPr lvl="3" algn="just"/>
            <a:r>
              <a:rPr lang="en-IN" sz="1600" b="0" i="0" dirty="0">
                <a:effectLst/>
                <a:latin typeface="Times New Roman" panose="02020603050405020304" pitchFamily="18" charset="0"/>
                <a:cs typeface="Times New Roman" panose="02020603050405020304" pitchFamily="18" charset="0"/>
              </a:rPr>
              <a:t>}  </a:t>
            </a:r>
          </a:p>
          <a:p>
            <a:pPr lvl="3" algn="just"/>
            <a:r>
              <a:rPr lang="en-IN" sz="1600" b="0" i="0" dirty="0" err="1">
                <a:effectLst/>
                <a:latin typeface="Times New Roman" panose="02020603050405020304" pitchFamily="18" charset="0"/>
                <a:cs typeface="Times New Roman" panose="02020603050405020304" pitchFamily="18" charset="0"/>
              </a:rPr>
              <a:t>p.padding</a:t>
            </a:r>
            <a:r>
              <a:rPr lang="en-IN" sz="1600" b="0" i="0" dirty="0">
                <a:effectLst/>
                <a:latin typeface="Times New Roman" panose="02020603050405020304" pitchFamily="18" charset="0"/>
                <a:cs typeface="Times New Roman" panose="02020603050405020304" pitchFamily="18" charset="0"/>
              </a:rPr>
              <a:t> {  </a:t>
            </a:r>
          </a:p>
          <a:p>
            <a:pPr lvl="3" algn="just"/>
            <a:r>
              <a:rPr lang="en-IN" sz="1600" b="0" i="0" dirty="0">
                <a:effectLst/>
                <a:latin typeface="Times New Roman" panose="02020603050405020304" pitchFamily="18" charset="0"/>
                <a:cs typeface="Times New Roman" panose="02020603050405020304" pitchFamily="18" charset="0"/>
              </a:rPr>
              <a:t>    padding-top: 50px;  </a:t>
            </a:r>
          </a:p>
          <a:p>
            <a:pPr lvl="3" algn="just"/>
            <a:r>
              <a:rPr lang="en-IN" sz="1600" b="0" i="0" dirty="0">
                <a:effectLst/>
                <a:latin typeface="Times New Roman" panose="02020603050405020304" pitchFamily="18" charset="0"/>
                <a:cs typeface="Times New Roman" panose="02020603050405020304" pitchFamily="18" charset="0"/>
              </a:rPr>
              <a:t>    padding-right: 100px;  </a:t>
            </a:r>
          </a:p>
          <a:p>
            <a:pPr lvl="3" algn="just"/>
            <a:r>
              <a:rPr lang="en-IN" sz="1600" b="0" i="0" dirty="0">
                <a:effectLst/>
                <a:latin typeface="Times New Roman" panose="02020603050405020304" pitchFamily="18" charset="0"/>
                <a:cs typeface="Times New Roman" panose="02020603050405020304" pitchFamily="18" charset="0"/>
              </a:rPr>
              <a:t>    padding-bottom: 150px;  </a:t>
            </a:r>
          </a:p>
          <a:p>
            <a:pPr lvl="3" algn="just"/>
            <a:r>
              <a:rPr lang="en-IN" sz="1600" b="0" i="0" dirty="0">
                <a:effectLst/>
                <a:latin typeface="Times New Roman" panose="02020603050405020304" pitchFamily="18" charset="0"/>
                <a:cs typeface="Times New Roman" panose="02020603050405020304" pitchFamily="18" charset="0"/>
              </a:rPr>
              <a:t>    padding-left: 200px;  </a:t>
            </a:r>
          </a:p>
          <a:p>
            <a:pPr lvl="3" algn="just"/>
            <a:r>
              <a:rPr lang="en-IN" sz="1600" b="0" i="0" dirty="0">
                <a:effectLst/>
                <a:latin typeface="Times New Roman" panose="02020603050405020304" pitchFamily="18" charset="0"/>
                <a:cs typeface="Times New Roman" panose="02020603050405020304" pitchFamily="18" charset="0"/>
              </a:rPr>
              <a:t>}  </a:t>
            </a:r>
          </a:p>
          <a:p>
            <a:pPr lvl="3" algn="just"/>
            <a:r>
              <a:rPr lang="en-IN" sz="1600" i="0" dirty="0">
                <a:effectLst/>
                <a:latin typeface="Times New Roman" panose="02020603050405020304" pitchFamily="18" charset="0"/>
                <a:cs typeface="Times New Roman" panose="02020603050405020304" pitchFamily="18" charset="0"/>
              </a:rPr>
              <a:t>&lt;/style&gt;  </a:t>
            </a:r>
          </a:p>
          <a:p>
            <a:pPr lvl="3" algn="just"/>
            <a:r>
              <a:rPr lang="en-IN" sz="1600" i="0" dirty="0">
                <a:effectLst/>
                <a:latin typeface="Times New Roman" panose="02020603050405020304" pitchFamily="18" charset="0"/>
                <a:cs typeface="Times New Roman" panose="02020603050405020304" pitchFamily="18" charset="0"/>
              </a:rPr>
              <a:t>&lt;/head&gt;  </a:t>
            </a:r>
          </a:p>
          <a:p>
            <a:pPr lvl="3" algn="just"/>
            <a:r>
              <a:rPr lang="en-IN" sz="1600" i="0" dirty="0">
                <a:effectLst/>
                <a:latin typeface="Times New Roman" panose="02020603050405020304" pitchFamily="18" charset="0"/>
                <a:cs typeface="Times New Roman" panose="02020603050405020304" pitchFamily="18" charset="0"/>
              </a:rPr>
              <a:t>&lt;body&gt;  </a:t>
            </a:r>
          </a:p>
          <a:p>
            <a:pPr lvl="3" algn="just"/>
            <a:r>
              <a:rPr lang="en-IN" sz="1600" i="0" dirty="0">
                <a:effectLst/>
                <a:latin typeface="Times New Roman" panose="02020603050405020304" pitchFamily="18" charset="0"/>
                <a:cs typeface="Times New Roman" panose="02020603050405020304" pitchFamily="18" charset="0"/>
              </a:rPr>
              <a:t>&lt;p&gt;This is a paragraph with no specified padding.&lt;/p&gt;  </a:t>
            </a:r>
          </a:p>
          <a:p>
            <a:pPr lvl="3" algn="just"/>
            <a:r>
              <a:rPr lang="en-IN" sz="1600" i="0" dirty="0">
                <a:effectLst/>
                <a:latin typeface="Times New Roman" panose="02020603050405020304" pitchFamily="18" charset="0"/>
                <a:cs typeface="Times New Roman" panose="02020603050405020304" pitchFamily="18" charset="0"/>
              </a:rPr>
              <a:t>&lt;p class="padding"&gt;This is a paragraph with specified paddings.&lt;/p&gt;  </a:t>
            </a:r>
          </a:p>
          <a:p>
            <a:pPr lvl="3" algn="just"/>
            <a:r>
              <a:rPr lang="en-IN" sz="1600" i="0" dirty="0">
                <a:effectLst/>
                <a:latin typeface="Times New Roman" panose="02020603050405020304" pitchFamily="18" charset="0"/>
                <a:cs typeface="Times New Roman" panose="02020603050405020304" pitchFamily="18" charset="0"/>
              </a:rPr>
              <a:t>&lt;/body&gt;  </a:t>
            </a:r>
          </a:p>
          <a:p>
            <a:pPr lvl="3" algn="just"/>
            <a:r>
              <a:rPr lang="en-IN" sz="1600" i="0" dirty="0">
                <a:effectLst/>
                <a:latin typeface="Times New Roman" panose="02020603050405020304" pitchFamily="18" charset="0"/>
                <a:cs typeface="Times New Roman" panose="02020603050405020304" pitchFamily="18" charset="0"/>
              </a:rPr>
              <a:t>&lt;/html&gt; </a:t>
            </a:r>
          </a:p>
          <a:p>
            <a:endParaRPr lang="en-IN" b="1" u="sng" dirty="0"/>
          </a:p>
        </p:txBody>
      </p:sp>
    </p:spTree>
    <p:extLst>
      <p:ext uri="{BB962C8B-B14F-4D97-AF65-F5344CB8AC3E}">
        <p14:creationId xmlns:p14="http://schemas.microsoft.com/office/powerpoint/2010/main" val="3182430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4524315"/>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CSS Font</a:t>
            </a:r>
          </a:p>
          <a:p>
            <a:pPr marL="285750" indent="-285750">
              <a:buFont typeface="Wingdings" panose="05000000000000000000" pitchFamily="2" charset="2"/>
              <a:buChar char="Ø"/>
            </a:pPr>
            <a:r>
              <a:rPr lang="en-US" b="0" i="0" dirty="0">
                <a:solidFill>
                  <a:srgbClr val="333333"/>
                </a:solidFill>
                <a:effectLst/>
                <a:latin typeface="inter-regular"/>
              </a:rPr>
              <a:t>CSS Font property is used to control the look of texts. By the use of CSS font property you can change the text size, color, style and more.</a:t>
            </a:r>
            <a:endParaRPr lang="en-US" b="0" i="0" u="sng" dirty="0">
              <a:solidFill>
                <a:srgbClr val="333333"/>
              </a:solidFill>
              <a:effectLst/>
              <a:latin typeface="inter-regular"/>
            </a:endParaRPr>
          </a:p>
          <a:p>
            <a:r>
              <a:rPr lang="en-US" dirty="0">
                <a:solidFill>
                  <a:srgbClr val="333333"/>
                </a:solidFill>
                <a:latin typeface="inter-regular"/>
              </a:rPr>
              <a:t>Properties;</a:t>
            </a:r>
          </a:p>
          <a:p>
            <a:pPr algn="just">
              <a:buFont typeface="+mj-lt"/>
              <a:buAutoNum type="arabicPeriod"/>
            </a:pPr>
            <a:r>
              <a:rPr lang="en-US" i="0" dirty="0">
                <a:solidFill>
                  <a:srgbClr val="000000"/>
                </a:solidFill>
                <a:effectLst/>
                <a:latin typeface="inter-bold"/>
              </a:rPr>
              <a:t>CSS Font color</a:t>
            </a:r>
            <a:r>
              <a:rPr lang="en-US" i="0" dirty="0">
                <a:solidFill>
                  <a:srgbClr val="000000"/>
                </a:solidFill>
                <a:effectLst/>
                <a:latin typeface="inter-regular"/>
              </a:rPr>
              <a:t>: This property is used to change the color of the text. (standalone attribute)</a:t>
            </a:r>
          </a:p>
          <a:p>
            <a:pPr algn="just">
              <a:buFont typeface="+mj-lt"/>
              <a:buAutoNum type="arabicPeriod"/>
            </a:pPr>
            <a:r>
              <a:rPr lang="en-US" i="0" dirty="0">
                <a:solidFill>
                  <a:srgbClr val="000000"/>
                </a:solidFill>
                <a:effectLst/>
                <a:latin typeface="inter-bold"/>
              </a:rPr>
              <a:t>CSS Font family</a:t>
            </a:r>
            <a:r>
              <a:rPr lang="en-US" i="0" dirty="0">
                <a:solidFill>
                  <a:srgbClr val="000000"/>
                </a:solidFill>
                <a:effectLst/>
                <a:latin typeface="inter-regular"/>
              </a:rPr>
              <a:t>: This property is used to change the face of the font.</a:t>
            </a:r>
          </a:p>
          <a:p>
            <a:pPr algn="just">
              <a:buFont typeface="+mj-lt"/>
              <a:buAutoNum type="arabicPeriod"/>
            </a:pPr>
            <a:r>
              <a:rPr lang="en-US" i="0" dirty="0">
                <a:solidFill>
                  <a:srgbClr val="000000"/>
                </a:solidFill>
                <a:effectLst/>
                <a:latin typeface="inter-bold"/>
              </a:rPr>
              <a:t>CSS Font size</a:t>
            </a:r>
            <a:r>
              <a:rPr lang="en-US" i="0" dirty="0">
                <a:solidFill>
                  <a:srgbClr val="000000"/>
                </a:solidFill>
                <a:effectLst/>
                <a:latin typeface="inter-regular"/>
              </a:rPr>
              <a:t>: This property is used to increase or decrease the size of the font.</a:t>
            </a:r>
          </a:p>
          <a:p>
            <a:pPr algn="just">
              <a:buFont typeface="+mj-lt"/>
              <a:buAutoNum type="arabicPeriod"/>
            </a:pPr>
            <a:r>
              <a:rPr lang="en-US" i="0" dirty="0">
                <a:solidFill>
                  <a:srgbClr val="000000"/>
                </a:solidFill>
                <a:effectLst/>
                <a:latin typeface="inter-bold"/>
              </a:rPr>
              <a:t>CSS Font style</a:t>
            </a:r>
            <a:r>
              <a:rPr lang="en-US" i="0" dirty="0">
                <a:solidFill>
                  <a:srgbClr val="000000"/>
                </a:solidFill>
                <a:effectLst/>
                <a:latin typeface="inter-regular"/>
              </a:rPr>
              <a:t>: This property is used to make the font bold, italic or oblique.</a:t>
            </a:r>
          </a:p>
          <a:p>
            <a:pPr algn="just">
              <a:buFont typeface="+mj-lt"/>
              <a:buAutoNum type="arabicPeriod"/>
            </a:pPr>
            <a:r>
              <a:rPr lang="en-US" i="0" dirty="0">
                <a:solidFill>
                  <a:srgbClr val="000000"/>
                </a:solidFill>
                <a:effectLst/>
                <a:latin typeface="inter-bold"/>
              </a:rPr>
              <a:t>CSS Font variant</a:t>
            </a:r>
            <a:r>
              <a:rPr lang="en-US" i="0" dirty="0">
                <a:solidFill>
                  <a:srgbClr val="000000"/>
                </a:solidFill>
                <a:effectLst/>
                <a:latin typeface="inter-regular"/>
              </a:rPr>
              <a:t>: This property creates a small-caps effect.</a:t>
            </a:r>
          </a:p>
          <a:p>
            <a:pPr algn="just">
              <a:buFont typeface="+mj-lt"/>
              <a:buAutoNum type="arabicPeriod"/>
            </a:pPr>
            <a:r>
              <a:rPr lang="en-US" i="0" dirty="0">
                <a:solidFill>
                  <a:srgbClr val="000000"/>
                </a:solidFill>
                <a:effectLst/>
                <a:latin typeface="inter-bold"/>
              </a:rPr>
              <a:t>CSS Font weight</a:t>
            </a:r>
            <a:r>
              <a:rPr lang="en-US" i="0" dirty="0">
                <a:solidFill>
                  <a:srgbClr val="000000"/>
                </a:solidFill>
                <a:effectLst/>
                <a:latin typeface="inter-regular"/>
              </a:rPr>
              <a:t>: This property is used to increase or decrease the boldness and lightness of the font.</a:t>
            </a:r>
          </a:p>
          <a:p>
            <a:br>
              <a:rPr lang="en-US" dirty="0"/>
            </a:br>
            <a:r>
              <a:rPr lang="en-US" dirty="0"/>
              <a:t>1.</a:t>
            </a:r>
            <a:r>
              <a:rPr lang="en-US" i="0" u="sng" dirty="0">
                <a:solidFill>
                  <a:srgbClr val="000000"/>
                </a:solidFill>
                <a:effectLst/>
                <a:latin typeface="inter-bold"/>
              </a:rPr>
              <a:t>CSS Font color</a:t>
            </a:r>
            <a:r>
              <a:rPr lang="en-US" i="0" dirty="0">
                <a:solidFill>
                  <a:srgbClr val="000000"/>
                </a:solidFill>
                <a:effectLst/>
                <a:latin typeface="inter-bold"/>
              </a:rPr>
              <a:t>:</a:t>
            </a:r>
            <a:endParaRPr lang="en-US" dirty="0">
              <a:solidFill>
                <a:srgbClr val="333333"/>
              </a:solidFill>
              <a:latin typeface="inter-regular"/>
            </a:endParaRPr>
          </a:p>
          <a:p>
            <a:pPr marL="285750" indent="-285750">
              <a:buFont typeface="Wingdings" panose="05000000000000000000" pitchFamily="2" charset="2"/>
              <a:buChar char="Ø"/>
            </a:pPr>
            <a:r>
              <a:rPr lang="en-US" b="0" i="0" dirty="0">
                <a:solidFill>
                  <a:srgbClr val="333333"/>
                </a:solidFill>
                <a:effectLst/>
                <a:latin typeface="inter-regular"/>
              </a:rPr>
              <a:t>There are three different formats to define a color:</a:t>
            </a:r>
          </a:p>
          <a:p>
            <a:pPr algn="just">
              <a:buFont typeface="Arial" panose="020B0604020202020204" pitchFamily="34" charset="0"/>
              <a:buChar char="•"/>
            </a:pPr>
            <a:r>
              <a:rPr lang="en-US" b="0" i="0" dirty="0">
                <a:solidFill>
                  <a:srgbClr val="000000"/>
                </a:solidFill>
                <a:effectLst/>
                <a:latin typeface="inter-regular"/>
              </a:rPr>
              <a:t>By a color name</a:t>
            </a:r>
          </a:p>
          <a:p>
            <a:pPr algn="just">
              <a:buFont typeface="Arial" panose="020B0604020202020204" pitchFamily="34" charset="0"/>
              <a:buChar char="•"/>
            </a:pPr>
            <a:r>
              <a:rPr lang="en-US" b="0" i="0" dirty="0">
                <a:solidFill>
                  <a:srgbClr val="000000"/>
                </a:solidFill>
                <a:effectLst/>
                <a:latin typeface="inter-regular"/>
              </a:rPr>
              <a:t>By hexadecimal value</a:t>
            </a:r>
          </a:p>
          <a:p>
            <a:pPr algn="just">
              <a:buFont typeface="Arial" panose="020B0604020202020204" pitchFamily="34" charset="0"/>
              <a:buChar char="•"/>
            </a:pPr>
            <a:r>
              <a:rPr lang="en-US" b="0" i="0" dirty="0">
                <a:solidFill>
                  <a:srgbClr val="000000"/>
                </a:solidFill>
                <a:effectLst/>
                <a:latin typeface="inter-regular"/>
              </a:rPr>
              <a:t>By RGB</a:t>
            </a:r>
          </a:p>
        </p:txBody>
      </p:sp>
    </p:spTree>
    <p:extLst>
      <p:ext uri="{BB962C8B-B14F-4D97-AF65-F5344CB8AC3E}">
        <p14:creationId xmlns:p14="http://schemas.microsoft.com/office/powerpoint/2010/main" val="4097990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5909310"/>
          </a:xfrm>
          <a:prstGeom prst="rect">
            <a:avLst/>
          </a:prstGeom>
          <a:noFill/>
        </p:spPr>
        <p:txBody>
          <a:bodyPr wrap="square" rtlCol="0">
            <a:spAutoFit/>
          </a:bodyPr>
          <a:lstStyle/>
          <a:p>
            <a:r>
              <a:rPr lang="en-US" dirty="0">
                <a:solidFill>
                  <a:srgbClr val="000000"/>
                </a:solidFill>
                <a:latin typeface="inter-regular"/>
              </a:rPr>
              <a:t>Example:</a:t>
            </a:r>
          </a:p>
          <a:p>
            <a:pPr lvl="3" algn="just"/>
            <a:r>
              <a:rPr lang="en-IN" i="0" dirty="0">
                <a:effectLst/>
                <a:latin typeface="inter-regular"/>
              </a:rPr>
              <a:t>&lt;!DOCTYPE html&gt;  </a:t>
            </a:r>
          </a:p>
          <a:p>
            <a:pPr lvl="3" algn="just"/>
            <a:r>
              <a:rPr lang="en-IN" i="0" dirty="0">
                <a:effectLst/>
                <a:latin typeface="inter-regular"/>
              </a:rPr>
              <a:t>&lt;html&gt;  </a:t>
            </a:r>
          </a:p>
          <a:p>
            <a:pPr lvl="3" algn="just"/>
            <a:r>
              <a:rPr lang="en-IN" i="0" dirty="0">
                <a:effectLst/>
                <a:latin typeface="inter-regular"/>
              </a:rPr>
              <a:t>&lt;head&gt;  </a:t>
            </a:r>
          </a:p>
          <a:p>
            <a:pPr lvl="3" algn="just"/>
            <a:r>
              <a:rPr lang="en-IN" i="0" dirty="0">
                <a:effectLst/>
                <a:latin typeface="inter-regular"/>
              </a:rPr>
              <a:t>&lt;style&gt;  </a:t>
            </a:r>
          </a:p>
          <a:p>
            <a:pPr lvl="3" algn="just"/>
            <a:r>
              <a:rPr lang="en-IN" i="0" dirty="0">
                <a:effectLst/>
                <a:latin typeface="inter-regular"/>
              </a:rPr>
              <a:t>body {  </a:t>
            </a:r>
          </a:p>
          <a:p>
            <a:pPr lvl="3" algn="just"/>
            <a:r>
              <a:rPr lang="en-IN" i="0" dirty="0">
                <a:effectLst/>
                <a:latin typeface="inter-regular"/>
              </a:rPr>
              <a:t>    font-size: 100%;  </a:t>
            </a:r>
          </a:p>
          <a:p>
            <a:pPr lvl="3" algn="just"/>
            <a:r>
              <a:rPr lang="en-IN" i="0" dirty="0">
                <a:effectLst/>
                <a:latin typeface="inter-regular"/>
              </a:rPr>
              <a:t>}  </a:t>
            </a:r>
          </a:p>
          <a:p>
            <a:pPr lvl="3" algn="just"/>
            <a:r>
              <a:rPr lang="en-IN" i="0" dirty="0">
                <a:effectLst/>
                <a:latin typeface="inter-regular"/>
              </a:rPr>
              <a:t>h1 { </a:t>
            </a:r>
            <a:r>
              <a:rPr lang="en-IN" i="0" dirty="0" err="1">
                <a:effectLst/>
                <a:latin typeface="inter-regular"/>
              </a:rPr>
              <a:t>color</a:t>
            </a:r>
            <a:r>
              <a:rPr lang="en-IN" i="0" dirty="0">
                <a:effectLst/>
                <a:latin typeface="inter-regular"/>
              </a:rPr>
              <a:t>: red; }  </a:t>
            </a:r>
          </a:p>
          <a:p>
            <a:pPr lvl="3" algn="just"/>
            <a:r>
              <a:rPr lang="en-IN" i="0" dirty="0">
                <a:effectLst/>
                <a:latin typeface="inter-regular"/>
              </a:rPr>
              <a:t>h2 { </a:t>
            </a:r>
            <a:r>
              <a:rPr lang="en-IN" i="0" dirty="0" err="1">
                <a:effectLst/>
                <a:latin typeface="inter-regular"/>
              </a:rPr>
              <a:t>color</a:t>
            </a:r>
            <a:r>
              <a:rPr lang="en-IN" i="0" dirty="0">
                <a:effectLst/>
                <a:latin typeface="inter-regular"/>
              </a:rPr>
              <a:t>: #9000A1; }   </a:t>
            </a:r>
          </a:p>
          <a:p>
            <a:pPr lvl="3" algn="just"/>
            <a:r>
              <a:rPr lang="en-IN" i="0" dirty="0">
                <a:effectLst/>
                <a:latin typeface="inter-regular"/>
              </a:rPr>
              <a:t>p { </a:t>
            </a:r>
            <a:r>
              <a:rPr lang="en-IN" i="0" dirty="0" err="1">
                <a:effectLst/>
                <a:latin typeface="inter-regular"/>
              </a:rPr>
              <a:t>color:rgb</a:t>
            </a:r>
            <a:r>
              <a:rPr lang="en-IN" i="0" dirty="0">
                <a:effectLst/>
                <a:latin typeface="inter-regular"/>
              </a:rPr>
              <a:t>(0, 220, 98); }   </a:t>
            </a:r>
          </a:p>
          <a:p>
            <a:pPr lvl="3" algn="just"/>
            <a:r>
              <a:rPr lang="en-IN" i="0" dirty="0">
                <a:effectLst/>
                <a:latin typeface="inter-regular"/>
              </a:rPr>
              <a:t>}  </a:t>
            </a:r>
          </a:p>
          <a:p>
            <a:pPr lvl="3" algn="just"/>
            <a:r>
              <a:rPr lang="en-IN" i="0" dirty="0">
                <a:effectLst/>
                <a:latin typeface="inter-regular"/>
              </a:rPr>
              <a:t>&lt;/style&gt;  </a:t>
            </a:r>
          </a:p>
          <a:p>
            <a:pPr lvl="3" algn="just"/>
            <a:r>
              <a:rPr lang="en-IN" i="0" dirty="0">
                <a:effectLst/>
                <a:latin typeface="inter-regular"/>
              </a:rPr>
              <a:t>&lt;/head&gt;  </a:t>
            </a:r>
          </a:p>
          <a:p>
            <a:pPr lvl="3" algn="just"/>
            <a:r>
              <a:rPr lang="en-IN" i="0" dirty="0">
                <a:effectLst/>
                <a:latin typeface="inter-regular"/>
              </a:rPr>
              <a:t>&lt;body&gt;  </a:t>
            </a:r>
          </a:p>
          <a:p>
            <a:pPr lvl="3" algn="just"/>
            <a:r>
              <a:rPr lang="en-IN" i="0" dirty="0">
                <a:effectLst/>
                <a:latin typeface="inter-regular"/>
              </a:rPr>
              <a:t>&lt;h1&gt;This is heading 1&lt;/h1&gt;  </a:t>
            </a:r>
          </a:p>
          <a:p>
            <a:pPr lvl="3" algn="just"/>
            <a:r>
              <a:rPr lang="en-IN" i="0" dirty="0">
                <a:effectLst/>
                <a:latin typeface="inter-regular"/>
              </a:rPr>
              <a:t>&lt;h2&gt;This is heading 2&lt;/h2&gt;  </a:t>
            </a:r>
          </a:p>
          <a:p>
            <a:pPr lvl="3" algn="just"/>
            <a:r>
              <a:rPr lang="en-IN" i="0" dirty="0">
                <a:effectLst/>
                <a:latin typeface="inter-regular"/>
              </a:rPr>
              <a:t>&lt;p&gt;This is a paragraph.&lt;/p&gt;  </a:t>
            </a:r>
          </a:p>
          <a:p>
            <a:pPr lvl="3" algn="just"/>
            <a:r>
              <a:rPr lang="en-IN" i="0" dirty="0">
                <a:effectLst/>
                <a:latin typeface="inter-regular"/>
              </a:rPr>
              <a:t>&lt;/body&gt;  </a:t>
            </a:r>
          </a:p>
          <a:p>
            <a:pPr lvl="3" algn="just"/>
            <a:r>
              <a:rPr lang="en-IN" i="0" dirty="0">
                <a:effectLst/>
                <a:latin typeface="inter-regular"/>
              </a:rPr>
              <a:t>&lt;/html&gt;  </a:t>
            </a:r>
          </a:p>
          <a:p>
            <a:endParaRPr lang="en-US" b="0" i="0" dirty="0">
              <a:solidFill>
                <a:srgbClr val="000000"/>
              </a:solidFill>
              <a:effectLst/>
              <a:latin typeface="inter-regular"/>
            </a:endParaRPr>
          </a:p>
        </p:txBody>
      </p:sp>
    </p:spTree>
    <p:extLst>
      <p:ext uri="{BB962C8B-B14F-4D97-AF65-F5344CB8AC3E}">
        <p14:creationId xmlns:p14="http://schemas.microsoft.com/office/powerpoint/2010/main" val="1978241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186309"/>
          </a:xfrm>
          <a:prstGeom prst="rect">
            <a:avLst/>
          </a:prstGeom>
          <a:noFill/>
        </p:spPr>
        <p:txBody>
          <a:bodyPr wrap="square" rtlCol="0">
            <a:spAutoFit/>
          </a:bodyPr>
          <a:lstStyle/>
          <a:p>
            <a:pPr algn="just"/>
            <a:r>
              <a:rPr lang="en-US" b="0" i="0" dirty="0">
                <a:solidFill>
                  <a:srgbClr val="000000"/>
                </a:solidFill>
                <a:effectLst/>
                <a:latin typeface="inter-regular"/>
              </a:rPr>
              <a:t>2.</a:t>
            </a:r>
            <a:r>
              <a:rPr lang="en-US" b="0" i="0" dirty="0">
                <a:solidFill>
                  <a:srgbClr val="333333"/>
                </a:solidFill>
                <a:effectLst/>
                <a:latin typeface="inter-regular"/>
              </a:rPr>
              <a:t> </a:t>
            </a:r>
            <a:r>
              <a:rPr lang="en-US" b="0" i="0" u="sng" dirty="0">
                <a:solidFill>
                  <a:srgbClr val="333333"/>
                </a:solidFill>
                <a:effectLst/>
                <a:latin typeface="inter-regular"/>
              </a:rPr>
              <a:t>CSS font family </a:t>
            </a:r>
          </a:p>
          <a:p>
            <a:pPr algn="just"/>
            <a:r>
              <a:rPr lang="en-US" dirty="0">
                <a:solidFill>
                  <a:srgbClr val="333333"/>
                </a:solidFill>
                <a:latin typeface="inter-regular"/>
              </a:rPr>
              <a:t>It </a:t>
            </a:r>
            <a:r>
              <a:rPr lang="en-US" b="0" i="0" dirty="0">
                <a:solidFill>
                  <a:srgbClr val="333333"/>
                </a:solidFill>
                <a:effectLst/>
                <a:latin typeface="inter-regular"/>
              </a:rPr>
              <a:t>can be divided in two types:</a:t>
            </a:r>
          </a:p>
          <a:p>
            <a:pPr algn="just">
              <a:buFont typeface="Arial" panose="020B0604020202020204" pitchFamily="34" charset="0"/>
              <a:buChar char="•"/>
            </a:pPr>
            <a:r>
              <a:rPr lang="en-US" b="0" i="0" dirty="0">
                <a:solidFill>
                  <a:srgbClr val="000000"/>
                </a:solidFill>
                <a:effectLst/>
                <a:latin typeface="inter-regular"/>
              </a:rPr>
              <a:t>Generic family: It includes Serif, Sans-serif, and Monospace.</a:t>
            </a:r>
          </a:p>
          <a:p>
            <a:pPr algn="just">
              <a:buFont typeface="Arial" panose="020B0604020202020204" pitchFamily="34" charset="0"/>
              <a:buChar char="•"/>
            </a:pPr>
            <a:r>
              <a:rPr lang="en-US" b="0" i="0" dirty="0">
                <a:solidFill>
                  <a:srgbClr val="000000"/>
                </a:solidFill>
                <a:effectLst/>
                <a:latin typeface="inter-regular"/>
              </a:rPr>
              <a:t>Font family: It specifies the font family name like Arial, New Times Roman etc.</a:t>
            </a:r>
          </a:p>
          <a:p>
            <a:r>
              <a:rPr lang="en-US" b="0" i="0" dirty="0">
                <a:solidFill>
                  <a:srgbClr val="000000"/>
                </a:solidFill>
                <a:effectLst/>
                <a:latin typeface="inter-regular"/>
              </a:rPr>
              <a:t>Example:                  </a:t>
            </a:r>
            <a:r>
              <a:rPr lang="en-IN" i="0" dirty="0">
                <a:effectLst/>
                <a:latin typeface="inter-regular"/>
              </a:rPr>
              <a:t>&lt;!DOCTYPE html&gt;  </a:t>
            </a:r>
          </a:p>
          <a:p>
            <a:pPr lvl="4" algn="just"/>
            <a:r>
              <a:rPr lang="en-IN" i="0" dirty="0">
                <a:effectLst/>
                <a:latin typeface="inter-regular"/>
              </a:rPr>
              <a:t>&lt;html&gt;  </a:t>
            </a:r>
          </a:p>
          <a:p>
            <a:pPr lvl="4" algn="just"/>
            <a:r>
              <a:rPr lang="en-IN" i="0" dirty="0">
                <a:effectLst/>
                <a:latin typeface="inter-regular"/>
              </a:rPr>
              <a:t>&lt;head&gt;  &lt;style&gt;  </a:t>
            </a:r>
          </a:p>
          <a:p>
            <a:pPr lvl="4" algn="just"/>
            <a:r>
              <a:rPr lang="en-IN" i="0" dirty="0">
                <a:effectLst/>
                <a:latin typeface="inter-regular"/>
              </a:rPr>
              <a:t>body {  </a:t>
            </a:r>
          </a:p>
          <a:p>
            <a:pPr lvl="4" algn="just"/>
            <a:r>
              <a:rPr lang="en-IN" i="0" dirty="0">
                <a:effectLst/>
                <a:latin typeface="inter-regular"/>
              </a:rPr>
              <a:t>font-size: 100%;  </a:t>
            </a:r>
          </a:p>
          <a:p>
            <a:pPr lvl="4" algn="just"/>
            <a:r>
              <a:rPr lang="en-IN" i="0" dirty="0">
                <a:effectLst/>
                <a:latin typeface="inter-regular"/>
              </a:rPr>
              <a:t>}  </a:t>
            </a:r>
          </a:p>
          <a:p>
            <a:pPr lvl="4" algn="just"/>
            <a:r>
              <a:rPr lang="en-IN" i="0" dirty="0">
                <a:effectLst/>
                <a:latin typeface="inter-regular"/>
              </a:rPr>
              <a:t>h1 { font-family: sans-serif; }  </a:t>
            </a:r>
          </a:p>
          <a:p>
            <a:pPr lvl="4" algn="just"/>
            <a:r>
              <a:rPr lang="en-IN" i="0" dirty="0">
                <a:effectLst/>
                <a:latin typeface="inter-regular"/>
              </a:rPr>
              <a:t>h2 { font-family: serif; }   </a:t>
            </a:r>
          </a:p>
          <a:p>
            <a:pPr lvl="4" algn="just"/>
            <a:r>
              <a:rPr lang="en-IN" i="0" dirty="0">
                <a:effectLst/>
                <a:latin typeface="inter-regular"/>
              </a:rPr>
              <a:t>p { font-family: monospace; }   </a:t>
            </a:r>
          </a:p>
          <a:p>
            <a:pPr lvl="4" algn="just"/>
            <a:r>
              <a:rPr lang="en-IN" i="0" dirty="0">
                <a:effectLst/>
                <a:latin typeface="inter-regular"/>
              </a:rPr>
              <a:t>}  </a:t>
            </a:r>
          </a:p>
          <a:p>
            <a:pPr lvl="4" algn="just"/>
            <a:r>
              <a:rPr lang="en-IN" i="0" dirty="0">
                <a:effectLst/>
                <a:latin typeface="inter-regular"/>
              </a:rPr>
              <a:t>&lt;/style&gt;  &lt;/head&gt;  </a:t>
            </a:r>
          </a:p>
          <a:p>
            <a:pPr lvl="4" algn="just"/>
            <a:r>
              <a:rPr lang="en-IN" i="0" dirty="0">
                <a:effectLst/>
                <a:latin typeface="inter-regular"/>
              </a:rPr>
              <a:t>&lt;body&gt;  </a:t>
            </a:r>
          </a:p>
          <a:p>
            <a:pPr lvl="4" algn="just"/>
            <a:r>
              <a:rPr lang="en-IN" i="0" dirty="0">
                <a:effectLst/>
                <a:latin typeface="inter-regular"/>
              </a:rPr>
              <a:t>&lt;h1&gt;This heading is shown in sans-serif.&lt;/h1&gt;  </a:t>
            </a:r>
          </a:p>
          <a:p>
            <a:pPr lvl="4" algn="just"/>
            <a:r>
              <a:rPr lang="en-IN" i="0" dirty="0">
                <a:effectLst/>
                <a:latin typeface="inter-regular"/>
              </a:rPr>
              <a:t>&lt;h2&gt;This heading is shown in serif.&lt;/h2&gt;  </a:t>
            </a:r>
          </a:p>
          <a:p>
            <a:pPr lvl="4" algn="just"/>
            <a:r>
              <a:rPr lang="en-IN" i="0" dirty="0">
                <a:effectLst/>
                <a:latin typeface="inter-regular"/>
              </a:rPr>
              <a:t>&lt;p&gt;This paragraph is written in monospace.&lt;/p&gt;  </a:t>
            </a:r>
          </a:p>
          <a:p>
            <a:pPr lvl="4" algn="just"/>
            <a:r>
              <a:rPr lang="en-IN" i="0" dirty="0">
                <a:effectLst/>
                <a:latin typeface="inter-regular"/>
              </a:rPr>
              <a:t>&lt;/body&gt;  </a:t>
            </a:r>
          </a:p>
          <a:p>
            <a:pPr lvl="4" algn="just"/>
            <a:r>
              <a:rPr lang="en-IN" i="0" dirty="0">
                <a:effectLst/>
                <a:latin typeface="inter-regular"/>
              </a:rPr>
              <a:t>&lt;/html&gt;  </a:t>
            </a:r>
          </a:p>
          <a:p>
            <a:endParaRPr lang="en-US" b="0" i="0" dirty="0">
              <a:solidFill>
                <a:srgbClr val="000000"/>
              </a:solidFill>
              <a:effectLst/>
              <a:latin typeface="inter-regular"/>
            </a:endParaRPr>
          </a:p>
        </p:txBody>
      </p:sp>
    </p:spTree>
    <p:extLst>
      <p:ext uri="{BB962C8B-B14F-4D97-AF65-F5344CB8AC3E}">
        <p14:creationId xmlns:p14="http://schemas.microsoft.com/office/powerpoint/2010/main" val="798618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186309"/>
          </a:xfrm>
          <a:prstGeom prst="rect">
            <a:avLst/>
          </a:prstGeom>
          <a:noFill/>
        </p:spPr>
        <p:txBody>
          <a:bodyPr wrap="square" rtlCol="0">
            <a:spAutoFit/>
          </a:bodyPr>
          <a:lstStyle/>
          <a:p>
            <a:pPr algn="just"/>
            <a:r>
              <a:rPr lang="en-US" dirty="0">
                <a:solidFill>
                  <a:srgbClr val="000000"/>
                </a:solidFill>
                <a:latin typeface="inter-regular"/>
              </a:rPr>
              <a:t>3. </a:t>
            </a:r>
            <a:r>
              <a:rPr lang="en-US" b="0" i="0" u="sng" dirty="0">
                <a:solidFill>
                  <a:srgbClr val="333333"/>
                </a:solidFill>
                <a:effectLst/>
                <a:latin typeface="inter-regular"/>
              </a:rPr>
              <a:t>CSS font size </a:t>
            </a:r>
          </a:p>
          <a:p>
            <a:pPr marL="285750" indent="-285750" algn="just">
              <a:buFont typeface="Wingdings" panose="05000000000000000000" pitchFamily="2" charset="2"/>
              <a:buChar char="Ø"/>
            </a:pPr>
            <a:r>
              <a:rPr lang="en-US" dirty="0">
                <a:solidFill>
                  <a:srgbClr val="333333"/>
                </a:solidFill>
                <a:latin typeface="inter-regular"/>
              </a:rPr>
              <a:t>This </a:t>
            </a:r>
            <a:r>
              <a:rPr lang="en-US" b="0" i="0" dirty="0">
                <a:solidFill>
                  <a:srgbClr val="333333"/>
                </a:solidFill>
                <a:effectLst/>
                <a:latin typeface="inter-regular"/>
              </a:rPr>
              <a:t>property is used to change the size of the font.</a:t>
            </a:r>
          </a:p>
          <a:p>
            <a:pPr algn="just"/>
            <a:r>
              <a:rPr lang="en-US" dirty="0">
                <a:solidFill>
                  <a:srgbClr val="333333"/>
                </a:solidFill>
                <a:latin typeface="inter-regular"/>
              </a:rPr>
              <a:t>Example:</a:t>
            </a:r>
          </a:p>
          <a:p>
            <a:pPr lvl="2" algn="just"/>
            <a:r>
              <a:rPr lang="en-IN" i="0" dirty="0">
                <a:effectLst/>
                <a:latin typeface="inter-regular"/>
              </a:rPr>
              <a:t>&lt;html&gt;  </a:t>
            </a:r>
          </a:p>
          <a:p>
            <a:pPr lvl="2" algn="just"/>
            <a:r>
              <a:rPr lang="en-IN" i="0" dirty="0">
                <a:effectLst/>
                <a:latin typeface="inter-regular"/>
              </a:rPr>
              <a:t>&lt;head&gt;  </a:t>
            </a:r>
          </a:p>
          <a:p>
            <a:pPr lvl="2" algn="just"/>
            <a:r>
              <a:rPr lang="en-IN" i="0" dirty="0">
                <a:effectLst/>
                <a:latin typeface="inter-regular"/>
              </a:rPr>
              <a:t>&lt;title&gt;Practice CSS font-size property&lt;/title&gt;  </a:t>
            </a:r>
          </a:p>
          <a:p>
            <a:pPr lvl="2" algn="just"/>
            <a:r>
              <a:rPr lang="en-IN" i="0" dirty="0">
                <a:effectLst/>
                <a:latin typeface="inter-regular"/>
              </a:rPr>
              <a:t>&lt;/head&gt;  </a:t>
            </a:r>
          </a:p>
          <a:p>
            <a:pPr lvl="2" algn="just"/>
            <a:r>
              <a:rPr lang="en-IN" i="0" dirty="0">
                <a:effectLst/>
                <a:latin typeface="inter-regular"/>
              </a:rPr>
              <a:t>&lt;body&gt;  </a:t>
            </a:r>
          </a:p>
          <a:p>
            <a:pPr lvl="2" algn="just"/>
            <a:r>
              <a:rPr lang="en-IN" i="0" dirty="0">
                <a:effectLst/>
                <a:latin typeface="inter-regular"/>
              </a:rPr>
              <a:t>&lt;p style="</a:t>
            </a:r>
            <a:r>
              <a:rPr lang="en-IN" i="0" dirty="0" err="1">
                <a:effectLst/>
                <a:latin typeface="inter-regular"/>
              </a:rPr>
              <a:t>font-size:xx-small</a:t>
            </a:r>
            <a:r>
              <a:rPr lang="en-IN" i="0" dirty="0">
                <a:effectLst/>
                <a:latin typeface="inter-regular"/>
              </a:rPr>
              <a:t>;"&gt;  This font size is extremely small.&lt;/p&gt;    </a:t>
            </a:r>
          </a:p>
          <a:p>
            <a:pPr lvl="2" algn="just"/>
            <a:r>
              <a:rPr lang="en-IN" i="0" dirty="0">
                <a:effectLst/>
                <a:latin typeface="inter-regular"/>
              </a:rPr>
              <a:t>&lt;p style="</a:t>
            </a:r>
            <a:r>
              <a:rPr lang="en-IN" i="0" dirty="0" err="1">
                <a:effectLst/>
                <a:latin typeface="inter-regular"/>
              </a:rPr>
              <a:t>font-size:x-small</a:t>
            </a:r>
            <a:r>
              <a:rPr lang="en-IN" i="0" dirty="0">
                <a:effectLst/>
                <a:latin typeface="inter-regular"/>
              </a:rPr>
              <a:t>;"&gt;  This font size is extra small&lt;/p&gt;    </a:t>
            </a:r>
          </a:p>
          <a:p>
            <a:pPr lvl="2" algn="just"/>
            <a:r>
              <a:rPr lang="en-IN" i="0" dirty="0">
                <a:effectLst/>
                <a:latin typeface="inter-regular"/>
              </a:rPr>
              <a:t>&lt;p style="</a:t>
            </a:r>
            <a:r>
              <a:rPr lang="en-IN" i="0" dirty="0" err="1">
                <a:effectLst/>
                <a:latin typeface="inter-regular"/>
              </a:rPr>
              <a:t>font-size:small</a:t>
            </a:r>
            <a:r>
              <a:rPr lang="en-IN" i="0" dirty="0">
                <a:effectLst/>
                <a:latin typeface="inter-regular"/>
              </a:rPr>
              <a:t>;"&gt;  This font size is small&lt;/p&gt;    </a:t>
            </a:r>
          </a:p>
          <a:p>
            <a:pPr lvl="2" algn="just"/>
            <a:r>
              <a:rPr lang="en-IN" i="0" dirty="0">
                <a:effectLst/>
                <a:latin typeface="inter-regular"/>
              </a:rPr>
              <a:t>&lt;p style="</a:t>
            </a:r>
            <a:r>
              <a:rPr lang="en-IN" i="0" dirty="0" err="1">
                <a:effectLst/>
                <a:latin typeface="inter-regular"/>
              </a:rPr>
              <a:t>font-size:medium</a:t>
            </a:r>
            <a:r>
              <a:rPr lang="en-IN" i="0" dirty="0">
                <a:effectLst/>
                <a:latin typeface="inter-regular"/>
              </a:rPr>
              <a:t>;"&gt;  This font size is medium. &lt;/p&gt;    </a:t>
            </a:r>
          </a:p>
          <a:p>
            <a:pPr lvl="2" algn="just"/>
            <a:r>
              <a:rPr lang="en-IN" i="0" dirty="0">
                <a:effectLst/>
                <a:latin typeface="inter-regular"/>
              </a:rPr>
              <a:t>&lt;p style="</a:t>
            </a:r>
            <a:r>
              <a:rPr lang="en-IN" i="0" dirty="0" err="1">
                <a:effectLst/>
                <a:latin typeface="inter-regular"/>
              </a:rPr>
              <a:t>font-size:large</a:t>
            </a:r>
            <a:r>
              <a:rPr lang="en-IN" i="0" dirty="0">
                <a:effectLst/>
                <a:latin typeface="inter-regular"/>
              </a:rPr>
              <a:t>;"&gt;  This font size is large. &lt;/p&gt;    </a:t>
            </a:r>
          </a:p>
          <a:p>
            <a:pPr lvl="2" algn="just"/>
            <a:r>
              <a:rPr lang="en-IN" i="0" dirty="0">
                <a:effectLst/>
                <a:latin typeface="inter-regular"/>
              </a:rPr>
              <a:t>&lt;p style="</a:t>
            </a:r>
            <a:r>
              <a:rPr lang="en-IN" i="0" dirty="0" err="1">
                <a:effectLst/>
                <a:latin typeface="inter-regular"/>
              </a:rPr>
              <a:t>font-size:x-large</a:t>
            </a:r>
            <a:r>
              <a:rPr lang="en-IN" i="0" dirty="0">
                <a:effectLst/>
                <a:latin typeface="inter-regular"/>
              </a:rPr>
              <a:t>;"&gt;  This font size is extra large. &lt;/p&gt;    </a:t>
            </a:r>
          </a:p>
          <a:p>
            <a:pPr lvl="2" algn="just"/>
            <a:r>
              <a:rPr lang="en-IN" i="0" dirty="0">
                <a:effectLst/>
                <a:latin typeface="inter-regular"/>
              </a:rPr>
              <a:t>&lt;p style="</a:t>
            </a:r>
            <a:r>
              <a:rPr lang="en-IN" i="0" dirty="0" err="1">
                <a:effectLst/>
                <a:latin typeface="inter-regular"/>
              </a:rPr>
              <a:t>font-size:xx-large</a:t>
            </a:r>
            <a:r>
              <a:rPr lang="en-IN" i="0" dirty="0">
                <a:effectLst/>
                <a:latin typeface="inter-regular"/>
              </a:rPr>
              <a:t>;"&gt;  This font size is extremely large. &lt;/p&gt;    </a:t>
            </a:r>
          </a:p>
          <a:p>
            <a:pPr lvl="2" algn="just"/>
            <a:r>
              <a:rPr lang="en-IN" i="0" dirty="0">
                <a:effectLst/>
                <a:latin typeface="inter-regular"/>
              </a:rPr>
              <a:t>&lt;p style="</a:t>
            </a:r>
            <a:r>
              <a:rPr lang="en-IN" i="0" dirty="0" err="1">
                <a:effectLst/>
                <a:latin typeface="inter-regular"/>
              </a:rPr>
              <a:t>font-size:smaller</a:t>
            </a:r>
            <a:r>
              <a:rPr lang="en-IN" i="0" dirty="0">
                <a:effectLst/>
                <a:latin typeface="inter-regular"/>
              </a:rPr>
              <a:t>;"&gt;  This font size is smaller. &lt;/p&gt;    </a:t>
            </a:r>
          </a:p>
          <a:p>
            <a:pPr lvl="2" algn="just"/>
            <a:r>
              <a:rPr lang="en-IN" i="0" dirty="0">
                <a:effectLst/>
                <a:latin typeface="inter-regular"/>
              </a:rPr>
              <a:t>&lt;p style="</a:t>
            </a:r>
            <a:r>
              <a:rPr lang="en-IN" i="0" dirty="0" err="1">
                <a:effectLst/>
                <a:latin typeface="inter-regular"/>
              </a:rPr>
              <a:t>font-size:larger</a:t>
            </a:r>
            <a:r>
              <a:rPr lang="en-IN" i="0" dirty="0">
                <a:effectLst/>
                <a:latin typeface="inter-regular"/>
              </a:rPr>
              <a:t>;"&gt;  This font size is larger. &lt;/p&gt;    </a:t>
            </a:r>
          </a:p>
          <a:p>
            <a:pPr lvl="2" algn="just"/>
            <a:r>
              <a:rPr lang="en-IN" i="0" dirty="0">
                <a:effectLst/>
                <a:latin typeface="inter-regular"/>
              </a:rPr>
              <a:t>&lt;p style="font-size:200%;"&gt;  This font size is set on 200%. &lt;/p&gt;    </a:t>
            </a:r>
          </a:p>
          <a:p>
            <a:pPr lvl="2" algn="just"/>
            <a:r>
              <a:rPr lang="en-IN" i="0" dirty="0">
                <a:effectLst/>
                <a:latin typeface="inter-regular"/>
              </a:rPr>
              <a:t>&lt;p style="font-size:20px;"&gt;  This font size is 20 pixels.  &lt;/p&gt;    </a:t>
            </a:r>
          </a:p>
          <a:p>
            <a:pPr lvl="2" algn="just"/>
            <a:r>
              <a:rPr lang="en-IN" i="0" dirty="0">
                <a:effectLst/>
                <a:latin typeface="inter-regular"/>
              </a:rPr>
              <a:t>&lt;/body&gt;  </a:t>
            </a:r>
          </a:p>
          <a:p>
            <a:pPr lvl="2" algn="just"/>
            <a:r>
              <a:rPr lang="en-IN" i="0" dirty="0">
                <a:effectLst/>
                <a:latin typeface="inter-regular"/>
              </a:rPr>
              <a:t>&lt;/html&gt;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758221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186309"/>
          </a:xfrm>
          <a:prstGeom prst="rect">
            <a:avLst/>
          </a:prstGeom>
          <a:noFill/>
        </p:spPr>
        <p:txBody>
          <a:bodyPr wrap="square" rtlCol="0">
            <a:spAutoFit/>
          </a:bodyPr>
          <a:lstStyle/>
          <a:p>
            <a:pPr algn="just"/>
            <a:r>
              <a:rPr lang="en-US" dirty="0">
                <a:solidFill>
                  <a:srgbClr val="000000"/>
                </a:solidFill>
                <a:latin typeface="inter-regular"/>
              </a:rPr>
              <a:t>4</a:t>
            </a:r>
            <a:r>
              <a:rPr lang="en-US" b="0" i="0" dirty="0">
                <a:solidFill>
                  <a:srgbClr val="000000"/>
                </a:solidFill>
                <a:effectLst/>
                <a:latin typeface="inter-regular"/>
              </a:rPr>
              <a:t>.</a:t>
            </a:r>
            <a:r>
              <a:rPr lang="en-US" b="0" i="0" dirty="0">
                <a:solidFill>
                  <a:srgbClr val="333333"/>
                </a:solidFill>
                <a:effectLst/>
                <a:latin typeface="inter-regular"/>
              </a:rPr>
              <a:t> </a:t>
            </a:r>
            <a:r>
              <a:rPr lang="en-IN" i="0" u="sng" dirty="0">
                <a:effectLst/>
                <a:latin typeface="erdana"/>
              </a:rPr>
              <a:t>CSS Font Style</a:t>
            </a:r>
            <a:endParaRPr lang="en-US" i="0" u="sng" dirty="0">
              <a:effectLst/>
              <a:latin typeface="inter-regular"/>
            </a:endParaRPr>
          </a:p>
          <a:p>
            <a:pPr lvl="3" algn="just"/>
            <a:endParaRPr lang="en-IN" i="0" dirty="0">
              <a:effectLst/>
              <a:latin typeface="Times New Roman" panose="02020603050405020304" pitchFamily="18" charset="0"/>
              <a:cs typeface="Times New Roman" panose="02020603050405020304" pitchFamily="18" charset="0"/>
            </a:endParaRPr>
          </a:p>
          <a:p>
            <a:pPr lvl="3" algn="just"/>
            <a:r>
              <a:rPr lang="en-IN" i="0" dirty="0">
                <a:effectLst/>
                <a:latin typeface="Times New Roman" panose="02020603050405020304" pitchFamily="18" charset="0"/>
                <a:cs typeface="Times New Roman" panose="02020603050405020304" pitchFamily="18" charset="0"/>
              </a:rPr>
              <a:t>&lt;!DOCTYPE html&gt;  </a:t>
            </a:r>
          </a:p>
          <a:p>
            <a:pPr lvl="3" algn="just"/>
            <a:r>
              <a:rPr lang="en-IN" i="0" dirty="0">
                <a:effectLst/>
                <a:latin typeface="Times New Roman" panose="02020603050405020304" pitchFamily="18" charset="0"/>
                <a:cs typeface="Times New Roman" panose="02020603050405020304" pitchFamily="18" charset="0"/>
              </a:rPr>
              <a:t>&lt;html&gt;  </a:t>
            </a:r>
          </a:p>
          <a:p>
            <a:pPr lvl="3" algn="just"/>
            <a:r>
              <a:rPr lang="en-IN" i="0" dirty="0">
                <a:effectLst/>
                <a:latin typeface="Times New Roman" panose="02020603050405020304" pitchFamily="18" charset="0"/>
                <a:cs typeface="Times New Roman" panose="02020603050405020304" pitchFamily="18" charset="0"/>
              </a:rPr>
              <a:t>&lt;head&gt;  </a:t>
            </a:r>
          </a:p>
          <a:p>
            <a:pPr lvl="3" algn="just"/>
            <a:r>
              <a:rPr lang="en-IN" i="0" dirty="0">
                <a:effectLst/>
                <a:latin typeface="Times New Roman" panose="02020603050405020304" pitchFamily="18" charset="0"/>
                <a:cs typeface="Times New Roman" panose="02020603050405020304" pitchFamily="18" charset="0"/>
              </a:rPr>
              <a:t>&lt;style&gt;  </a:t>
            </a:r>
          </a:p>
          <a:p>
            <a:pPr lvl="3" algn="just"/>
            <a:r>
              <a:rPr lang="en-IN" i="0" dirty="0">
                <a:effectLst/>
                <a:latin typeface="Times New Roman" panose="02020603050405020304" pitchFamily="18" charset="0"/>
                <a:cs typeface="Times New Roman" panose="02020603050405020304" pitchFamily="18" charset="0"/>
              </a:rPr>
              <a:t>body {  </a:t>
            </a:r>
          </a:p>
          <a:p>
            <a:pPr lvl="3" algn="just"/>
            <a:r>
              <a:rPr lang="en-IN" i="0" dirty="0">
                <a:effectLst/>
                <a:latin typeface="Times New Roman" panose="02020603050405020304" pitchFamily="18" charset="0"/>
                <a:cs typeface="Times New Roman" panose="02020603050405020304" pitchFamily="18" charset="0"/>
              </a:rPr>
              <a:t>font-size: 100%;  </a:t>
            </a:r>
          </a:p>
          <a:p>
            <a:pPr lvl="3" algn="just"/>
            <a:r>
              <a:rPr lang="en-IN" i="0" dirty="0">
                <a:effectLst/>
                <a:latin typeface="Times New Roman" panose="02020603050405020304" pitchFamily="18" charset="0"/>
                <a:cs typeface="Times New Roman" panose="02020603050405020304" pitchFamily="18" charset="0"/>
              </a:rPr>
              <a:t>}  </a:t>
            </a:r>
          </a:p>
          <a:p>
            <a:pPr lvl="3" algn="just"/>
            <a:r>
              <a:rPr lang="en-IN" i="0" dirty="0">
                <a:effectLst/>
                <a:latin typeface="Times New Roman" panose="02020603050405020304" pitchFamily="18" charset="0"/>
                <a:cs typeface="Times New Roman" panose="02020603050405020304" pitchFamily="18" charset="0"/>
              </a:rPr>
              <a:t>h2 { font-style: italic; }  </a:t>
            </a:r>
          </a:p>
          <a:p>
            <a:pPr lvl="3" algn="just"/>
            <a:r>
              <a:rPr lang="en-IN" i="0" dirty="0">
                <a:effectLst/>
                <a:latin typeface="Times New Roman" panose="02020603050405020304" pitchFamily="18" charset="0"/>
                <a:cs typeface="Times New Roman" panose="02020603050405020304" pitchFamily="18" charset="0"/>
              </a:rPr>
              <a:t>h3 { font-style: oblique; }  </a:t>
            </a:r>
          </a:p>
          <a:p>
            <a:pPr lvl="3" algn="just"/>
            <a:r>
              <a:rPr lang="en-IN" i="0" dirty="0">
                <a:effectLst/>
                <a:latin typeface="Times New Roman" panose="02020603050405020304" pitchFamily="18" charset="0"/>
                <a:cs typeface="Times New Roman" panose="02020603050405020304" pitchFamily="18" charset="0"/>
              </a:rPr>
              <a:t>h4 { font-style: normal; }   </a:t>
            </a:r>
          </a:p>
          <a:p>
            <a:pPr lvl="3" algn="just"/>
            <a:r>
              <a:rPr lang="en-IN" i="0" dirty="0">
                <a:effectLst/>
                <a:latin typeface="Times New Roman" panose="02020603050405020304" pitchFamily="18" charset="0"/>
                <a:cs typeface="Times New Roman" panose="02020603050405020304" pitchFamily="18" charset="0"/>
              </a:rPr>
              <a:t>}  </a:t>
            </a:r>
          </a:p>
          <a:p>
            <a:pPr lvl="3" algn="just"/>
            <a:r>
              <a:rPr lang="en-IN" i="0" dirty="0">
                <a:effectLst/>
                <a:latin typeface="Times New Roman" panose="02020603050405020304" pitchFamily="18" charset="0"/>
                <a:cs typeface="Times New Roman" panose="02020603050405020304" pitchFamily="18" charset="0"/>
              </a:rPr>
              <a:t>&lt;/style&gt;  </a:t>
            </a:r>
          </a:p>
          <a:p>
            <a:pPr lvl="3" algn="just"/>
            <a:r>
              <a:rPr lang="en-IN" i="0" dirty="0">
                <a:effectLst/>
                <a:latin typeface="Times New Roman" panose="02020603050405020304" pitchFamily="18" charset="0"/>
                <a:cs typeface="Times New Roman" panose="02020603050405020304" pitchFamily="18" charset="0"/>
              </a:rPr>
              <a:t>&lt;/head&gt;  </a:t>
            </a:r>
          </a:p>
          <a:p>
            <a:pPr lvl="3" algn="just"/>
            <a:r>
              <a:rPr lang="en-IN" i="0" dirty="0">
                <a:effectLst/>
                <a:latin typeface="Times New Roman" panose="02020603050405020304" pitchFamily="18" charset="0"/>
                <a:cs typeface="Times New Roman" panose="02020603050405020304" pitchFamily="18" charset="0"/>
              </a:rPr>
              <a:t>&lt;body&gt;  </a:t>
            </a:r>
          </a:p>
          <a:p>
            <a:pPr lvl="3" algn="just"/>
            <a:r>
              <a:rPr lang="en-IN" i="0" dirty="0">
                <a:effectLst/>
                <a:latin typeface="Times New Roman" panose="02020603050405020304" pitchFamily="18" charset="0"/>
                <a:cs typeface="Times New Roman" panose="02020603050405020304" pitchFamily="18" charset="0"/>
              </a:rPr>
              <a:t>&lt;h2&gt;This heading is shown in italic font.&lt;/h2&gt;  </a:t>
            </a:r>
          </a:p>
          <a:p>
            <a:pPr lvl="3" algn="just"/>
            <a:r>
              <a:rPr lang="en-IN" i="0" dirty="0">
                <a:effectLst/>
                <a:latin typeface="Times New Roman" panose="02020603050405020304" pitchFamily="18" charset="0"/>
                <a:cs typeface="Times New Roman" panose="02020603050405020304" pitchFamily="18" charset="0"/>
              </a:rPr>
              <a:t>&lt;h3&gt;This heading is shown in oblique font.&lt;/h3&gt;  </a:t>
            </a:r>
          </a:p>
          <a:p>
            <a:pPr lvl="3" algn="just"/>
            <a:r>
              <a:rPr lang="en-IN" i="0" dirty="0">
                <a:effectLst/>
                <a:latin typeface="Times New Roman" panose="02020603050405020304" pitchFamily="18" charset="0"/>
                <a:cs typeface="Times New Roman" panose="02020603050405020304" pitchFamily="18" charset="0"/>
              </a:rPr>
              <a:t>&lt;h4&gt;This heading is shown in normal font.&lt;/h4&gt;  </a:t>
            </a:r>
          </a:p>
          <a:p>
            <a:pPr lvl="3" algn="just"/>
            <a:r>
              <a:rPr lang="en-IN" i="0" dirty="0">
                <a:effectLst/>
                <a:latin typeface="Times New Roman" panose="02020603050405020304" pitchFamily="18" charset="0"/>
                <a:cs typeface="Times New Roman" panose="02020603050405020304" pitchFamily="18" charset="0"/>
              </a:rPr>
              <a:t>&lt;/body&gt;  </a:t>
            </a:r>
          </a:p>
          <a:p>
            <a:pPr lvl="3" algn="just"/>
            <a:r>
              <a:rPr lang="en-IN" i="0" dirty="0">
                <a:effectLst/>
                <a:latin typeface="Times New Roman" panose="02020603050405020304" pitchFamily="18" charset="0"/>
                <a:cs typeface="Times New Roman" panose="02020603050405020304" pitchFamily="18" charset="0"/>
              </a:rPr>
              <a:t>&lt;/html&gt;</a:t>
            </a:r>
          </a:p>
          <a:p>
            <a:endParaRPr lang="en-US" b="0" i="0" dirty="0">
              <a:solidFill>
                <a:srgbClr val="000000"/>
              </a:solidFill>
              <a:effectLst/>
              <a:latin typeface="inter-regular"/>
            </a:endParaRPr>
          </a:p>
        </p:txBody>
      </p:sp>
    </p:spTree>
    <p:extLst>
      <p:ext uri="{BB962C8B-B14F-4D97-AF65-F5344CB8AC3E}">
        <p14:creationId xmlns:p14="http://schemas.microsoft.com/office/powerpoint/2010/main" val="952159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863417"/>
          </a:xfrm>
          <a:prstGeom prst="rect">
            <a:avLst/>
          </a:prstGeom>
          <a:noFill/>
        </p:spPr>
        <p:txBody>
          <a:bodyPr wrap="square" rtlCol="0">
            <a:spAutoFit/>
          </a:bodyPr>
          <a:lstStyle/>
          <a:p>
            <a:pPr algn="just"/>
            <a:r>
              <a:rPr lang="en-US" b="0" i="0" dirty="0">
                <a:solidFill>
                  <a:srgbClr val="000000"/>
                </a:solidFill>
                <a:effectLst/>
                <a:latin typeface="inter-regular"/>
              </a:rPr>
              <a:t>5.</a:t>
            </a:r>
            <a:r>
              <a:rPr lang="en-US" b="0" i="0" dirty="0">
                <a:solidFill>
                  <a:srgbClr val="333333"/>
                </a:solidFill>
                <a:effectLst/>
                <a:latin typeface="inter-regular"/>
              </a:rPr>
              <a:t> </a:t>
            </a:r>
            <a:r>
              <a:rPr lang="en-IN" b="0" i="0" u="sng" dirty="0">
                <a:effectLst/>
                <a:latin typeface="erdana"/>
              </a:rPr>
              <a:t>CSS Font Variant</a:t>
            </a:r>
            <a:endParaRPr lang="en-US" i="0" u="sng" dirty="0">
              <a:effectLst/>
              <a:latin typeface="inter-regular"/>
            </a:endParaRPr>
          </a:p>
          <a:p>
            <a:pPr lvl="3" algn="just"/>
            <a:r>
              <a:rPr lang="en-IN" sz="1600" i="0" dirty="0">
                <a:effectLst/>
                <a:latin typeface="inter-regular"/>
              </a:rPr>
              <a:t>&lt;!DOCTYPE html&gt;  </a:t>
            </a:r>
          </a:p>
          <a:p>
            <a:pPr lvl="3" algn="just"/>
            <a:r>
              <a:rPr lang="en-IN" sz="1600" i="0" dirty="0">
                <a:effectLst/>
                <a:latin typeface="inter-regular"/>
              </a:rPr>
              <a:t>&lt;html&gt;  </a:t>
            </a:r>
          </a:p>
          <a:p>
            <a:pPr lvl="3" algn="just"/>
            <a:r>
              <a:rPr lang="en-IN" sz="1600" i="0" dirty="0">
                <a:effectLst/>
                <a:latin typeface="inter-regular"/>
              </a:rPr>
              <a:t>&lt;head&gt;  </a:t>
            </a:r>
          </a:p>
          <a:p>
            <a:pPr lvl="3" algn="just"/>
            <a:r>
              <a:rPr lang="en-IN" sz="1600" i="0" dirty="0">
                <a:effectLst/>
                <a:latin typeface="inter-regular"/>
              </a:rPr>
              <a:t>&lt;style&gt;  </a:t>
            </a:r>
          </a:p>
          <a:p>
            <a:pPr lvl="3" algn="just"/>
            <a:r>
              <a:rPr lang="en-IN" dirty="0"/>
              <a:t>p { font-variant: small-caps; }  </a:t>
            </a:r>
          </a:p>
          <a:p>
            <a:pPr lvl="3" algn="just"/>
            <a:r>
              <a:rPr lang="en-IN" sz="1600" i="0" dirty="0">
                <a:effectLst/>
                <a:latin typeface="inter-regular"/>
              </a:rPr>
              <a:t>h3 { font-variant: normal; }  </a:t>
            </a:r>
          </a:p>
          <a:p>
            <a:pPr lvl="3" algn="just"/>
            <a:r>
              <a:rPr lang="en-IN" sz="1600" i="0" dirty="0">
                <a:effectLst/>
                <a:latin typeface="inter-regular"/>
              </a:rPr>
              <a:t>&lt;/style&gt;  </a:t>
            </a:r>
          </a:p>
          <a:p>
            <a:pPr lvl="3" algn="just"/>
            <a:r>
              <a:rPr lang="en-IN" sz="1600" i="0" dirty="0">
                <a:effectLst/>
                <a:latin typeface="inter-regular"/>
              </a:rPr>
              <a:t>&lt;/head&gt;  </a:t>
            </a:r>
          </a:p>
          <a:p>
            <a:pPr lvl="3" algn="just"/>
            <a:r>
              <a:rPr lang="en-IN" sz="1600" i="0" dirty="0">
                <a:effectLst/>
                <a:latin typeface="inter-regular"/>
              </a:rPr>
              <a:t>&lt;body&gt;  </a:t>
            </a:r>
          </a:p>
          <a:p>
            <a:pPr lvl="3" algn="just"/>
            <a:r>
              <a:rPr lang="en-IN" sz="1600" i="0" dirty="0">
                <a:effectLst/>
                <a:latin typeface="inter-regular"/>
              </a:rPr>
              <a:t>&lt;h3&gt;This heading is shown in normal font.&lt;/h3&gt;  </a:t>
            </a:r>
          </a:p>
          <a:p>
            <a:pPr lvl="3" algn="just"/>
            <a:r>
              <a:rPr lang="en-IN" sz="1600" i="0" dirty="0">
                <a:effectLst/>
                <a:latin typeface="inter-regular"/>
              </a:rPr>
              <a:t>&lt;p&gt;This paragraph is shown in small font.&lt;/p&gt;  </a:t>
            </a:r>
          </a:p>
          <a:p>
            <a:pPr lvl="3" algn="just"/>
            <a:r>
              <a:rPr lang="en-IN" sz="1600" i="0" dirty="0">
                <a:effectLst/>
                <a:latin typeface="inter-regular"/>
              </a:rPr>
              <a:t>&lt;/body&gt;  </a:t>
            </a:r>
          </a:p>
          <a:p>
            <a:pPr lvl="3" algn="just"/>
            <a:r>
              <a:rPr lang="en-IN" sz="1600" i="0" dirty="0">
                <a:effectLst/>
                <a:latin typeface="inter-regular"/>
              </a:rPr>
              <a:t>&lt;/html&gt; </a:t>
            </a:r>
            <a:endParaRPr lang="en-IN" sz="1600" b="0" i="0" dirty="0">
              <a:solidFill>
                <a:srgbClr val="000000"/>
              </a:solidFill>
              <a:effectLst/>
              <a:latin typeface="inter-regular"/>
            </a:endParaRPr>
          </a:p>
          <a:p>
            <a:r>
              <a:rPr lang="en-IN" u="sng" dirty="0">
                <a:latin typeface="erdana"/>
              </a:rPr>
              <a:t>6</a:t>
            </a:r>
            <a:r>
              <a:rPr lang="en-IN" b="0" i="0" u="sng" dirty="0">
                <a:effectLst/>
                <a:latin typeface="erdana"/>
              </a:rPr>
              <a:t>. CSS Font Weight</a:t>
            </a:r>
          </a:p>
          <a:p>
            <a:pPr lvl="4" algn="just"/>
            <a:r>
              <a:rPr lang="en-IN" sz="1600" b="0" i="0" dirty="0">
                <a:solidFill>
                  <a:srgbClr val="000000"/>
                </a:solidFill>
                <a:effectLst/>
                <a:latin typeface="inter-regular"/>
              </a:rPr>
              <a:t>&lt;!DOCTYPE html</a:t>
            </a:r>
            <a:r>
              <a:rPr lang="en-IN" sz="1600" i="0" dirty="0">
                <a:effectLst/>
                <a:latin typeface="inter-regular"/>
              </a:rPr>
              <a:t>&gt;</a:t>
            </a:r>
            <a:r>
              <a:rPr lang="en-IN" sz="1600" b="0" i="0" dirty="0">
                <a:effectLst/>
                <a:latin typeface="inter-regular"/>
              </a:rPr>
              <a:t> </a:t>
            </a:r>
            <a:r>
              <a:rPr lang="en-IN" sz="1600" b="0" i="0" dirty="0">
                <a:solidFill>
                  <a:srgbClr val="000000"/>
                </a:solidFill>
                <a:effectLst/>
                <a:latin typeface="inter-regular"/>
              </a:rPr>
              <a:t> </a:t>
            </a:r>
          </a:p>
          <a:p>
            <a:pPr lvl="4" algn="just"/>
            <a:r>
              <a:rPr lang="en-IN" sz="1600" i="0" dirty="0">
                <a:effectLst/>
                <a:latin typeface="Times New Roman" panose="02020603050405020304" pitchFamily="18" charset="0"/>
                <a:cs typeface="Times New Roman" panose="02020603050405020304" pitchFamily="18" charset="0"/>
              </a:rPr>
              <a:t>&lt;html&gt;  </a:t>
            </a:r>
          </a:p>
          <a:p>
            <a:pPr lvl="4" algn="just"/>
            <a:r>
              <a:rPr lang="en-IN" sz="1600" i="0" dirty="0">
                <a:effectLst/>
                <a:latin typeface="Times New Roman" panose="02020603050405020304" pitchFamily="18" charset="0"/>
                <a:cs typeface="Times New Roman" panose="02020603050405020304" pitchFamily="18" charset="0"/>
              </a:rPr>
              <a:t>&lt;body&gt;  </a:t>
            </a:r>
          </a:p>
          <a:p>
            <a:pPr lvl="4" algn="just"/>
            <a:r>
              <a:rPr lang="en-IN" sz="1600" i="0" dirty="0">
                <a:effectLst/>
                <a:latin typeface="Times New Roman" panose="02020603050405020304" pitchFamily="18" charset="0"/>
                <a:cs typeface="Times New Roman" panose="02020603050405020304" pitchFamily="18" charset="0"/>
              </a:rPr>
              <a:t>&lt;p style="</a:t>
            </a:r>
            <a:r>
              <a:rPr lang="en-IN" sz="1600" i="0" dirty="0" err="1">
                <a:effectLst/>
                <a:latin typeface="Times New Roman" panose="02020603050405020304" pitchFamily="18" charset="0"/>
                <a:cs typeface="Times New Roman" panose="02020603050405020304" pitchFamily="18" charset="0"/>
              </a:rPr>
              <a:t>font-weight:bold</a:t>
            </a:r>
            <a:r>
              <a:rPr lang="en-IN" sz="1600" i="0" dirty="0">
                <a:effectLst/>
                <a:latin typeface="Times New Roman" panose="02020603050405020304" pitchFamily="18" charset="0"/>
                <a:cs typeface="Times New Roman" panose="02020603050405020304" pitchFamily="18" charset="0"/>
              </a:rPr>
              <a:t>;"&gt;This font is bold.&lt;/p&gt;  </a:t>
            </a:r>
          </a:p>
          <a:p>
            <a:pPr lvl="4" algn="just"/>
            <a:r>
              <a:rPr lang="en-IN" sz="1600" i="0" dirty="0">
                <a:effectLst/>
                <a:latin typeface="Times New Roman" panose="02020603050405020304" pitchFamily="18" charset="0"/>
                <a:cs typeface="Times New Roman" panose="02020603050405020304" pitchFamily="18" charset="0"/>
              </a:rPr>
              <a:t>&lt;p style="</a:t>
            </a:r>
            <a:r>
              <a:rPr lang="en-IN" sz="1600" i="0" dirty="0" err="1">
                <a:effectLst/>
                <a:latin typeface="Times New Roman" panose="02020603050405020304" pitchFamily="18" charset="0"/>
                <a:cs typeface="Times New Roman" panose="02020603050405020304" pitchFamily="18" charset="0"/>
              </a:rPr>
              <a:t>font-weight:bolder</a:t>
            </a:r>
            <a:r>
              <a:rPr lang="en-IN" sz="1600" i="0" dirty="0">
                <a:effectLst/>
                <a:latin typeface="Times New Roman" panose="02020603050405020304" pitchFamily="18" charset="0"/>
                <a:cs typeface="Times New Roman" panose="02020603050405020304" pitchFamily="18" charset="0"/>
              </a:rPr>
              <a:t>;"&gt;This font is bolder.&lt;/p&gt;  </a:t>
            </a:r>
          </a:p>
          <a:p>
            <a:pPr lvl="4" algn="just"/>
            <a:r>
              <a:rPr lang="en-IN" sz="1600" i="0" dirty="0">
                <a:effectLst/>
                <a:latin typeface="Times New Roman" panose="02020603050405020304" pitchFamily="18" charset="0"/>
                <a:cs typeface="Times New Roman" panose="02020603050405020304" pitchFamily="18" charset="0"/>
              </a:rPr>
              <a:t>&lt;p style="</a:t>
            </a:r>
            <a:r>
              <a:rPr lang="en-IN" sz="1600" i="0" dirty="0" err="1">
                <a:effectLst/>
                <a:latin typeface="Times New Roman" panose="02020603050405020304" pitchFamily="18" charset="0"/>
                <a:cs typeface="Times New Roman" panose="02020603050405020304" pitchFamily="18" charset="0"/>
              </a:rPr>
              <a:t>font-weight:lighter</a:t>
            </a:r>
            <a:r>
              <a:rPr lang="en-IN" sz="1600" i="0" dirty="0">
                <a:effectLst/>
                <a:latin typeface="Times New Roman" panose="02020603050405020304" pitchFamily="18" charset="0"/>
                <a:cs typeface="Times New Roman" panose="02020603050405020304" pitchFamily="18" charset="0"/>
              </a:rPr>
              <a:t>;"&gt;This font is lighter.&lt;/p&gt;  </a:t>
            </a:r>
          </a:p>
          <a:p>
            <a:pPr lvl="4" algn="just"/>
            <a:r>
              <a:rPr lang="en-IN" sz="1600" i="0" dirty="0">
                <a:effectLst/>
                <a:latin typeface="Times New Roman" panose="02020603050405020304" pitchFamily="18" charset="0"/>
                <a:cs typeface="Times New Roman" panose="02020603050405020304" pitchFamily="18" charset="0"/>
              </a:rPr>
              <a:t>&lt;p style="font-weight:100;"&gt;This font is 100 weight.&lt;/p&gt;  </a:t>
            </a:r>
          </a:p>
          <a:p>
            <a:pPr lvl="4" algn="just"/>
            <a:r>
              <a:rPr lang="en-IN" sz="1600" i="0" dirty="0">
                <a:effectLst/>
                <a:latin typeface="Times New Roman" panose="02020603050405020304" pitchFamily="18" charset="0"/>
                <a:cs typeface="Times New Roman" panose="02020603050405020304" pitchFamily="18" charset="0"/>
              </a:rPr>
              <a:t>&lt;p style="font-weight:200;"&gt;This font is 200 weight.&lt;/p&gt;  </a:t>
            </a:r>
          </a:p>
          <a:p>
            <a:pPr lvl="4" algn="just"/>
            <a:r>
              <a:rPr lang="en-IN" sz="1600" i="0" dirty="0">
                <a:effectLst/>
                <a:latin typeface="Times New Roman" panose="02020603050405020304" pitchFamily="18" charset="0"/>
                <a:cs typeface="Times New Roman" panose="02020603050405020304" pitchFamily="18" charset="0"/>
              </a:rPr>
              <a:t>&lt;/body&gt;  </a:t>
            </a:r>
          </a:p>
          <a:p>
            <a:pPr lvl="4" algn="just"/>
            <a:r>
              <a:rPr lang="en-IN" sz="1600" i="0" dirty="0">
                <a:effectLst/>
                <a:latin typeface="Times New Roman" panose="02020603050405020304" pitchFamily="18" charset="0"/>
                <a:cs typeface="Times New Roman" panose="02020603050405020304" pitchFamily="18" charset="0"/>
              </a:rPr>
              <a:t>&lt;/html&gt; </a:t>
            </a:r>
          </a:p>
          <a:p>
            <a:endParaRPr lang="en-IN" b="0" i="0" u="sng" dirty="0">
              <a:effectLst/>
              <a:latin typeface="erdana"/>
            </a:endParaRPr>
          </a:p>
          <a:p>
            <a:endParaRPr lang="en-US" b="0" i="0" dirty="0">
              <a:solidFill>
                <a:srgbClr val="000000"/>
              </a:solidFill>
              <a:effectLst/>
              <a:latin typeface="inter-regular"/>
            </a:endParaRPr>
          </a:p>
        </p:txBody>
      </p:sp>
    </p:spTree>
    <p:extLst>
      <p:ext uri="{BB962C8B-B14F-4D97-AF65-F5344CB8AC3E}">
        <p14:creationId xmlns:p14="http://schemas.microsoft.com/office/powerpoint/2010/main" val="141062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BA783D-04D0-48A7-BCD5-09187F5301DE}"/>
              </a:ext>
            </a:extLst>
          </p:cNvPr>
          <p:cNvPicPr>
            <a:picLocks noGrp="1" noChangeAspect="1"/>
          </p:cNvPicPr>
          <p:nvPr>
            <p:ph idx="1"/>
          </p:nvPr>
        </p:nvPicPr>
        <p:blipFill>
          <a:blip r:embed="rId2"/>
          <a:stretch>
            <a:fillRect/>
          </a:stretch>
        </p:blipFill>
        <p:spPr>
          <a:xfrm>
            <a:off x="1066800" y="782237"/>
            <a:ext cx="10058400" cy="5133727"/>
          </a:xfrm>
          <a:prstGeom prst="rect">
            <a:avLst/>
          </a:prstGeom>
        </p:spPr>
      </p:pic>
    </p:spTree>
    <p:extLst>
      <p:ext uri="{BB962C8B-B14F-4D97-AF65-F5344CB8AC3E}">
        <p14:creationId xmlns:p14="http://schemas.microsoft.com/office/powerpoint/2010/main" val="1302248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83F57-8A42-EF86-A63E-80199489A938}"/>
              </a:ext>
            </a:extLst>
          </p:cNvPr>
          <p:cNvSpPr txBox="1"/>
          <p:nvPr/>
        </p:nvSpPr>
        <p:spPr>
          <a:xfrm>
            <a:off x="213064" y="115410"/>
            <a:ext cx="11904956" cy="4893647"/>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Picture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most common use of 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&lt;picture&gt;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will be for art direction in responsive designs. Instead of having one image that is scaled up or down based on the viewport width, multiple images can be designed to more nicely fill the browser viewport.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&lt;picture&gt;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contains two tags: one or more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&lt;source&gt;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tags and one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3"/>
              </a:rPr>
              <a:t>&lt;</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hlinkClick r:id="rId3"/>
              </a:rPr>
              <a:t>img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3"/>
              </a:rPr>
              <a:t>&gt;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&lt;picture&gt;</a:t>
            </a:r>
          </a:p>
          <a:p>
            <a:r>
              <a:rPr lang="en-US" sz="2400" dirty="0">
                <a:latin typeface="Times New Roman" panose="02020603050405020304" pitchFamily="18" charset="0"/>
                <a:cs typeface="Times New Roman" panose="02020603050405020304" pitchFamily="18" charset="0"/>
              </a:rPr>
              <a:t>  &lt;source media="(min-width:650px)" </a:t>
            </a:r>
            <a:r>
              <a:rPr lang="en-US" sz="2400" dirty="0" err="1">
                <a:latin typeface="Times New Roman" panose="02020603050405020304" pitchFamily="18" charset="0"/>
                <a:cs typeface="Times New Roman" panose="02020603050405020304" pitchFamily="18" charset="0"/>
              </a:rPr>
              <a:t>srcset</a:t>
            </a:r>
            <a:r>
              <a:rPr lang="en-US" sz="2400" dirty="0">
                <a:latin typeface="Times New Roman" panose="02020603050405020304" pitchFamily="18" charset="0"/>
                <a:cs typeface="Times New Roman" panose="02020603050405020304" pitchFamily="18" charset="0"/>
              </a:rPr>
              <a:t>="img_pink_flowers.jpg"&gt;</a:t>
            </a:r>
          </a:p>
          <a:p>
            <a:r>
              <a:rPr lang="en-US" sz="2400" dirty="0">
                <a:latin typeface="Times New Roman" panose="02020603050405020304" pitchFamily="18" charset="0"/>
                <a:cs typeface="Times New Roman" panose="02020603050405020304" pitchFamily="18" charset="0"/>
              </a:rPr>
              <a:t>  &lt;source media="(min-width:465px)" </a:t>
            </a:r>
            <a:r>
              <a:rPr lang="en-US" sz="2400" dirty="0" err="1">
                <a:latin typeface="Times New Roman" panose="02020603050405020304" pitchFamily="18" charset="0"/>
                <a:cs typeface="Times New Roman" panose="02020603050405020304" pitchFamily="18" charset="0"/>
              </a:rPr>
              <a:t>srcset</a:t>
            </a:r>
            <a:r>
              <a:rPr lang="en-US" sz="2400" dirty="0">
                <a:latin typeface="Times New Roman" panose="02020603050405020304" pitchFamily="18" charset="0"/>
                <a:cs typeface="Times New Roman" panose="02020603050405020304" pitchFamily="18" charset="0"/>
              </a:rPr>
              <a:t>="img_white_flower.jpg"&gt;</a:t>
            </a:r>
          </a:p>
          <a:p>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img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="img_orange_flowers.jpg" alt="Flowers" style="</a:t>
            </a:r>
            <a:r>
              <a:rPr lang="en-US" sz="2400" dirty="0" err="1">
                <a:latin typeface="Times New Roman" panose="02020603050405020304" pitchFamily="18" charset="0"/>
                <a:cs typeface="Times New Roman" panose="02020603050405020304" pitchFamily="18" charset="0"/>
              </a:rPr>
              <a:t>width:auto</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&lt;/picture&gt;</a:t>
            </a:r>
          </a:p>
        </p:txBody>
      </p:sp>
      <p:sp>
        <p:nvSpPr>
          <p:cNvPr id="3" name="Rectangle 1">
            <a:extLst>
              <a:ext uri="{FF2B5EF4-FFF2-40B4-BE49-F238E27FC236}">
                <a16:creationId xmlns:a16="http://schemas.microsoft.com/office/drawing/2014/main" id="{9048B7DB-2662-396E-B861-89A8077E5B8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2545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CB3F5-345C-D39C-5D6B-EB8A3FB1060B}"/>
              </a:ext>
            </a:extLst>
          </p:cNvPr>
          <p:cNvSpPr txBox="1"/>
          <p:nvPr/>
        </p:nvSpPr>
        <p:spPr>
          <a:xfrm>
            <a:off x="266330" y="275208"/>
            <a:ext cx="11496583" cy="4647426"/>
          </a:xfrm>
          <a:prstGeom prst="rect">
            <a:avLst/>
          </a:prstGeom>
          <a:noFill/>
        </p:spPr>
        <p:txBody>
          <a:bodyPr wrap="square" rtlCol="0">
            <a:spAutoFit/>
          </a:bodyPr>
          <a:lstStyle/>
          <a:p>
            <a:r>
              <a:rPr lang="en-US" sz="3600" u="sng" dirty="0"/>
              <a:t>Scroll</a:t>
            </a:r>
          </a:p>
          <a:p>
            <a:endParaRPr lang="en-US" sz="3600" u="sng" dirty="0"/>
          </a:p>
          <a:p>
            <a:pPr marL="571500" indent="-571500">
              <a:buFont typeface="Wingdings" panose="05000000000000000000" pitchFamily="2" charset="2"/>
              <a:buChar char="Ø"/>
            </a:pPr>
            <a:r>
              <a:rPr lang="en-US" sz="2800" b="0" i="0" dirty="0">
                <a:solidFill>
                  <a:srgbClr val="000000"/>
                </a:solidFill>
                <a:effectLst/>
                <a:latin typeface="Times New Roman" panose="02020603050405020304" pitchFamily="18" charset="0"/>
                <a:cs typeface="Times New Roman" panose="02020603050405020304" pitchFamily="18" charset="0"/>
              </a:rPr>
              <a:t>The HTML &lt;marquee&gt; tag is used for scrolling piece of text or image displayed either horizontally across or vertically down your web site page depending on the settings.</a:t>
            </a:r>
          </a:p>
          <a:p>
            <a:r>
              <a:rPr lang="en-US" sz="2800" u="sng" dirty="0">
                <a:solidFill>
                  <a:srgbClr val="000000"/>
                </a:solidFill>
                <a:latin typeface="Times New Roman" panose="02020603050405020304" pitchFamily="18" charset="0"/>
                <a:cs typeface="Times New Roman" panose="02020603050405020304" pitchFamily="18" charset="0"/>
              </a:rPr>
              <a:t>Example:</a:t>
            </a:r>
          </a:p>
          <a:p>
            <a:r>
              <a:rPr kumimoji="0" lang="en-US" altLang="en-US" sz="2800" b="0" i="0" u="none" strike="noStrike" cap="none" normalizeH="0" baseline="0" dirty="0">
                <a:ln>
                  <a:noFill/>
                </a:ln>
                <a:solidFill>
                  <a:srgbClr val="000088"/>
                </a:solidFill>
                <a:effectLst/>
                <a:latin typeface="var(--bs-font-monospace)"/>
              </a:rPr>
              <a:t>&lt;marquee&gt;</a:t>
            </a:r>
            <a:r>
              <a:rPr kumimoji="0" lang="en-US" altLang="en-US" sz="2800" b="0" i="0" u="none" strike="noStrike" cap="none" normalizeH="0" baseline="0" dirty="0">
                <a:ln>
                  <a:noFill/>
                </a:ln>
                <a:solidFill>
                  <a:srgbClr val="000000"/>
                </a:solidFill>
                <a:effectLst/>
                <a:latin typeface="var(--bs-font-monospace)"/>
              </a:rPr>
              <a:t>This is basic example of marquee</a:t>
            </a:r>
            <a:r>
              <a:rPr kumimoji="0" lang="en-US" altLang="en-US" sz="2800" b="0" i="0" u="none" strike="noStrike" cap="none" normalizeH="0" baseline="0" dirty="0">
                <a:ln>
                  <a:noFill/>
                </a:ln>
                <a:solidFill>
                  <a:srgbClr val="000088"/>
                </a:solidFill>
                <a:effectLst/>
                <a:latin typeface="var(--bs-font-monospace)"/>
              </a:rPr>
              <a:t>&lt;/marquee&gt;</a:t>
            </a:r>
            <a:r>
              <a:rPr kumimoji="0" lang="en-US" altLang="en-US" sz="2800" b="0" i="0" u="none" strike="noStrike" cap="none" normalizeH="0" baseline="0" dirty="0">
                <a:ln>
                  <a:noFill/>
                </a:ln>
                <a:solidFill>
                  <a:srgbClr val="000000"/>
                </a:solidFill>
                <a:effectLst/>
                <a:latin typeface="var(--bs-font-monospace)"/>
              </a:rPr>
              <a:t> </a:t>
            </a:r>
          </a:p>
          <a:p>
            <a:r>
              <a:rPr kumimoji="0" lang="en-US" altLang="en-US" sz="2800" b="0" i="0" u="none" strike="noStrike" cap="none" normalizeH="0" baseline="0" dirty="0">
                <a:ln>
                  <a:noFill/>
                </a:ln>
                <a:solidFill>
                  <a:srgbClr val="000088"/>
                </a:solidFill>
                <a:effectLst/>
                <a:latin typeface="var(--bs-font-monospace)"/>
              </a:rPr>
              <a:t>&lt;marquee</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0066"/>
                </a:solidFill>
                <a:effectLst/>
                <a:latin typeface="var(--bs-font-monospace)"/>
              </a:rPr>
              <a:t>direction</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8800"/>
                </a:solidFill>
                <a:effectLst/>
                <a:latin typeface="var(--bs-font-monospace)"/>
              </a:rPr>
              <a:t>"up"</a:t>
            </a:r>
            <a:r>
              <a:rPr kumimoji="0" lang="en-US" altLang="en-US" sz="2800" b="0" i="0" u="none" strike="noStrike" cap="none" normalizeH="0" baseline="0" dirty="0">
                <a:ln>
                  <a:noFill/>
                </a:ln>
                <a:solidFill>
                  <a:srgbClr val="000088"/>
                </a:solidFill>
                <a:effectLst/>
                <a:latin typeface="var(--bs-font-monospace)"/>
              </a:rPr>
              <a:t>&gt;</a:t>
            </a:r>
            <a:r>
              <a:rPr kumimoji="0" lang="en-US" altLang="en-US" sz="2800" b="0" i="0" u="none" strike="noStrike" cap="none" normalizeH="0" baseline="0" dirty="0">
                <a:ln>
                  <a:noFill/>
                </a:ln>
                <a:solidFill>
                  <a:srgbClr val="000000"/>
                </a:solidFill>
                <a:effectLst/>
                <a:latin typeface="var(--bs-font-monospace)"/>
              </a:rPr>
              <a:t>The direction of text will be from bottom to top.</a:t>
            </a:r>
            <a:r>
              <a:rPr kumimoji="0" lang="en-US" altLang="en-US" sz="2800" b="0" i="0" u="none" strike="noStrike" cap="none" normalizeH="0" baseline="0" dirty="0">
                <a:ln>
                  <a:noFill/>
                </a:ln>
                <a:solidFill>
                  <a:srgbClr val="000088"/>
                </a:solidFill>
                <a:effectLst/>
                <a:latin typeface="var(--bs-font-monospace)"/>
              </a:rPr>
              <a:t>&lt;/marquee&gt;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06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451D7-728A-F8FB-485B-B4A06BEE8AD3}"/>
              </a:ext>
            </a:extLst>
          </p:cNvPr>
          <p:cNvSpPr txBox="1"/>
          <p:nvPr/>
        </p:nvSpPr>
        <p:spPr>
          <a:xfrm>
            <a:off x="844858" y="266329"/>
            <a:ext cx="10678358" cy="2246769"/>
          </a:xfrm>
          <a:prstGeom prst="rect">
            <a:avLst/>
          </a:prstGeom>
          <a:noFill/>
        </p:spPr>
        <p:txBody>
          <a:bodyPr wrap="square" rtlCol="0">
            <a:spAutoFit/>
          </a:bodyPr>
          <a:lstStyle/>
          <a:p>
            <a:r>
              <a:rPr lang="en-US" sz="2800" u="sng" dirty="0"/>
              <a:t>TASK-2</a:t>
            </a:r>
          </a:p>
          <a:p>
            <a:pPr marL="457200" indent="-457200">
              <a:buFont typeface="Wingdings" panose="05000000000000000000" pitchFamily="2" charset="2"/>
              <a:buChar char="Ø"/>
            </a:pPr>
            <a:r>
              <a:rPr lang="en-US" sz="2800" dirty="0"/>
              <a:t>Create the following navigation bar by using CSS: and also create a simple webpage like this:</a:t>
            </a:r>
          </a:p>
          <a:p>
            <a:endParaRPr lang="en-US" sz="2800" dirty="0"/>
          </a:p>
          <a:p>
            <a:endParaRPr lang="en-IN" sz="2800" dirty="0"/>
          </a:p>
        </p:txBody>
      </p:sp>
      <p:pic>
        <p:nvPicPr>
          <p:cNvPr id="4" name="Picture 3">
            <a:extLst>
              <a:ext uri="{FF2B5EF4-FFF2-40B4-BE49-F238E27FC236}">
                <a16:creationId xmlns:a16="http://schemas.microsoft.com/office/drawing/2014/main" id="{257B5E45-8B6D-20CB-8DA3-D94F7FB47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142" y="2089168"/>
            <a:ext cx="5122416" cy="3013186"/>
          </a:xfrm>
          <a:prstGeom prst="rect">
            <a:avLst/>
          </a:prstGeom>
        </p:spPr>
      </p:pic>
    </p:spTree>
    <p:extLst>
      <p:ext uri="{BB962C8B-B14F-4D97-AF65-F5344CB8AC3E}">
        <p14:creationId xmlns:p14="http://schemas.microsoft.com/office/powerpoint/2010/main" val="173888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F07303A9-502A-4118-97EC-BFD3E1D628BE}"/>
              </a:ext>
            </a:extLst>
          </p:cNvPr>
          <p:cNvPicPr>
            <a:picLocks noGrp="1" noChangeAspect="1"/>
          </p:cNvPicPr>
          <p:nvPr>
            <p:ph idx="1"/>
          </p:nvPr>
        </p:nvPicPr>
        <p:blipFill>
          <a:blip r:embed="rId2"/>
          <a:stretch>
            <a:fillRect/>
          </a:stretch>
        </p:blipFill>
        <p:spPr>
          <a:xfrm>
            <a:off x="3622089" y="2325949"/>
            <a:ext cx="5048404" cy="3018407"/>
          </a:xfrm>
          <a:prstGeom prst="rect">
            <a:avLst/>
          </a:prstGeom>
        </p:spPr>
      </p:pic>
      <p:sp>
        <p:nvSpPr>
          <p:cNvPr id="7" name="TextBox 6">
            <a:extLst>
              <a:ext uri="{FF2B5EF4-FFF2-40B4-BE49-F238E27FC236}">
                <a16:creationId xmlns:a16="http://schemas.microsoft.com/office/drawing/2014/main" id="{09F30593-A172-728E-98FB-01E9905D16E3}"/>
              </a:ext>
            </a:extLst>
          </p:cNvPr>
          <p:cNvSpPr txBox="1"/>
          <p:nvPr/>
        </p:nvSpPr>
        <p:spPr>
          <a:xfrm>
            <a:off x="3622089" y="807868"/>
            <a:ext cx="4154750"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CSS Syntax</a:t>
            </a:r>
            <a:endParaRPr lang="en-I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49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3630967" y="1060881"/>
            <a:ext cx="6522128" cy="5797119"/>
          </a:xfrm>
          <a:prstGeom prst="rect">
            <a:avLst/>
          </a:prstGeom>
          <a:noFill/>
        </p:spPr>
        <p:txBody>
          <a:bodyPr wrap="square" rtlCol="0">
            <a:spAutoFit/>
          </a:bodyPr>
          <a:lstStyle/>
          <a:p>
            <a:r>
              <a:rPr lang="en-IN" sz="1800" b="1" dirty="0"/>
              <a:t>&lt;!DOCTYPE&gt;  </a:t>
            </a:r>
          </a:p>
          <a:p>
            <a:r>
              <a:rPr lang="en-IN" sz="1800" b="1" dirty="0"/>
              <a:t>&lt;html&gt;  </a:t>
            </a:r>
          </a:p>
          <a:p>
            <a:r>
              <a:rPr lang="en-IN" sz="1800" b="1" dirty="0"/>
              <a:t>&lt;head&gt;  </a:t>
            </a:r>
          </a:p>
          <a:p>
            <a:r>
              <a:rPr lang="en-IN" sz="1800" b="1" dirty="0"/>
              <a:t>&lt;style&gt;  </a:t>
            </a:r>
          </a:p>
          <a:p>
            <a:r>
              <a:rPr lang="en-IN" sz="1800" b="1" dirty="0"/>
              <a:t>h1{  </a:t>
            </a:r>
          </a:p>
          <a:p>
            <a:r>
              <a:rPr lang="en-IN" sz="1800" b="1" dirty="0" err="1"/>
              <a:t>color:white</a:t>
            </a:r>
            <a:r>
              <a:rPr lang="en-IN" sz="1800" b="1" dirty="0"/>
              <a:t>;  </a:t>
            </a:r>
          </a:p>
          <a:p>
            <a:r>
              <a:rPr lang="en-IN" sz="1800" b="1" dirty="0"/>
              <a:t>background-color:red;  </a:t>
            </a:r>
          </a:p>
          <a:p>
            <a:r>
              <a:rPr lang="en-IN" sz="1800" b="1" dirty="0"/>
              <a:t>padding:5px;  </a:t>
            </a:r>
          </a:p>
          <a:p>
            <a:r>
              <a:rPr lang="en-IN" sz="1800" b="1" dirty="0"/>
              <a:t>}  </a:t>
            </a:r>
          </a:p>
          <a:p>
            <a:r>
              <a:rPr lang="en-IN" sz="1800" b="1" dirty="0"/>
              <a:t>p{  </a:t>
            </a:r>
          </a:p>
          <a:p>
            <a:r>
              <a:rPr lang="en-IN" sz="1800" b="1" dirty="0" err="1"/>
              <a:t>color:blue</a:t>
            </a:r>
            <a:r>
              <a:rPr lang="en-IN" sz="1800" b="1" dirty="0"/>
              <a:t>;  </a:t>
            </a:r>
          </a:p>
          <a:p>
            <a:r>
              <a:rPr lang="en-IN" sz="1800" b="1" dirty="0"/>
              <a:t>}  </a:t>
            </a:r>
          </a:p>
          <a:p>
            <a:r>
              <a:rPr lang="en-IN" sz="1800" b="1" dirty="0"/>
              <a:t>&lt;/style&gt;  </a:t>
            </a:r>
          </a:p>
          <a:p>
            <a:r>
              <a:rPr lang="en-IN" sz="1800" b="1" dirty="0"/>
              <a:t>&lt;/head&gt;  </a:t>
            </a:r>
          </a:p>
          <a:p>
            <a:r>
              <a:rPr lang="en-IN" sz="1800" b="1" dirty="0"/>
              <a:t>&lt;body&gt;  </a:t>
            </a:r>
          </a:p>
          <a:p>
            <a:r>
              <a:rPr lang="en-IN" sz="1800" b="1" dirty="0"/>
              <a:t>&lt;h1&gt;Write Your First CSS Example&lt;/h1&gt;  </a:t>
            </a:r>
          </a:p>
          <a:p>
            <a:r>
              <a:rPr lang="en-IN" sz="1800" b="1" dirty="0"/>
              <a:t>&lt;p&gt;This is Paragraph.&lt;/p&gt;  </a:t>
            </a:r>
          </a:p>
          <a:p>
            <a:r>
              <a:rPr lang="en-IN" sz="1800" b="1" dirty="0"/>
              <a:t>&lt;/body&gt;  </a:t>
            </a:r>
          </a:p>
          <a:p>
            <a:r>
              <a:rPr lang="en-IN" sz="1800" b="1" dirty="0"/>
              <a:t>&lt;/html</a:t>
            </a:r>
            <a:endParaRPr lang="en-IN" b="1" dirty="0"/>
          </a:p>
          <a:p>
            <a:endParaRPr lang="en-IN" dirty="0"/>
          </a:p>
        </p:txBody>
      </p:sp>
      <p:sp>
        <p:nvSpPr>
          <p:cNvPr id="12" name="TextBox 11">
            <a:extLst>
              <a:ext uri="{FF2B5EF4-FFF2-40B4-BE49-F238E27FC236}">
                <a16:creationId xmlns:a16="http://schemas.microsoft.com/office/drawing/2014/main" id="{741DD944-1C20-C264-4A5A-E9715D811DA6}"/>
              </a:ext>
            </a:extLst>
          </p:cNvPr>
          <p:cNvSpPr txBox="1"/>
          <p:nvPr/>
        </p:nvSpPr>
        <p:spPr>
          <a:xfrm>
            <a:off x="3496322" y="128725"/>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B2E3E12-C8D0-579A-2335-0E30C203C720}"/>
              </a:ext>
            </a:extLst>
          </p:cNvPr>
          <p:cNvSpPr/>
          <p:nvPr/>
        </p:nvSpPr>
        <p:spPr>
          <a:xfrm>
            <a:off x="2749118" y="985422"/>
            <a:ext cx="6809173"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540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8518-7689-6121-E084-5CDAB601FE28}"/>
              </a:ext>
            </a:extLst>
          </p:cNvPr>
          <p:cNvSpPr>
            <a:spLocks noGrp="1"/>
          </p:cNvSpPr>
          <p:nvPr>
            <p:ph type="title" idx="4294967295"/>
          </p:nvPr>
        </p:nvSpPr>
        <p:spPr>
          <a:xfrm>
            <a:off x="1704513" y="691341"/>
            <a:ext cx="7108825" cy="796925"/>
          </a:xfrm>
        </p:spPr>
        <p:txBody>
          <a:bodyPr/>
          <a:lstStyle/>
          <a:p>
            <a:r>
              <a:rPr lang="en-US" u="sng" dirty="0">
                <a:latin typeface="Times New Roman" panose="02020603050405020304" pitchFamily="18" charset="0"/>
                <a:cs typeface="Times New Roman" panose="02020603050405020304" pitchFamily="18" charset="0"/>
              </a:rPr>
              <a:t>CSS Selectors</a:t>
            </a:r>
            <a:endParaRPr lang="en-IN"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B94C60-2017-477E-B98C-5E9927A56FDA}"/>
              </a:ext>
            </a:extLst>
          </p:cNvPr>
          <p:cNvSpPr txBox="1"/>
          <p:nvPr/>
        </p:nvSpPr>
        <p:spPr>
          <a:xfrm>
            <a:off x="1704513" y="1686758"/>
            <a:ext cx="8522563" cy="4062651"/>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i="0" dirty="0">
                <a:solidFill>
                  <a:srgbClr val="333333"/>
                </a:solidFill>
                <a:effectLst/>
                <a:latin typeface="Times New Roman" panose="02020603050405020304" pitchFamily="18" charset="0"/>
                <a:cs typeface="Times New Roman" panose="02020603050405020304" pitchFamily="18" charset="0"/>
              </a:rPr>
              <a:t>CSS selectors</a:t>
            </a:r>
            <a:r>
              <a:rPr lang="en-US" sz="2400" b="0" i="0" dirty="0">
                <a:solidFill>
                  <a:srgbClr val="333333"/>
                </a:solidFill>
                <a:effectLst/>
                <a:latin typeface="Times New Roman" panose="02020603050405020304" pitchFamily="18" charset="0"/>
                <a:cs typeface="Times New Roman" panose="02020603050405020304" pitchFamily="18" charset="0"/>
              </a:rPr>
              <a:t> are used </a:t>
            </a:r>
            <a:r>
              <a:rPr lang="en-US" sz="2400" b="0" i="1" dirty="0">
                <a:solidFill>
                  <a:srgbClr val="333333"/>
                </a:solidFill>
                <a:effectLst/>
                <a:latin typeface="Times New Roman" panose="02020603050405020304" pitchFamily="18" charset="0"/>
                <a:cs typeface="Times New Roman" panose="02020603050405020304" pitchFamily="18" charset="0"/>
              </a:rPr>
              <a:t>to select the content you want to style</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Selectors are the part of CSS rule set. CSS selectors select HTML elements according to its id, class, type, attribute etc.</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There are several different types of selectors in CSS.</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Element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Id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Class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Universal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Group Selector</a:t>
            </a:r>
          </a:p>
          <a:p>
            <a:endParaRPr lang="en-IN" dirty="0"/>
          </a:p>
        </p:txBody>
      </p:sp>
    </p:spTree>
    <p:extLst>
      <p:ext uri="{BB962C8B-B14F-4D97-AF65-F5344CB8AC3E}">
        <p14:creationId xmlns:p14="http://schemas.microsoft.com/office/powerpoint/2010/main" val="396963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54BEA7-58A8-C9DB-93A3-6B23275DF9D2}"/>
              </a:ext>
            </a:extLst>
          </p:cNvPr>
          <p:cNvSpPr txBox="1"/>
          <p:nvPr/>
        </p:nvSpPr>
        <p:spPr>
          <a:xfrm>
            <a:off x="3187082" y="195880"/>
            <a:ext cx="3737499" cy="523220"/>
          </a:xfrm>
          <a:prstGeom prst="rect">
            <a:avLst/>
          </a:prstGeom>
          <a:noFill/>
        </p:spPr>
        <p:txBody>
          <a:bodyPr wrap="square" rtlCol="0">
            <a:spAutoFit/>
          </a:bodyPr>
          <a:lstStyle/>
          <a:p>
            <a:r>
              <a:rPr lang="en-US" sz="2800" i="0" u="sng" dirty="0">
                <a:solidFill>
                  <a:srgbClr val="000000"/>
                </a:solidFill>
                <a:effectLst/>
                <a:latin typeface="Times New Roman" panose="02020603050405020304" pitchFamily="18" charset="0"/>
                <a:cs typeface="Times New Roman" panose="02020603050405020304" pitchFamily="18" charset="0"/>
              </a:rPr>
              <a:t>CSS Element Selector</a:t>
            </a:r>
            <a:endParaRPr lang="en-IN" sz="2800" u="sng" dirty="0"/>
          </a:p>
        </p:txBody>
      </p:sp>
      <p:sp>
        <p:nvSpPr>
          <p:cNvPr id="5" name="TextBox 4">
            <a:extLst>
              <a:ext uri="{FF2B5EF4-FFF2-40B4-BE49-F238E27FC236}">
                <a16:creationId xmlns:a16="http://schemas.microsoft.com/office/drawing/2014/main" id="{A3874065-7D07-5B8F-3778-2FB5CBF64C06}"/>
              </a:ext>
            </a:extLst>
          </p:cNvPr>
          <p:cNvSpPr txBox="1"/>
          <p:nvPr/>
        </p:nvSpPr>
        <p:spPr>
          <a:xfrm>
            <a:off x="1775532" y="719100"/>
            <a:ext cx="8957571" cy="572464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33333"/>
                </a:solidFill>
                <a:effectLst/>
                <a:latin typeface="inter-regular"/>
              </a:rPr>
              <a:t>The element selector selects the HTML element by name.</a:t>
            </a:r>
          </a:p>
          <a:p>
            <a:endParaRPr lang="en-US" b="0" i="0" dirty="0">
              <a:solidFill>
                <a:srgbClr val="333333"/>
              </a:solidFill>
              <a:effectLst/>
              <a:latin typeface="inter-regular"/>
            </a:endParaRPr>
          </a:p>
          <a:p>
            <a:r>
              <a:rPr lang="en-US" sz="2400" b="1" u="sng" dirty="0">
                <a:solidFill>
                  <a:srgbClr val="333333"/>
                </a:solidFill>
                <a:latin typeface="Times New Roman" panose="02020603050405020304" pitchFamily="18" charset="0"/>
                <a:cs typeface="Times New Roman" panose="02020603050405020304" pitchFamily="18" charset="0"/>
              </a:rPr>
              <a:t>Example</a:t>
            </a:r>
          </a:p>
          <a:p>
            <a:pPr lvl="5"/>
            <a:r>
              <a:rPr lang="en-US" dirty="0"/>
              <a:t>&lt;!DOCTYPE html&gt;</a:t>
            </a:r>
          </a:p>
          <a:p>
            <a:pPr lvl="5"/>
            <a:r>
              <a:rPr lang="en-US" dirty="0"/>
              <a:t>&lt;html&gt;</a:t>
            </a:r>
          </a:p>
          <a:p>
            <a:pPr lvl="5"/>
            <a:r>
              <a:rPr lang="en-US" dirty="0"/>
              <a:t>&lt;head&gt;</a:t>
            </a:r>
          </a:p>
          <a:p>
            <a:pPr lvl="5"/>
            <a:r>
              <a:rPr lang="en-US" dirty="0"/>
              <a:t>&lt;style&gt;</a:t>
            </a:r>
          </a:p>
          <a:p>
            <a:pPr lvl="5"/>
            <a:r>
              <a:rPr lang="en-US" dirty="0"/>
              <a:t>p {</a:t>
            </a:r>
          </a:p>
          <a:p>
            <a:pPr lvl="5"/>
            <a:r>
              <a:rPr lang="en-US" dirty="0"/>
              <a:t>  text-align: center;</a:t>
            </a:r>
          </a:p>
          <a:p>
            <a:pPr lvl="5"/>
            <a:r>
              <a:rPr lang="en-US" dirty="0"/>
              <a:t>  color: red;</a:t>
            </a:r>
          </a:p>
          <a:p>
            <a:pPr lvl="5"/>
            <a:r>
              <a:rPr lang="en-US" dirty="0"/>
              <a:t>} </a:t>
            </a:r>
          </a:p>
          <a:p>
            <a:pPr lvl="5"/>
            <a:r>
              <a:rPr lang="en-US" dirty="0"/>
              <a:t>&lt;/style&gt;</a:t>
            </a:r>
          </a:p>
          <a:p>
            <a:pPr lvl="5"/>
            <a:r>
              <a:rPr lang="en-US" dirty="0"/>
              <a:t>&lt;/head&gt;</a:t>
            </a:r>
          </a:p>
          <a:p>
            <a:pPr lvl="5"/>
            <a:r>
              <a:rPr lang="en-US" dirty="0"/>
              <a:t>&lt;body&gt;</a:t>
            </a:r>
          </a:p>
          <a:p>
            <a:pPr lvl="5"/>
            <a:r>
              <a:rPr lang="en-US" dirty="0"/>
              <a:t>&lt;p&gt;Every paragraph will be affected by the style.&lt;/p&gt;</a:t>
            </a:r>
          </a:p>
          <a:p>
            <a:pPr lvl="5"/>
            <a:r>
              <a:rPr lang="en-US" dirty="0"/>
              <a:t>&lt;p&gt;Me too!&lt;/p&gt;</a:t>
            </a:r>
          </a:p>
          <a:p>
            <a:pPr lvl="5"/>
            <a:r>
              <a:rPr lang="en-US" dirty="0"/>
              <a:t>&lt;h2&gt;And me!&lt;/h2&gt;</a:t>
            </a:r>
          </a:p>
          <a:p>
            <a:pPr lvl="5"/>
            <a:r>
              <a:rPr lang="en-US" dirty="0"/>
              <a:t>&lt;/body&gt;</a:t>
            </a:r>
          </a:p>
          <a:p>
            <a:pPr lvl="5"/>
            <a:r>
              <a:rPr lang="en-US" dirty="0"/>
              <a:t>&lt;/html&gt;</a:t>
            </a:r>
          </a:p>
          <a:p>
            <a:endParaRPr lang="en-IN" dirty="0"/>
          </a:p>
        </p:txBody>
      </p:sp>
      <p:sp>
        <p:nvSpPr>
          <p:cNvPr id="6" name="Rectangle 5">
            <a:extLst>
              <a:ext uri="{FF2B5EF4-FFF2-40B4-BE49-F238E27FC236}">
                <a16:creationId xmlns:a16="http://schemas.microsoft.com/office/drawing/2014/main" id="{37E17B1C-DE17-5F10-C694-7C9928F849C1}"/>
              </a:ext>
            </a:extLst>
          </p:cNvPr>
          <p:cNvSpPr/>
          <p:nvPr/>
        </p:nvSpPr>
        <p:spPr>
          <a:xfrm>
            <a:off x="3187082" y="1542430"/>
            <a:ext cx="6684885" cy="4683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16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319596"/>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Id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651247" y="1367758"/>
            <a:ext cx="9463596" cy="5170646"/>
          </a:xfrm>
          <a:prstGeom prst="rect">
            <a:avLst/>
          </a:prstGeom>
          <a:noFill/>
        </p:spPr>
        <p:txBody>
          <a:bodyPr wrap="square" rtlCol="0">
            <a:spAutoFit/>
          </a:bodyPr>
          <a:lstStyle/>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id selector uses the id attribute of an HTML element to select a specific element.</a:t>
            </a: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id of an element is unique within a page, so the id selector is used to select one unique element!</a:t>
            </a: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 id name cannot start with a number!</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select an element with a specific id, write a </a:t>
            </a:r>
            <a:r>
              <a:rPr lang="en-US" sz="2400" b="1" i="0" u="sng" dirty="0">
                <a:solidFill>
                  <a:srgbClr val="000000"/>
                </a:solidFill>
                <a:effectLst/>
                <a:latin typeface="Times New Roman" panose="02020603050405020304" pitchFamily="18" charset="0"/>
                <a:cs typeface="Times New Roman" panose="02020603050405020304" pitchFamily="18" charset="0"/>
              </a:rPr>
              <a:t>hash</a:t>
            </a:r>
            <a:r>
              <a:rPr lang="en-US" sz="2400" b="1" i="0" dirty="0">
                <a:solidFill>
                  <a:srgbClr val="000000"/>
                </a:solidFill>
                <a:effectLst/>
                <a:latin typeface="Times New Roman" panose="02020603050405020304" pitchFamily="18" charset="0"/>
                <a:cs typeface="Times New Roman" panose="02020603050405020304" pitchFamily="18" charset="0"/>
              </a:rPr>
              <a:t> (#) character</a:t>
            </a:r>
            <a:r>
              <a:rPr lang="en-US" sz="2400" b="0" i="0" dirty="0">
                <a:solidFill>
                  <a:srgbClr val="000000"/>
                </a:solidFill>
                <a:effectLst/>
                <a:latin typeface="Times New Roman" panose="02020603050405020304" pitchFamily="18" charset="0"/>
                <a:cs typeface="Times New Roman" panose="02020603050405020304" pitchFamily="18" charset="0"/>
              </a:rPr>
              <a:t>, followed by the id of the element.</a:t>
            </a:r>
          </a:p>
          <a:p>
            <a:pPr algn="l"/>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			</a:t>
            </a:r>
            <a:r>
              <a:rPr lang="es-ES" sz="2400" b="0" i="0" dirty="0">
                <a:solidFill>
                  <a:srgbClr val="A52A2A"/>
                </a:solidFill>
                <a:effectLst/>
                <a:latin typeface="Times New Roman" panose="02020603050405020304" pitchFamily="18" charset="0"/>
                <a:cs typeface="Times New Roman" panose="02020603050405020304" pitchFamily="18" charset="0"/>
              </a:rPr>
              <a:t>#para1 </a:t>
            </a:r>
            <a:r>
              <a:rPr lang="es-ES" sz="2400" b="0" i="0" dirty="0">
                <a:solidFill>
                  <a:srgbClr val="000000"/>
                </a:solidFill>
                <a:effectLst/>
                <a:latin typeface="Times New Roman" panose="02020603050405020304" pitchFamily="18" charset="0"/>
                <a:cs typeface="Times New Roman" panose="02020603050405020304" pitchFamily="18" charset="0"/>
              </a:rPr>
              <a:t>{</a:t>
            </a:r>
            <a:br>
              <a:rPr lang="es-ES" sz="2400" b="0" i="0" dirty="0">
                <a:solidFill>
                  <a:srgbClr val="FF0000"/>
                </a:solidFill>
                <a:effectLst/>
                <a:latin typeface="Times New Roman" panose="02020603050405020304" pitchFamily="18" charset="0"/>
                <a:cs typeface="Times New Roman" panose="02020603050405020304" pitchFamily="18" charset="0"/>
              </a:rPr>
            </a:br>
            <a:r>
              <a:rPr lang="es-ES" sz="2400" b="0" i="0" dirty="0">
                <a:solidFill>
                  <a:srgbClr val="FF0000"/>
                </a:solidFill>
                <a:effectLst/>
                <a:latin typeface="Times New Roman" panose="02020603050405020304" pitchFamily="18" charset="0"/>
                <a:cs typeface="Times New Roman" panose="02020603050405020304" pitchFamily="18" charset="0"/>
              </a:rPr>
              <a:t>  					</a:t>
            </a:r>
            <a:r>
              <a:rPr lang="es-ES" sz="2400" b="0" i="0" dirty="0" err="1">
                <a:solidFill>
                  <a:srgbClr val="FF0000"/>
                </a:solidFill>
                <a:effectLst/>
                <a:latin typeface="Times New Roman" panose="02020603050405020304" pitchFamily="18" charset="0"/>
                <a:cs typeface="Times New Roman" panose="02020603050405020304" pitchFamily="18" charset="0"/>
              </a:rPr>
              <a:t>text-align</a:t>
            </a:r>
            <a:r>
              <a:rPr lang="es-ES" sz="2400" b="0" i="0" dirty="0">
                <a:solidFill>
                  <a:srgbClr val="000000"/>
                </a:solidFill>
                <a:effectLst/>
                <a:latin typeface="Times New Roman" panose="02020603050405020304" pitchFamily="18" charset="0"/>
                <a:cs typeface="Times New Roman" panose="02020603050405020304" pitchFamily="18" charset="0"/>
              </a:rPr>
              <a:t>:</a:t>
            </a:r>
            <a:r>
              <a:rPr lang="es-ES" sz="2400" b="0" i="0" dirty="0">
                <a:solidFill>
                  <a:srgbClr val="0000CD"/>
                </a:solidFill>
                <a:effectLst/>
                <a:latin typeface="Times New Roman" panose="02020603050405020304" pitchFamily="18" charset="0"/>
                <a:cs typeface="Times New Roman" panose="02020603050405020304" pitchFamily="18" charset="0"/>
              </a:rPr>
              <a:t> center</a:t>
            </a:r>
            <a:r>
              <a:rPr lang="es-ES" sz="2400" b="0" i="0" dirty="0">
                <a:solidFill>
                  <a:srgbClr val="000000"/>
                </a:solidFill>
                <a:effectLst/>
                <a:latin typeface="Times New Roman" panose="02020603050405020304" pitchFamily="18" charset="0"/>
                <a:cs typeface="Times New Roman" panose="02020603050405020304" pitchFamily="18" charset="0"/>
              </a:rPr>
              <a:t>;</a:t>
            </a:r>
            <a:br>
              <a:rPr lang="es-ES" sz="2400" b="0" i="0" dirty="0">
                <a:solidFill>
                  <a:srgbClr val="FF0000"/>
                </a:solidFill>
                <a:effectLst/>
                <a:latin typeface="Times New Roman" panose="02020603050405020304" pitchFamily="18" charset="0"/>
                <a:cs typeface="Times New Roman" panose="02020603050405020304" pitchFamily="18" charset="0"/>
              </a:rPr>
            </a:br>
            <a:r>
              <a:rPr lang="es-ES" sz="2400" b="0" i="0" dirty="0">
                <a:solidFill>
                  <a:srgbClr val="FF0000"/>
                </a:solidFill>
                <a:effectLst/>
                <a:latin typeface="Times New Roman" panose="02020603050405020304" pitchFamily="18" charset="0"/>
                <a:cs typeface="Times New Roman" panose="02020603050405020304" pitchFamily="18" charset="0"/>
              </a:rPr>
              <a:t>  					color</a:t>
            </a:r>
            <a:r>
              <a:rPr lang="es-ES" sz="2400" b="0" i="0" dirty="0">
                <a:solidFill>
                  <a:srgbClr val="000000"/>
                </a:solidFill>
                <a:effectLst/>
                <a:latin typeface="Times New Roman" panose="02020603050405020304" pitchFamily="18" charset="0"/>
                <a:cs typeface="Times New Roman" panose="02020603050405020304" pitchFamily="18" charset="0"/>
              </a:rPr>
              <a:t>:</a:t>
            </a:r>
            <a:r>
              <a:rPr lang="es-ES" sz="2400" b="0" i="0" dirty="0">
                <a:solidFill>
                  <a:srgbClr val="0000CD"/>
                </a:solidFill>
                <a:effectLst/>
                <a:latin typeface="Times New Roman" panose="02020603050405020304" pitchFamily="18" charset="0"/>
                <a:cs typeface="Times New Roman" panose="02020603050405020304" pitchFamily="18" charset="0"/>
              </a:rPr>
              <a:t> red</a:t>
            </a:r>
            <a:r>
              <a:rPr lang="es-ES" sz="2400" b="0" i="0" dirty="0">
                <a:solidFill>
                  <a:srgbClr val="000000"/>
                </a:solidFill>
                <a:effectLst/>
                <a:latin typeface="Times New Roman" panose="02020603050405020304" pitchFamily="18" charset="0"/>
                <a:cs typeface="Times New Roman" panose="02020603050405020304" pitchFamily="18" charset="0"/>
              </a:rPr>
              <a:t>;</a:t>
            </a:r>
            <a:br>
              <a:rPr lang="es-ES" sz="2400" b="0" i="0" dirty="0">
                <a:solidFill>
                  <a:srgbClr val="FF0000"/>
                </a:solidFill>
                <a:effectLst/>
                <a:latin typeface="Times New Roman" panose="02020603050405020304" pitchFamily="18" charset="0"/>
                <a:cs typeface="Times New Roman" panose="02020603050405020304" pitchFamily="18" charset="0"/>
              </a:rPr>
            </a:br>
            <a:r>
              <a:rPr lang="es-ES" sz="2400" b="0" i="0" dirty="0">
                <a:solidFill>
                  <a:srgbClr val="FF0000"/>
                </a:solidFill>
                <a:effectLst/>
                <a:latin typeface="Times New Roman" panose="02020603050405020304" pitchFamily="18" charset="0"/>
                <a:cs typeface="Times New Roman" panose="02020603050405020304" pitchFamily="18" charset="0"/>
              </a:rPr>
              <a:t>					</a:t>
            </a:r>
            <a:r>
              <a:rPr lang="es-ES"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78644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1666</TotalTime>
  <Words>4242</Words>
  <Application>Microsoft Office PowerPoint</Application>
  <PresentationFormat>Widescreen</PresentationFormat>
  <Paragraphs>575</Paragraphs>
  <Slides>42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Arial</vt:lpstr>
      <vt:lpstr>Calibri</vt:lpstr>
      <vt:lpstr>Calibri Light</vt:lpstr>
      <vt:lpstr>Consolas</vt:lpstr>
      <vt:lpstr>erdana</vt:lpstr>
      <vt:lpstr>inter-bold</vt:lpstr>
      <vt:lpstr>inter-regular</vt:lpstr>
      <vt:lpstr>Segoe UI</vt:lpstr>
      <vt:lpstr>Sitka Heading</vt:lpstr>
      <vt:lpstr>Times New Roman</vt:lpstr>
      <vt:lpstr>var(--bs-font-monospace)</vt:lpstr>
      <vt:lpstr>Verdana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CSS Selectors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CSS</dc:title>
  <dc:creator>LENOVO 10</dc:creator>
  <cp:lastModifiedBy>LENOVO 10</cp:lastModifiedBy>
  <cp:revision>107</cp:revision>
  <dcterms:created xsi:type="dcterms:W3CDTF">2023-02-10T03:54:58Z</dcterms:created>
  <dcterms:modified xsi:type="dcterms:W3CDTF">2023-03-20T06:30:18Z</dcterms:modified>
</cp:coreProperties>
</file>