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4" r:id="rId13"/>
    <p:sldId id="277" r:id="rId14"/>
    <p:sldId id="283" r:id="rId15"/>
    <p:sldId id="288" r:id="rId16"/>
    <p:sldId id="293" r:id="rId17"/>
    <p:sldId id="295" r:id="rId18"/>
    <p:sldId id="273" r:id="rId19"/>
    <p:sldId id="275" r:id="rId20"/>
    <p:sldId id="276" r:id="rId21"/>
    <p:sldId id="286" r:id="rId22"/>
    <p:sldId id="287" r:id="rId23"/>
    <p:sldId id="289" r:id="rId24"/>
    <p:sldId id="278" r:id="rId25"/>
    <p:sldId id="279" r:id="rId26"/>
    <p:sldId id="280" r:id="rId27"/>
    <p:sldId id="270" r:id="rId28"/>
    <p:sldId id="269" r:id="rId29"/>
    <p:sldId id="290" r:id="rId30"/>
    <p:sldId id="281" r:id="rId31"/>
    <p:sldId id="271" r:id="rId32"/>
    <p:sldId id="282" r:id="rId33"/>
    <p:sldId id="291" r:id="rId34"/>
    <p:sldId id="284" r:id="rId35"/>
    <p:sldId id="285" r:id="rId36"/>
    <p:sldId id="26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55892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9395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9622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0907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48455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5353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5136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3765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827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62609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1595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61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legend.asp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140" y="2032986"/>
            <a:ext cx="9829060" cy="43249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width and height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Attributes:- The &lt;img&gt;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 should also contain the width and height attributes 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specify the width and height of the image (in pixels):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src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="600"&gt;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Attribute:-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required alt attribute for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&lt;img&gt;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tag specifies an alternate text for an image, if the image for some reason cannot be displayed.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src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="Girl"&gt;</a:t>
            </a: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style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Attribute:- The style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 is used to add styles to an element, such as color, font, size, and more.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style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red paragraph.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sz="2000" b="0" i="0" dirty="0">
              <a:solidFill>
                <a:srgbClr val="0000C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000" b="0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0EACA-8904-CA46-EB79-B41FB5AD14A1}"/>
              </a:ext>
            </a:extLst>
          </p:cNvPr>
          <p:cNvSpPr txBox="1"/>
          <p:nvPr/>
        </p:nvSpPr>
        <p:spPr>
          <a:xfrm>
            <a:off x="3089429" y="1056443"/>
            <a:ext cx="444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6127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4" y="2175029"/>
            <a:ext cx="9846816" cy="4182897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title </a:t>
            </a:r>
            <a:r>
              <a:rPr lang="en-IN" sz="20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Attribute:- </a:t>
            </a:r>
            <a:r>
              <a:rPr lang="en-I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title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 defines some extra information about an element.</a:t>
            </a:r>
          </a:p>
          <a:p>
            <a:pPr marL="201168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="I'm a tooltip"&gt;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201168" lvl="1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0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0EACA-8904-CA46-EB79-B41FB5AD14A1}"/>
              </a:ext>
            </a:extLst>
          </p:cNvPr>
          <p:cNvSpPr txBox="1"/>
          <p:nvPr/>
        </p:nvSpPr>
        <p:spPr>
          <a:xfrm>
            <a:off x="3089429" y="1056443"/>
            <a:ext cx="444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86708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BC76AB-9259-1AB4-E59C-C0CE68335DE6}"/>
              </a:ext>
            </a:extLst>
          </p:cNvPr>
          <p:cNvSpPr txBox="1"/>
          <p:nvPr/>
        </p:nvSpPr>
        <p:spPr>
          <a:xfrm>
            <a:off x="1571348" y="1384917"/>
            <a:ext cx="838939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HTML &lt;b&gt; element defines bold text.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HTML 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element defines italic text.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HTML &lt;strong&gt;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define text with strong importance. The content inside is typically displayed in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HTML &lt;small&gt; element defines smaller text.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HTML &lt;sup&gt; element defines superscript text. Superscript text appears half a character above the normal line, and is sometimes rendered in a smaller font.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HTML &lt;sub&gt; element defines subscript text. Subscript text appears half a character below the normal line, and is sometimes rendered in a smaller font.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HTML &lt;ins&gt; element defines a text that has been inserted into a document. Browsers will usually underline inserted text.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 HTML &lt;del&gt; element defines text that has been deleted from a document. Browsers will usually strike a line through deleted text.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33BC2-00E7-D011-2F4A-C0271D9C4B8B}"/>
              </a:ext>
            </a:extLst>
          </p:cNvPr>
          <p:cNvSpPr txBox="1"/>
          <p:nvPr/>
        </p:nvSpPr>
        <p:spPr>
          <a:xfrm>
            <a:off x="1571348" y="497150"/>
            <a:ext cx="6960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TEXT FORMATTING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11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9520E-3E46-48DA-2D4D-7876C607434E}"/>
              </a:ext>
            </a:extLst>
          </p:cNvPr>
          <p:cNvSpPr txBox="1"/>
          <p:nvPr/>
        </p:nvSpPr>
        <p:spPr>
          <a:xfrm>
            <a:off x="1704513" y="1553592"/>
            <a:ext cx="9410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the HTML code for the following tasks:</a:t>
            </a:r>
          </a:p>
          <a:p>
            <a:pPr marL="342900" indent="-342900">
              <a:buAutoNum type="alphaLcParenR"/>
            </a:pPr>
            <a:r>
              <a:rPr lang="en-US" dirty="0"/>
              <a:t>Make the text “Futura Labs Technologies” as level two heading. </a:t>
            </a:r>
          </a:p>
          <a:p>
            <a:pPr marL="342900" indent="-342900">
              <a:buAutoNum type="alphaLcParenR"/>
            </a:pPr>
            <a:r>
              <a:rPr lang="en-US" dirty="0"/>
              <a:t>Make the text “Web Designing and Publishing” as marked and bold. </a:t>
            </a:r>
          </a:p>
          <a:p>
            <a:pPr marL="342900" indent="-342900">
              <a:buAutoNum type="alphaLcParenR"/>
            </a:pPr>
            <a:r>
              <a:rPr lang="en-US" dirty="0"/>
              <a:t> Create two paragraphs and write some text about Front end and back end. </a:t>
            </a:r>
          </a:p>
          <a:p>
            <a:pPr marL="342900" indent="-342900">
              <a:buAutoNum type="alphaLcParenR"/>
            </a:pPr>
            <a:r>
              <a:rPr lang="en-US" dirty="0"/>
              <a:t> Make the text “Welcome” as underlined and italic. </a:t>
            </a:r>
          </a:p>
          <a:p>
            <a:pPr marL="342900" indent="-342900">
              <a:buAutoNum type="alphaLcParenR"/>
            </a:pPr>
            <a:r>
              <a:rPr lang="en-US" dirty="0"/>
              <a:t> Write the HTML code for the following:</a:t>
            </a:r>
          </a:p>
          <a:p>
            <a:pPr lvl="3"/>
            <a:r>
              <a:rPr lang="en-US" dirty="0"/>
              <a:t>Chemical Equation:</a:t>
            </a:r>
          </a:p>
          <a:p>
            <a:pPr lvl="3"/>
            <a:r>
              <a:rPr lang="en-US" dirty="0"/>
              <a:t>2H2+O2→2H2O</a:t>
            </a:r>
          </a:p>
          <a:p>
            <a:pPr lvl="3"/>
            <a:r>
              <a:rPr lang="en-US" dirty="0"/>
              <a:t>CO2 + H2O → C6H12O6 + O2</a:t>
            </a:r>
          </a:p>
          <a:p>
            <a:pPr lvl="3"/>
            <a:r>
              <a:rPr lang="en-US" dirty="0"/>
              <a:t>    and</a:t>
            </a:r>
          </a:p>
          <a:p>
            <a:pPr lvl="3"/>
            <a:r>
              <a:rPr lang="pt-BR" dirty="0"/>
              <a:t>Algebra Equation:</a:t>
            </a:r>
          </a:p>
          <a:p>
            <a:pPr lvl="3"/>
            <a:r>
              <a:rPr lang="pt-BR" dirty="0"/>
              <a:t>(a – b)^2 = a^2 – 2ab + b^2</a:t>
            </a:r>
          </a:p>
          <a:p>
            <a:pPr lvl="3"/>
            <a:r>
              <a:rPr lang="pt-BR" dirty="0"/>
              <a:t>(a + b)^3 = a^3 + 3a^2b + 3ab^2 + b3</a:t>
            </a:r>
            <a:endParaRPr lang="en-US" dirty="0"/>
          </a:p>
          <a:p>
            <a:pPr lvl="3"/>
            <a:endParaRPr lang="en-IN" dirty="0"/>
          </a:p>
          <a:p>
            <a:pPr lvl="3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6417E-7283-2535-176C-B30E403A1D44}"/>
              </a:ext>
            </a:extLst>
          </p:cNvPr>
          <p:cNvSpPr txBox="1"/>
          <p:nvPr/>
        </p:nvSpPr>
        <p:spPr>
          <a:xfrm>
            <a:off x="1127464" y="568171"/>
            <a:ext cx="760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TASK 1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5455432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7A57A-348C-B0E5-217A-77B079898F30}"/>
              </a:ext>
            </a:extLst>
          </p:cNvPr>
          <p:cNvSpPr txBox="1"/>
          <p:nvPr/>
        </p:nvSpPr>
        <p:spPr>
          <a:xfrm>
            <a:off x="648070" y="363984"/>
            <a:ext cx="102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IMAGE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8F148-BDC4-9AF1-988A-830D7B955DB3}"/>
              </a:ext>
            </a:extLst>
          </p:cNvPr>
          <p:cNvSpPr txBox="1"/>
          <p:nvPr/>
        </p:nvSpPr>
        <p:spPr>
          <a:xfrm>
            <a:off x="585927" y="1043313"/>
            <a:ext cx="103513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used to embed an image in a web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has two required attributes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alt.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src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000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000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alternatetext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A3273-D5B7-044A-95AB-F58765AD6BDF}"/>
              </a:ext>
            </a:extLst>
          </p:cNvPr>
          <p:cNvSpPr txBox="1"/>
          <p:nvPr/>
        </p:nvSpPr>
        <p:spPr>
          <a:xfrm>
            <a:off x="692459" y="2364717"/>
            <a:ext cx="614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LINK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96C4A-9DE8-9CA5-29B3-51C78007F503}"/>
              </a:ext>
            </a:extLst>
          </p:cNvPr>
          <p:cNvSpPr txBox="1"/>
          <p:nvPr/>
        </p:nvSpPr>
        <p:spPr>
          <a:xfrm>
            <a:off x="648070" y="3133817"/>
            <a:ext cx="965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links are hyperlinks. You can click on a link and jump to another document.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text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6CB8C-631F-BD02-8CE0-4DEB40EFB004}"/>
              </a:ext>
            </a:extLst>
          </p:cNvPr>
          <p:cNvSpPr txBox="1"/>
          <p:nvPr/>
        </p:nvSpPr>
        <p:spPr>
          <a:xfrm>
            <a:off x="692460" y="4334147"/>
            <a:ext cx="11026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 as a Link</a:t>
            </a:r>
          </a:p>
          <a:p>
            <a:endParaRPr lang="en-IN" dirty="0"/>
          </a:p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document.location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='default.asp'"&gt;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Tutorial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88357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AA0168-2910-E213-4F0F-F86D89407AA4}"/>
              </a:ext>
            </a:extLst>
          </p:cNvPr>
          <p:cNvSpPr txBox="1"/>
          <p:nvPr/>
        </p:nvSpPr>
        <p:spPr>
          <a:xfrm>
            <a:off x="409852" y="417250"/>
            <a:ext cx="113722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TASK-2</a:t>
            </a:r>
          </a:p>
          <a:p>
            <a:endParaRPr lang="en-US" dirty="0"/>
          </a:p>
          <a:p>
            <a:r>
              <a:rPr lang="en-US" dirty="0"/>
              <a:t>2. Write HTML code to display the image according to the following criteria:</a:t>
            </a:r>
          </a:p>
          <a:p>
            <a:r>
              <a:rPr lang="en-US" dirty="0"/>
              <a:t> a)  Image should be 300 X 200 pixels in size.</a:t>
            </a:r>
          </a:p>
          <a:p>
            <a:r>
              <a:rPr lang="en-US" dirty="0"/>
              <a:t> b)  Alternate text should be “Image not found”. </a:t>
            </a:r>
          </a:p>
          <a:p>
            <a:r>
              <a:rPr lang="en-US" dirty="0"/>
              <a:t> c)  Horizontal and vertical spacing should be 50 pixels and 80 pixels respectively. </a:t>
            </a:r>
          </a:p>
          <a:p>
            <a:r>
              <a:rPr lang="en-US" dirty="0"/>
              <a:t> d)  Display some text along the cursor when user moves the mouse over the image.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10B40-DB7C-288B-71AE-CBA4FD789AD2}"/>
              </a:ext>
            </a:extLst>
          </p:cNvPr>
          <p:cNvSpPr txBox="1"/>
          <p:nvPr/>
        </p:nvSpPr>
        <p:spPr>
          <a:xfrm>
            <a:off x="275208" y="2867487"/>
            <a:ext cx="114699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3200" u="sng" dirty="0"/>
              <a:t>TASK-3</a:t>
            </a:r>
          </a:p>
          <a:p>
            <a:endParaRPr lang="en-US" dirty="0"/>
          </a:p>
          <a:p>
            <a:r>
              <a:rPr lang="en-US" dirty="0"/>
              <a:t>3. Write HTML code for following tasks:</a:t>
            </a:r>
          </a:p>
          <a:p>
            <a:pPr marL="342900" indent="-342900">
              <a:buAutoNum type="alphaLcParenR"/>
            </a:pPr>
            <a:r>
              <a:rPr lang="en-US" dirty="0"/>
              <a:t>Make the hypertext “Home Page” as hyperlinked to your own html page. </a:t>
            </a:r>
          </a:p>
          <a:p>
            <a:pPr marL="342900" indent="-342900">
              <a:buAutoNum type="alphaLcParenR"/>
            </a:pPr>
            <a:r>
              <a:rPr lang="en-US" dirty="0"/>
              <a:t>Make the hypertext to link any search engine.</a:t>
            </a:r>
          </a:p>
          <a:p>
            <a:pPr marL="342900" indent="-342900">
              <a:buAutoNum type="alphaLcParenR"/>
            </a:pPr>
            <a:r>
              <a:rPr lang="en-US" dirty="0"/>
              <a:t>Make the hypertext “Futura Labs” hyperlinked to www.thefuturalabs.com that will open in a new tab. </a:t>
            </a:r>
          </a:p>
          <a:p>
            <a:pPr marL="342900" indent="-342900">
              <a:buAutoNum type="alphaLcParenR"/>
            </a:pPr>
            <a:r>
              <a:rPr lang="en-US" dirty="0"/>
              <a:t>Insert the image of 200 X 300 pixels and make it hyperlinked to any of your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20102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BLOCK &amp; INLINE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block-level element always starts on a new line and takes up the full width available</a:t>
            </a:r>
          </a:p>
          <a:p>
            <a:r>
              <a:rPr lang="en-US" dirty="0"/>
              <a:t>An inline element does not start on a new line and it only takes up as much width as necessary</a:t>
            </a:r>
          </a:p>
          <a:p>
            <a:r>
              <a:rPr lang="en-US" dirty="0"/>
              <a:t>The &lt;div&gt; element is a block-level and is often used as a container for other HTML elements</a:t>
            </a:r>
          </a:p>
          <a:p>
            <a:r>
              <a:rPr lang="en-US" dirty="0"/>
              <a:t>The &lt;span&gt; element is an inline container used to mark up a part of a text, or a part of a document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22010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4501" y="923279"/>
            <a:ext cx="11357499" cy="4945710"/>
          </a:xfrm>
        </p:spPr>
        <p:txBody>
          <a:bodyPr>
            <a:normAutofit/>
          </a:bodyPr>
          <a:lstStyle/>
          <a:p>
            <a:r>
              <a:rPr lang="en-US" dirty="0"/>
              <a:t>The &lt;div&gt; element has no required attributes, but style, class and id are common.</a:t>
            </a:r>
          </a:p>
          <a:p>
            <a:r>
              <a:rPr lang="en-US" dirty="0"/>
              <a:t>When used together with CSS, the &lt;div&gt; element can be used to style blocks of content</a:t>
            </a:r>
          </a:p>
          <a:p>
            <a:r>
              <a:rPr lang="en-US" dirty="0"/>
              <a:t>The &lt;span&gt; element has no required attributes, but style, class and id are common.</a:t>
            </a:r>
          </a:p>
          <a:p>
            <a:r>
              <a:rPr lang="en-US" dirty="0"/>
              <a:t>When used together with CSS, the &lt;span&gt; element can be used to style parts of the text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3757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2C91-A9A1-954B-2494-B23428923D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7565" y="-520529"/>
            <a:ext cx="10096870" cy="1449387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CSS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ED05C-147D-1649-1CE0-13EC85BEF2A8}"/>
              </a:ext>
            </a:extLst>
          </p:cNvPr>
          <p:cNvSpPr txBox="1"/>
          <p:nvPr/>
        </p:nvSpPr>
        <p:spPr>
          <a:xfrm>
            <a:off x="870012" y="1207363"/>
            <a:ext cx="105289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stands for Cascading Style Sheets.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control the layout of multiple web pages all at once.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can be added to HTML documents in 3 ways: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by using the style attribute inside HTML elements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by using a &lt;style&gt; element in the &lt;head&gt; section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by using a &lt;link&gt; element to link to an external CSS file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00490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E1DD0-95D6-56AD-4448-E2B3A18892BA}"/>
              </a:ext>
            </a:extLst>
          </p:cNvPr>
          <p:cNvSpPr txBox="1"/>
          <p:nvPr/>
        </p:nvSpPr>
        <p:spPr>
          <a:xfrm>
            <a:off x="1154097" y="577049"/>
            <a:ext cx="796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B442-CF8C-E212-D32E-D7F998EA4D98}"/>
              </a:ext>
            </a:extLst>
          </p:cNvPr>
          <p:cNvSpPr txBox="1"/>
          <p:nvPr/>
        </p:nvSpPr>
        <p:spPr>
          <a:xfrm>
            <a:off x="1154097" y="1412137"/>
            <a:ext cx="865572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 specifies a unique id for an HTML element. The value of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 must be unique within the HTML document.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 is used to point to a specific style declaration in a style sheet.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id is: write a hash character (#), followed by an id name. Then, define the CSS properties within curly braces {}.</a:t>
            </a:r>
          </a:p>
          <a:p>
            <a:pPr lvl="3"/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#myHeader 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background-</a:t>
            </a:r>
            <a:r>
              <a:rPr lang="en-IN" sz="16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lightblue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16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black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text-align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lvl="3"/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#paragraph{</a:t>
            </a:r>
          </a:p>
          <a:p>
            <a:pPr lvl="3"/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Color:black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3"/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/style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/head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id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6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myHeader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Header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3"/>
            <a:r>
              <a:rPr lang="en-IN" sz="160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 id=“paragraph”&gt;hello&lt;/p&gt;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/body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/html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7F1DEB-1E6F-60F9-DC04-F9315F71F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3577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1864"/>
            <a:ext cx="10058400" cy="409260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used to create web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HyperText Markup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not a programming language, it is a </a:t>
            </a:r>
            <a:r>
              <a:rPr lang="en-GB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markup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markup language is a set of </a:t>
            </a:r>
            <a:r>
              <a:rPr lang="en-GB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markup tags</a:t>
            </a:r>
            <a:endParaRPr lang="en-IN" sz="3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Markup tags used to create web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Latest version HTML5.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consists of a series of 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tell the browser how to display the content.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42092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A3818-4D43-9FF7-3D2F-0B23E4C8FAD0}"/>
              </a:ext>
            </a:extLst>
          </p:cNvPr>
          <p:cNvSpPr txBox="1"/>
          <p:nvPr/>
        </p:nvSpPr>
        <p:spPr>
          <a:xfrm>
            <a:off x="204186" y="257452"/>
            <a:ext cx="895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CLASS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EA3B5-B270-2A9C-D9FD-DF39227454F5}"/>
              </a:ext>
            </a:extLst>
          </p:cNvPr>
          <p:cNvSpPr txBox="1"/>
          <p:nvPr/>
        </p:nvSpPr>
        <p:spPr>
          <a:xfrm>
            <a:off x="292963" y="1012054"/>
            <a:ext cx="112213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HTML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 is used to specify a class for an HTML element.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class is: .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pPr lvl="4"/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!DOCTYPE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.city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background-color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tomato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color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white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border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2px solid black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margin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20px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b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/style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/head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 class=“city”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London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class=“city”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London is the capital of England.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="city"&gt;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Paris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Paris is the capital of France.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4697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CA8121-E6A9-189E-E916-4721A60B96F9}"/>
              </a:ext>
            </a:extLst>
          </p:cNvPr>
          <p:cNvSpPr txBox="1"/>
          <p:nvPr/>
        </p:nvSpPr>
        <p:spPr>
          <a:xfrm>
            <a:off x="683581" y="532660"/>
            <a:ext cx="783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LIST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8F9D3-0CDB-2741-359C-E05B73AC7187}"/>
              </a:ext>
            </a:extLst>
          </p:cNvPr>
          <p:cNvSpPr txBox="1"/>
          <p:nvPr/>
        </p:nvSpPr>
        <p:spPr>
          <a:xfrm>
            <a:off x="683581" y="1251751"/>
            <a:ext cx="11026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Unordered HTML List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unordered list starts with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 Each list item starts with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list items will be marked with bullets (small black circles) by default: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/ul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02B82B-39E7-847A-98A1-EB70CDEB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85AF7-EC06-3338-E5BE-D86AF43AD31F}"/>
              </a:ext>
            </a:extLst>
          </p:cNvPr>
          <p:cNvSpPr txBox="1"/>
          <p:nvPr/>
        </p:nvSpPr>
        <p:spPr>
          <a:xfrm>
            <a:off x="523783" y="4296792"/>
            <a:ext cx="11434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List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ordered HTML lists, all the list items are marked with numbers by default.</a:t>
            </a:r>
            <a:endParaRPr lang="en-US" sz="2400" b="0" i="0" u="sng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known as numbered list also. The ordered list starts with &lt;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tag and the list items start with &lt;li&gt; tag.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178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9A7A54-81BF-42FA-628A-4A23A4090341}"/>
              </a:ext>
            </a:extLst>
          </p:cNvPr>
          <p:cNvSpPr txBox="1"/>
          <p:nvPr/>
        </p:nvSpPr>
        <p:spPr>
          <a:xfrm>
            <a:off x="494190" y="181957"/>
            <a:ext cx="1120361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&lt;ol&gt;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Aries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Bingo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Leo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Oracle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&lt;/ol&gt;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Description List or Definition List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also known as definition list where entries are listed like a dictionary or encyclopedia.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HTML definition list contains following three tags: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&lt;dl&gt; tag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defines the start of the list.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&lt;dt&gt; tag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defines a term.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&lt;dd&gt; tag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defines the term definition (description).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&lt;dl&gt;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  &lt;dt&gt;Aries&lt;/dt&gt;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  &lt;dd&gt;-One of the 12 horoscope sign.&lt;/dd&gt;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  &lt;dt&gt;Bingo&lt;/dt&gt;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  &lt;dd&gt;-One of my evening snacks&lt;/dd&gt;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 &lt;dt&gt;Leo&lt;/dt&gt;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 &lt;dd&gt;-It is also an one of the 12 horoscope sign.&lt;/dd&gt;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  &lt;dt&gt;Oracle&lt;/dt&gt;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  &lt;dd&gt;-It is a multinational technology corporation.&lt;/dd&gt; 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&lt;/dl&gt; </a:t>
            </a:r>
            <a:endParaRPr lang="it-IT" b="0" i="0" dirty="0"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45892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37952-D7B3-104A-8C8D-550C889B2736}"/>
              </a:ext>
            </a:extLst>
          </p:cNvPr>
          <p:cNvSpPr txBox="1"/>
          <p:nvPr/>
        </p:nvSpPr>
        <p:spPr>
          <a:xfrm>
            <a:off x="319595" y="187220"/>
            <a:ext cx="10386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</a:p>
          <a:p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E067D-98CD-F8C5-DF4B-D36E8B140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02" y="1225673"/>
            <a:ext cx="3222594" cy="440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55449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8F0C96-A46A-C3D7-7B12-8B2C20E59199}"/>
              </a:ext>
            </a:extLst>
          </p:cNvPr>
          <p:cNvSpPr txBox="1"/>
          <p:nvPr/>
        </p:nvSpPr>
        <p:spPr>
          <a:xfrm>
            <a:off x="577049" y="1242874"/>
            <a:ext cx="108751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 allow web developers to arrange data into rows and columns.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cell is defined by a &lt;td&gt; and a &lt;/td&gt; tag.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row starts with a &lt;tr&gt; and end with a &lt;/tr&gt; tag.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your cells to be headers, use the &lt;th&gt; tag instead of the &lt;td&gt; tag.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a border, use the CSS border property on table, th, and td elements.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set the width of a table, add the style attribute to the &lt;table&gt; element.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BCA68-8D7B-1294-F95C-CB945ECA60EB}"/>
              </a:ext>
            </a:extLst>
          </p:cNvPr>
          <p:cNvSpPr txBox="1"/>
          <p:nvPr/>
        </p:nvSpPr>
        <p:spPr>
          <a:xfrm>
            <a:off x="692458" y="435006"/>
            <a:ext cx="4500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72991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732ED-3645-5D07-2BBB-BF6685D23F0D}"/>
              </a:ext>
            </a:extLst>
          </p:cNvPr>
          <p:cNvSpPr txBox="1"/>
          <p:nvPr/>
        </p:nvSpPr>
        <p:spPr>
          <a:xfrm>
            <a:off x="470518" y="435006"/>
            <a:ext cx="10839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C1306-8867-D823-C9C0-AB70216CA9A0}"/>
              </a:ext>
            </a:extLst>
          </p:cNvPr>
          <p:cNvSpPr txBox="1"/>
          <p:nvPr/>
        </p:nvSpPr>
        <p:spPr>
          <a:xfrm>
            <a:off x="701336" y="1207363"/>
            <a:ext cx="107064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make a cell span over multiple columns, 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 represents the number of columns to span.</a:t>
            </a:r>
          </a:p>
          <a:p>
            <a:pPr lvl="5"/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colspan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="2"&gt;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/th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/th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Jill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Smith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Jackson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/table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05768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6D6F3-E339-49AB-E4A5-43A29FCA1A33}"/>
              </a:ext>
            </a:extLst>
          </p:cNvPr>
          <p:cNvSpPr txBox="1"/>
          <p:nvPr/>
        </p:nvSpPr>
        <p:spPr>
          <a:xfrm>
            <a:off x="648070" y="443883"/>
            <a:ext cx="992523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make a cell span over multiple rows, 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 represents the number of rows to span.</a:t>
            </a:r>
          </a:p>
          <a:p>
            <a:pPr lvl="4"/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/th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Jill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rowspan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/th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555-1234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555-8745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22612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4B54-90F2-0505-707B-D731E00FAE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0012" y="0"/>
            <a:ext cx="11321988" cy="928903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D576-4377-3F9E-5295-3323EA59AA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740" y="1109709"/>
            <a:ext cx="11709646" cy="48205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CSS Padding property</a:t>
            </a:r>
            <a:r>
              <a:rPr lang="en-US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is used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to define the space between the element content and the element border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p.ex1 {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border: 1px solid red; 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padding: 35px 70px;}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&lt;/style&gt;&lt;/head&gt;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&lt;h1&gt;The padding Property&lt;/h1&gt;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 class="ex1"&gt;This paragraph has a 35 pixels padding for top and bottom, and a 70 pixels padding for right and left.&lt;/p&gt;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&lt;p&gt;&lt;strong&gt;Note:&lt;/strong&gt; Padding creates extra space within an element, while margin creates extra space around an element!&lt;/p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712392679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5513-BEF4-FFCB-A75A-E2CC452707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4917" y="644356"/>
            <a:ext cx="9753600" cy="476250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Task-5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3250-12AD-3A47-435D-AE8B7611C4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80225" y="1509205"/>
            <a:ext cx="10085033" cy="4359784"/>
          </a:xfrm>
        </p:spPr>
        <p:txBody>
          <a:bodyPr>
            <a:normAutofit fontScale="92500" lnSpcReduction="20000"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Example: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&lt;table&gt;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&lt;tr&gt;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&lt;th&gt;Company&lt;/th&gt;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&lt;th&gt;Contact&lt;/th&gt;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&lt;th&gt;Country&lt;/th&gt;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&lt;/tr&gt;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&lt;tr&gt;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 &lt;td&gt;Alfreds Futterkiste&lt;/td&gt;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&lt;td&gt;Maria Anders&lt;/td&gt;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&lt;td&gt;Germany&lt;/td&gt;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&lt;/tr&gt;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&lt;tr&gt;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&lt;td&gt;Centro comercial Moctezuma&lt;/td&gt;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&lt;td&gt;Francisco Chang&lt;/td&gt;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&lt;td&gt;Mexico&lt;/td&gt;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&lt;/tr&gt;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653450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0FEBA-86E2-D8DE-61A6-43559855964A}"/>
              </a:ext>
            </a:extLst>
          </p:cNvPr>
          <p:cNvSpPr txBox="1"/>
          <p:nvPr/>
        </p:nvSpPr>
        <p:spPr>
          <a:xfrm>
            <a:off x="896645" y="514905"/>
            <a:ext cx="8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TASK-6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749C2-1F04-26A4-F706-89E7C591F44E}"/>
              </a:ext>
            </a:extLst>
          </p:cNvPr>
          <p:cNvSpPr txBox="1"/>
          <p:nvPr/>
        </p:nvSpPr>
        <p:spPr>
          <a:xfrm>
            <a:off x="967666" y="1233996"/>
            <a:ext cx="1031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Lengthy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22623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9518"/>
            <a:ext cx="10058400" cy="3729574"/>
          </a:xfrm>
        </p:spPr>
        <p:txBody>
          <a:bodyPr/>
          <a:lstStyle/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18F24-D970-1031-40FA-93255743FC56}"/>
              </a:ext>
            </a:extLst>
          </p:cNvPr>
          <p:cNvSpPr txBox="1"/>
          <p:nvPr/>
        </p:nvSpPr>
        <p:spPr>
          <a:xfrm>
            <a:off x="2885243" y="2201662"/>
            <a:ext cx="6036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D63E8-1A1F-F1EA-54FA-03DCEB2E22CE}"/>
              </a:ext>
            </a:extLst>
          </p:cNvPr>
          <p:cNvSpPr txBox="1"/>
          <p:nvPr/>
        </p:nvSpPr>
        <p:spPr>
          <a:xfrm>
            <a:off x="3116062" y="648070"/>
            <a:ext cx="561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HTML DOCUMENT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9617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89295F-321A-F507-5AEC-5983444C7EE6}"/>
              </a:ext>
            </a:extLst>
          </p:cNvPr>
          <p:cNvSpPr txBox="1"/>
          <p:nvPr/>
        </p:nvSpPr>
        <p:spPr>
          <a:xfrm>
            <a:off x="568171" y="1100830"/>
            <a:ext cx="1123025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&lt;form&gt; element is a container for different types of input elements, such as: text fields, checkboxes, radio buttons, submit buttons,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&lt;fieldset&gt; tag is used to group related elements in a form. The &lt;fieldset&gt; tag draws a box around the related elements. The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&lt;legend&gt;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 is used to define a caption for the &lt;fieldset&gt; element.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&lt;input&gt; tag specifies an input field where the user can enter data. The &lt;input&gt; element is the most important form element.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&lt;textarea&gt; tag defines a multi-line text input control. A text area can hold an unlimited number of characters. The size of a text area is specified by the &lt;cols&gt; and &lt;rows&gt; attributes.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&lt;input type="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 defines a field for entering a telephone number.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&lt;input type="date"&gt; defines a date picker.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&lt;input type="email"&gt; defines a field for an e-mail address.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&lt;input type="password"&gt; defines a password field (characters are masked).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&lt;select&gt; element is used to create a drop-down list. The content between the opening &lt;option&gt; and closing &lt;/option&gt; tags is what the browsers will display in a drop-down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2C94E-2972-6B26-7350-632DD3FD7A01}"/>
              </a:ext>
            </a:extLst>
          </p:cNvPr>
          <p:cNvSpPr txBox="1"/>
          <p:nvPr/>
        </p:nvSpPr>
        <p:spPr>
          <a:xfrm>
            <a:off x="648070" y="387943"/>
            <a:ext cx="689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61301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95CA-7896-1D9E-C54D-DB9B359B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60C046-4359-EEB2-6C14-8325692E4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652538"/>
              </p:ext>
            </p:extLst>
          </p:nvPr>
        </p:nvGraphicFramePr>
        <p:xfrm>
          <a:off x="1848621" y="2467401"/>
          <a:ext cx="7756094" cy="2804160"/>
        </p:xfrm>
        <a:graphic>
          <a:graphicData uri="http://schemas.openxmlformats.org/drawingml/2006/table">
            <a:tbl>
              <a:tblPr/>
              <a:tblGrid>
                <a:gridCol w="3878047">
                  <a:extLst>
                    <a:ext uri="{9D8B030D-6E8A-4147-A177-3AD203B41FA5}">
                      <a16:colId xmlns:a16="http://schemas.microsoft.com/office/drawing/2014/main" val="1608473294"/>
                    </a:ext>
                  </a:extLst>
                </a:gridCol>
                <a:gridCol w="3878047">
                  <a:extLst>
                    <a:ext uri="{9D8B030D-6E8A-4147-A177-3AD203B41FA5}">
                      <a16:colId xmlns:a16="http://schemas.microsoft.com/office/drawing/2014/main" val="1949141978"/>
                    </a:ext>
                  </a:extLst>
                </a:gridCol>
              </a:tblGrid>
              <a:tr h="14886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type="text"&gt;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single-line text input field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17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type="radio"&gt;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radio button (for selecting one of many choices)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673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type="checkbox"&gt;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checkbox (for selecting zero or more of many choices)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20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type="submit"&gt;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Displays a submit button (for submitting the form)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78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type="button"&gt;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Displays a clickable button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772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EDE93F-A0C1-EB7C-651A-FC2F55D2FC51}"/>
              </a:ext>
            </a:extLst>
          </p:cNvPr>
          <p:cNvSpPr txBox="1"/>
          <p:nvPr/>
        </p:nvSpPr>
        <p:spPr>
          <a:xfrm>
            <a:off x="1180730" y="1842254"/>
            <a:ext cx="329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D74F8-F3D9-3F41-2BB6-0FCF9E244EAD}"/>
              </a:ext>
            </a:extLst>
          </p:cNvPr>
          <p:cNvSpPr txBox="1"/>
          <p:nvPr/>
        </p:nvSpPr>
        <p:spPr>
          <a:xfrm>
            <a:off x="1269507" y="5663953"/>
            <a:ext cx="513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329164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F9C67-4716-EC67-4092-2DD48B193B8B}"/>
              </a:ext>
            </a:extLst>
          </p:cNvPr>
          <p:cNvSpPr txBox="1"/>
          <p:nvPr/>
        </p:nvSpPr>
        <p:spPr>
          <a:xfrm>
            <a:off x="790113" y="443883"/>
            <a:ext cx="11052699" cy="576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6B7BE-23EF-F62E-85ED-0677B363C86C}"/>
              </a:ext>
            </a:extLst>
          </p:cNvPr>
          <p:cNvSpPr txBox="1"/>
          <p:nvPr/>
        </p:nvSpPr>
        <p:spPr>
          <a:xfrm>
            <a:off x="1056443" y="763480"/>
            <a:ext cx="450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C314-054D-7E69-4491-797A79E1E100}"/>
              </a:ext>
            </a:extLst>
          </p:cNvPr>
          <p:cNvSpPr txBox="1"/>
          <p:nvPr/>
        </p:nvSpPr>
        <p:spPr>
          <a:xfrm>
            <a:off x="1305017" y="1633491"/>
            <a:ext cx="7741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273239"/>
                </a:solidFill>
                <a:effectLst/>
                <a:latin typeface="Arial" panose="020B0604020202020204" pitchFamily="34" charset="0"/>
              </a:rPr>
              <a:t> Create a form using text field, checkbox, radio button, date, and other important elements tags. How to use a text field, checkbox, radio button, date, and other important elements in a single 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557506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EAFF2-455B-4858-D258-B89DA01F583A}"/>
              </a:ext>
            </a:extLst>
          </p:cNvPr>
          <p:cNvSpPr txBox="1"/>
          <p:nvPr/>
        </p:nvSpPr>
        <p:spPr>
          <a:xfrm>
            <a:off x="168676" y="0"/>
            <a:ext cx="11496582" cy="597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6446E-7731-1769-9855-DB13FD735E21}"/>
              </a:ext>
            </a:extLst>
          </p:cNvPr>
          <p:cNvSpPr txBox="1"/>
          <p:nvPr/>
        </p:nvSpPr>
        <p:spPr>
          <a:xfrm>
            <a:off x="645111" y="947799"/>
            <a:ext cx="109017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br>
              <a:rPr lang="en-US" dirty="0"/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="demo_iframe.htm" height="200" width="300" title="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Example"&gt;&lt;/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93216311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93F85-E6B8-F9B6-F5D6-77FB9A3D0E12}"/>
              </a:ext>
            </a:extLst>
          </p:cNvPr>
          <p:cNvSpPr txBox="1"/>
          <p:nvPr/>
        </p:nvSpPr>
        <p:spPr>
          <a:xfrm>
            <a:off x="1305017" y="1074199"/>
            <a:ext cx="78367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a video in HTML, use the &lt;video&gt; element: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&lt;video width="320" height="240" controls&gt;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&lt;source src="movie.mp4" type="video/mp4"&gt;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&lt;/video&gt;</a:t>
            </a: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00C17-3617-4746-8543-1ADB4D86B934}"/>
              </a:ext>
            </a:extLst>
          </p:cNvPr>
          <p:cNvSpPr txBox="1"/>
          <p:nvPr/>
        </p:nvSpPr>
        <p:spPr>
          <a:xfrm>
            <a:off x="1260629" y="310718"/>
            <a:ext cx="4953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MEDIA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35392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15110-81E8-3913-B07C-9B3B5D799A8D}"/>
              </a:ext>
            </a:extLst>
          </p:cNvPr>
          <p:cNvSpPr txBox="1"/>
          <p:nvPr/>
        </p:nvSpPr>
        <p:spPr>
          <a:xfrm>
            <a:off x="887767" y="417250"/>
            <a:ext cx="103779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play an audio file in HTML, use the &lt;audio&gt; element: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lvl="2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&lt;audio controls&gt;</a:t>
            </a: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&lt;source src=“song.mp3" type="audio/mpeg"&gt;</a:t>
            </a: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&lt;/audio&gt;</a:t>
            </a:r>
          </a:p>
          <a:p>
            <a:pPr lvl="2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46756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4" y="1882066"/>
            <a:ext cx="9846816" cy="25390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610B4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6000" b="1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592570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9518"/>
            <a:ext cx="10058400" cy="37295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F996B-CC26-C3AD-C2E2-41E23D3A0BC0}"/>
              </a:ext>
            </a:extLst>
          </p:cNvPr>
          <p:cNvSpPr txBox="1"/>
          <p:nvPr/>
        </p:nvSpPr>
        <p:spPr>
          <a:xfrm>
            <a:off x="1251751" y="2219417"/>
            <a:ext cx="1040463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HTML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defined by a start tag, some content, and an end tag: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      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Content goes here...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/tagname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endParaRPr lang="en-US" sz="2400" b="0" i="0" dirty="0">
              <a:solidFill>
                <a:srgbClr val="0000C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HTML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everything from the start tag to the end tag: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First Heading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8A17B-C04E-BD9C-66A8-450F21BF0C82}"/>
              </a:ext>
            </a:extLst>
          </p:cNvPr>
          <p:cNvSpPr txBox="1"/>
          <p:nvPr/>
        </p:nvSpPr>
        <p:spPr>
          <a:xfrm>
            <a:off x="3249226" y="1074198"/>
            <a:ext cx="5637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7105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7" y="2272683"/>
            <a:ext cx="10001583" cy="35964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with no content are called empty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br&gt;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 defines a line break, and is an empty element without a closing tag: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paragraph with a line break.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&lt;hr&gt; for horizontal line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03B2B-73F6-50D9-2A5F-3072FA1AA45F}"/>
              </a:ext>
            </a:extLst>
          </p:cNvPr>
          <p:cNvSpPr txBox="1"/>
          <p:nvPr/>
        </p:nvSpPr>
        <p:spPr>
          <a:xfrm>
            <a:off x="2370338" y="994299"/>
            <a:ext cx="60368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EMPTY HTML ELEMENTS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58728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9518"/>
            <a:ext cx="10058400" cy="37295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0EACA-8904-CA46-EB79-B41FB5AD14A1}"/>
              </a:ext>
            </a:extLst>
          </p:cNvPr>
          <p:cNvSpPr txBox="1"/>
          <p:nvPr/>
        </p:nvSpPr>
        <p:spPr>
          <a:xfrm>
            <a:off x="3089429" y="1056443"/>
            <a:ext cx="444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0554F-502A-0961-737F-8CCB38D87D07}"/>
              </a:ext>
            </a:extLst>
          </p:cNvPr>
          <p:cNvSpPr txBox="1"/>
          <p:nvPr/>
        </p:nvSpPr>
        <p:spPr>
          <a:xfrm>
            <a:off x="1464816" y="2228295"/>
            <a:ext cx="85935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tags are like keywords which defines that how web browser will format and display the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HTML tags must enclosed within &lt; &gt; these brackets.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tag in HTML perform different tasks.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have used an open tag &lt;tag&gt;, then you must use a close tag &lt;/tag&gt;.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047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32987"/>
            <a:ext cx="10058400" cy="4324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Meta Tags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inter-regular"/>
                <a:cs typeface="Times New Roman" panose="02020603050405020304" pitchFamily="18" charset="0"/>
              </a:rPr>
              <a:t>	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DOCTYPE, title, link, meta and style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erdana"/>
              </a:rPr>
              <a:t>Text Tags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610B4B"/>
                </a:solidFill>
                <a:latin typeface="erdana"/>
              </a:rPr>
              <a:t>	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&lt;p&gt;, &lt;h1&gt;, &lt;h2&gt;, &lt;h3&gt;, &lt;h4&gt;, &lt;h5&gt;, &lt;h6&gt;,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&lt;var&gt;,&lt;br&gt; etc…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 Tags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33333"/>
                </a:solidFill>
                <a:latin typeface="inter-regular"/>
              </a:rPr>
              <a:t>	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&lt;a&gt; and &lt;base&gt;</a:t>
            </a:r>
            <a:endParaRPr lang="en-IN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and Object Tags</a:t>
            </a:r>
          </a:p>
          <a:p>
            <a:pPr algn="just"/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	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&lt;img&gt;, &lt;object&gt;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b="0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0EACA-8904-CA46-EB79-B41FB5AD14A1}"/>
              </a:ext>
            </a:extLst>
          </p:cNvPr>
          <p:cNvSpPr txBox="1"/>
          <p:nvPr/>
        </p:nvSpPr>
        <p:spPr>
          <a:xfrm>
            <a:off x="3089429" y="1056443"/>
            <a:ext cx="444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 EXAMPLE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09843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140" y="2032986"/>
            <a:ext cx="9829060" cy="43249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Tags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inter-regular"/>
                <a:cs typeface="Times New Roman" panose="02020603050405020304" pitchFamily="18" charset="0"/>
              </a:rPr>
              <a:t>	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&lt;ul&gt;, &lt;ol&gt;, &lt;li&gt;, &lt;dl&gt;, &lt;dt&gt; and &lt;dd&gt;</a:t>
            </a:r>
          </a:p>
          <a:p>
            <a:pPr marL="0" indent="0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Tags</a:t>
            </a:r>
          </a:p>
          <a:p>
            <a:pPr algn="just"/>
            <a:r>
              <a:rPr lang="en-IN" sz="2000" dirty="0">
                <a:solidFill>
                  <a:srgbClr val="333333"/>
                </a:solidFill>
                <a:latin typeface="inter-regular"/>
              </a:rPr>
              <a:t>	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table&gt;, &lt;tr&gt;, &lt;td&gt;, &lt;th&gt;,&lt;caption&gt;</a:t>
            </a:r>
          </a:p>
          <a:p>
            <a:pPr algn="just"/>
            <a:endParaRPr lang="en-IN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Tags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&lt;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form&gt;, &lt;input&gt;, &lt;textarea&gt;, &lt;select&gt;, &lt;button&gt;, &lt;label&gt;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Tag-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0EACA-8904-CA46-EB79-B41FB5AD14A1}"/>
              </a:ext>
            </a:extLst>
          </p:cNvPr>
          <p:cNvSpPr txBox="1"/>
          <p:nvPr/>
        </p:nvSpPr>
        <p:spPr>
          <a:xfrm>
            <a:off x="3089429" y="1056443"/>
            <a:ext cx="444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 EXAMPLE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5952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140" y="2032986"/>
            <a:ext cx="9829060" cy="432494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HTML elements can have </a:t>
            </a:r>
            <a:r>
              <a:rPr lang="en-US" sz="29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 provide </a:t>
            </a:r>
            <a:r>
              <a:rPr lang="en-IN" sz="29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IN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about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always specified in </a:t>
            </a:r>
            <a:r>
              <a:rPr lang="en-US" sz="29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usually come in name/value pairs like: </a:t>
            </a:r>
            <a:r>
              <a:rPr lang="en-US" sz="29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name="value"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Attribute:- The </a:t>
            </a:r>
            <a:r>
              <a:rPr lang="en-US" sz="2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&lt;a&gt;</a:t>
            </a: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 defines a hyperlink. The </a:t>
            </a:r>
            <a:r>
              <a:rPr lang="en-IN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attribute specifies the URL of the page the link goes to:</a:t>
            </a:r>
            <a:endParaRPr lang="en-IN" sz="29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9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9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href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="https://www.w3schools.com"&gt;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Visit W3Schools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9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/a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Attribute:- 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&lt;img&gt; 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 is used to embed an image in an HTML page. The 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 </a:t>
            </a:r>
            <a:r>
              <a:rPr lang="en-US" sz="29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ttribute specifies the path to the image to be displayed.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9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9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29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src</a:t>
            </a:r>
            <a:r>
              <a:rPr lang="en-IN" sz="29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="img_girl.jpg"&gt;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3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b="0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0EACA-8904-CA46-EB79-B41FB5AD14A1}"/>
              </a:ext>
            </a:extLst>
          </p:cNvPr>
          <p:cNvSpPr txBox="1"/>
          <p:nvPr/>
        </p:nvSpPr>
        <p:spPr>
          <a:xfrm>
            <a:off x="3089429" y="1056443"/>
            <a:ext cx="444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5636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2558</TotalTime>
  <Words>3351</Words>
  <Application>Microsoft Office PowerPoint</Application>
  <PresentationFormat>Widescreen</PresentationFormat>
  <Paragraphs>282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erdana</vt:lpstr>
      <vt:lpstr>inter-bold</vt:lpstr>
      <vt:lpstr>inter-regular</vt:lpstr>
      <vt:lpstr>Segoe UI</vt:lpstr>
      <vt:lpstr>Times New Roman</vt:lpstr>
      <vt:lpstr>Verdana</vt:lpstr>
      <vt:lpstr>Wingdings</vt:lpstr>
      <vt:lpstr>Retrospect</vt:lpstr>
      <vt:lpstr>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BLOCK &amp; INLINE</vt:lpstr>
      <vt:lpstr>PowerPoint Presentation</vt:lpstr>
      <vt:lpstr>HTML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Padding</vt:lpstr>
      <vt:lpstr>Task-5</vt:lpstr>
      <vt:lpstr>PowerPoint Presentation</vt:lpstr>
      <vt:lpstr>PowerPoint Presentation</vt:lpstr>
      <vt:lpstr>HTML FORM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LENOVO 10</dc:creator>
  <cp:lastModifiedBy>LENOVO 10</cp:lastModifiedBy>
  <cp:revision>102</cp:revision>
  <dcterms:created xsi:type="dcterms:W3CDTF">2023-02-06T04:20:46Z</dcterms:created>
  <dcterms:modified xsi:type="dcterms:W3CDTF">2023-03-20T05:38:16Z</dcterms:modified>
</cp:coreProperties>
</file>