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BEA06-B072-4B38-B7EE-1D1E01702BAC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08BC2-0A28-4BA6-8D7B-BF7FBA7A1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42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08BC2-0A28-4BA6-8D7B-BF7FBA7A115A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806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9692-B060-407F-8DBF-BC9925912896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AE56-7E9F-4536-8E9E-C459833F7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38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9692-B060-407F-8DBF-BC9925912896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AE56-7E9F-4536-8E9E-C459833F7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25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9692-B060-407F-8DBF-BC9925912896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AE56-7E9F-4536-8E9E-C459833F7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02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9692-B060-407F-8DBF-BC9925912896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AE56-7E9F-4536-8E9E-C459833F7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08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9692-B060-407F-8DBF-BC9925912896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AE56-7E9F-4536-8E9E-C459833F7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33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9692-B060-407F-8DBF-BC9925912896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AE56-7E9F-4536-8E9E-C459833F7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60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9692-B060-407F-8DBF-BC9925912896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AE56-7E9F-4536-8E9E-C459833F7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40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9692-B060-407F-8DBF-BC9925912896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AE56-7E9F-4536-8E9E-C459833F7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23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9692-B060-407F-8DBF-BC9925912896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AE56-7E9F-4536-8E9E-C459833F7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86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9692-B060-407F-8DBF-BC9925912896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AE56-7E9F-4536-8E9E-C459833F7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24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9692-B060-407F-8DBF-BC9925912896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AE56-7E9F-4536-8E9E-C459833F7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41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79692-B060-407F-8DBF-BC9925912896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7AE56-7E9F-4536-8E9E-C459833F7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32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586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classes are the special type of functions.</a:t>
            </a:r>
          </a:p>
          <a:p>
            <a:r>
              <a:rPr lang="en-US" dirty="0"/>
              <a:t>The JavaScript class contains various class members within a body including methods or constructor.</a:t>
            </a:r>
          </a:p>
          <a:p>
            <a:r>
              <a:rPr lang="en-US" dirty="0"/>
              <a:t>The class can contain one constructor method only.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312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ENCAPSULATION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JavaScript Encapsulation is a process of binding the data (i.e. variables) with the functions acting on that data. It allows us to control the data and validate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91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JavaScript inheritance is a mechanism that allows us to create new classes on the basis of already existing classes. It provides flexibility to the child class to reuse the methods and variables of a parent class.</a:t>
            </a:r>
          </a:p>
          <a:p>
            <a:r>
              <a:rPr lang="en-US" dirty="0"/>
              <a:t>The JavaScript </a:t>
            </a:r>
            <a:r>
              <a:rPr lang="en-US" b="1" dirty="0"/>
              <a:t>extends</a:t>
            </a:r>
            <a:r>
              <a:rPr lang="en-US" dirty="0"/>
              <a:t> keyword is used to create a child class on the basis of a parent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4419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POLYMORPHISM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polymorphism is a core concept of an object-oriented paradigm that provides a way to perform a single action in different forms. </a:t>
            </a:r>
            <a:r>
              <a:rPr lang="en-US"/>
              <a:t>It provides an ability to call the same method on different JavaScript objects.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868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err="1"/>
              <a:t>onclick</a:t>
            </a:r>
            <a:r>
              <a:rPr lang="en-US" dirty="0"/>
              <a:t> 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onclick</a:t>
            </a:r>
            <a:r>
              <a:rPr lang="en-US" dirty="0"/>
              <a:t> event generally occurs when the user clicks on an element. It allows the programmer to execute a JavaScript's function when an element gets clicked. This event can be used for validating a form, warning messages and many more.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212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 </a:t>
            </a:r>
            <a:r>
              <a:rPr lang="en-US" dirty="0" err="1"/>
              <a:t>dblclick</a:t>
            </a:r>
            <a:r>
              <a:rPr lang="en-US" dirty="0"/>
              <a:t> EVENT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dblclick</a:t>
            </a:r>
            <a:r>
              <a:rPr lang="en-US" dirty="0"/>
              <a:t> event generates an event on double click the element. The event fires when an element is clicked twice in a very short span of time.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137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err="1"/>
              <a:t>onload</a:t>
            </a:r>
            <a:r>
              <a:rPr lang="en-US" dirty="0"/>
              <a:t> EVENT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JavaScript, this event can apply to launch a particular function when the page is fully displayed. It can also be used to verify the type and version of the visitor's browser.</a:t>
            </a:r>
          </a:p>
          <a:p>
            <a:pPr marL="0" indent="0">
              <a:buNone/>
            </a:pPr>
            <a:endParaRPr lang="en-US" dirty="0"/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IN" sz="3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-onclick Event</a:t>
            </a:r>
            <a:endParaRPr lang="en-IN" sz="3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IN" sz="3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r>
              <a:rPr lang="en-IN" sz="3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onchange</a:t>
            </a:r>
            <a:r>
              <a:rPr lang="en-IN" sz="3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Event</a:t>
            </a:r>
            <a:endParaRPr lang="en-IN" sz="3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IN" sz="3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r>
              <a:rPr lang="en-IN" sz="3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onmouseover</a:t>
            </a:r>
            <a:endParaRPr lang="en-IN" sz="3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IN" sz="3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r>
              <a:rPr lang="en-IN" sz="3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onmouseout</a:t>
            </a:r>
            <a:endParaRPr lang="en-IN" sz="3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IN" sz="3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r>
              <a:rPr lang="en-IN" sz="3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onkeydown</a:t>
            </a:r>
            <a:endParaRPr lang="en-IN" sz="3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IN" sz="3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r>
              <a:rPr lang="en-IN" sz="3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dblclick</a:t>
            </a:r>
            <a:r>
              <a:rPr lang="en-IN" sz="3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Event</a:t>
            </a:r>
            <a:endParaRPr lang="en-IN" sz="3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IN" sz="3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-onload Event</a:t>
            </a:r>
            <a:endParaRPr lang="en-IN" sz="3100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7962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D40B55-4E09-67BB-12BC-391259B4CC67}"/>
              </a:ext>
            </a:extLst>
          </p:cNvPr>
          <p:cNvSpPr txBox="1"/>
          <p:nvPr/>
        </p:nvSpPr>
        <p:spPr>
          <a:xfrm>
            <a:off x="467544" y="116632"/>
            <a:ext cx="885698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ES6</a:t>
            </a:r>
          </a:p>
          <a:p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ES6 or ECMAScript 6 is a scripting language specification 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ECMAScript 2015 is also known as ES6 and ECMAScript 6.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ECMAScript is the official name of the language.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Since 2016, versions are named by year (ECMAScript 2016, 2017, 2018, 2019, 2020).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</a:t>
            </a:r>
          </a:p>
          <a:p>
            <a:r>
              <a:rPr lang="en-US" sz="2400" b="0" i="0" dirty="0">
                <a:solidFill>
                  <a:srgbClr val="232629"/>
                </a:solidFill>
                <a:effectLst/>
                <a:latin typeface="-apple-system"/>
              </a:rPr>
              <a:t>It's a new feature that introduced in ES6 and is called arrow function. The left part denotes the input of a function and the right part the output of that function.</a:t>
            </a:r>
            <a:r>
              <a:rPr lang="en-US" sz="2400" b="0" i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400" b="0" i="0" dirty="0">
                <a:effectLst/>
                <a:latin typeface="Consolas" panose="020B0609020204030204" pitchFamily="49" charset="0"/>
              </a:rPr>
              <a:t>let</a:t>
            </a:r>
            <a:r>
              <a:rPr lang="en-US" sz="2400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err="1">
                <a:effectLst/>
                <a:latin typeface="Consolas" panose="020B0609020204030204" pitchFamily="49" charset="0"/>
              </a:rPr>
              <a:t>func</a:t>
            </a:r>
            <a:r>
              <a:rPr lang="en-US" sz="2400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>
                <a:effectLst/>
                <a:latin typeface="Consolas" panose="020B0609020204030204" pitchFamily="49" charset="0"/>
              </a:rPr>
              <a:t>=</a:t>
            </a:r>
            <a:r>
              <a:rPr lang="en-US" sz="2400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arg1, arg2, ..., </a:t>
            </a:r>
            <a:r>
              <a:rPr lang="en-US" sz="2400" b="0" i="0" dirty="0" err="1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argN</a:t>
            </a:r>
            <a:r>
              <a:rPr lang="en-US" sz="2400" b="0" i="0" dirty="0">
                <a:effectLst/>
                <a:latin typeface="Consolas" panose="020B0609020204030204" pitchFamily="49" charset="0"/>
              </a:rPr>
              <a:t>)</a:t>
            </a:r>
            <a:r>
              <a:rPr lang="en-US" sz="2400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>
                <a:effectLst/>
                <a:latin typeface="Consolas" panose="020B0609020204030204" pitchFamily="49" charset="0"/>
              </a:rPr>
              <a:t>=&gt;</a:t>
            </a:r>
            <a:r>
              <a:rPr lang="en-US" sz="2400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expression</a:t>
            </a:r>
            <a:r>
              <a:rPr lang="en-US" sz="2400" b="0" i="0" dirty="0">
                <a:effectLst/>
                <a:latin typeface="Consolas" panose="020B0609020204030204" pitchFamily="49" charset="0"/>
              </a:rPr>
              <a:t>;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0" i="0" dirty="0">
              <a:effectLst/>
              <a:latin typeface="Consolas" panose="020B0609020204030204" pitchFamily="49" charset="0"/>
            </a:endParaRPr>
          </a:p>
          <a:p>
            <a:r>
              <a:rPr lang="en-IN" sz="2000" b="0" i="0" dirty="0">
                <a:effectLst/>
                <a:latin typeface="Consolas" panose="020B0609020204030204" pitchFamily="49" charset="0"/>
              </a:rPr>
              <a:t>let</a:t>
            </a:r>
            <a:r>
              <a:rPr lang="en-IN" sz="2000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i="0" dirty="0" err="1">
                <a:effectLst/>
                <a:latin typeface="Consolas" panose="020B0609020204030204" pitchFamily="49" charset="0"/>
              </a:rPr>
              <a:t>sayHi</a:t>
            </a:r>
            <a:r>
              <a:rPr lang="en-IN" sz="2000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i="0" dirty="0">
                <a:effectLst/>
                <a:latin typeface="Consolas" panose="020B0609020204030204" pitchFamily="49" charset="0"/>
              </a:rPr>
              <a:t>=</a:t>
            </a:r>
            <a:r>
              <a:rPr lang="en-IN" sz="2000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i="0" dirty="0">
                <a:effectLst/>
                <a:latin typeface="Consolas" panose="020B0609020204030204" pitchFamily="49" charset="0"/>
              </a:rPr>
              <a:t>()</a:t>
            </a:r>
            <a:r>
              <a:rPr lang="en-IN" sz="2000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i="0" dirty="0">
                <a:effectLst/>
                <a:latin typeface="Consolas" panose="020B0609020204030204" pitchFamily="49" charset="0"/>
              </a:rPr>
              <a:t>=&gt;</a:t>
            </a:r>
            <a:r>
              <a:rPr lang="en-IN" sz="2000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i="0" dirty="0">
                <a:effectLst/>
                <a:latin typeface="Consolas" panose="020B0609020204030204" pitchFamily="49" charset="0"/>
              </a:rPr>
              <a:t>alert("Hello!");</a:t>
            </a:r>
            <a:r>
              <a:rPr lang="en-IN" sz="2000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2000" b="0" i="0" dirty="0" err="1">
                <a:effectLst/>
                <a:latin typeface="Consolas" panose="020B0609020204030204" pitchFamily="49" charset="0"/>
              </a:rPr>
              <a:t>sayHi</a:t>
            </a:r>
            <a:r>
              <a:rPr lang="en-IN" sz="2000" b="0" i="0" dirty="0">
                <a:effectLst/>
                <a:latin typeface="Consolas" panose="020B0609020204030204" pitchFamily="49" charset="0"/>
              </a:rPr>
              <a:t>();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840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DE578A-F3E3-6C96-03C1-B6B4A7C8194D}"/>
              </a:ext>
            </a:extLst>
          </p:cNvPr>
          <p:cNvSpPr txBox="1"/>
          <p:nvPr/>
        </p:nvSpPr>
        <p:spPr>
          <a:xfrm>
            <a:off x="251520" y="404664"/>
            <a:ext cx="864096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Spread operator</a:t>
            </a:r>
          </a:p>
          <a:p>
            <a:endParaRPr lang="en-US" u="sn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Mainly used for array, object and function arguments.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The spread operator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...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is used to expand or spread an iterable or an array.</a:t>
            </a:r>
          </a:p>
          <a:p>
            <a:endParaRPr lang="en-US" altLang="en-US" dirty="0">
              <a:latin typeface="euclid_circular_a"/>
            </a:endParaRPr>
          </a:p>
          <a:p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Rest parameter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endParaRPr lang="en-US" altLang="en-US" sz="8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euclid_circular_a"/>
              </a:rPr>
              <a:t>When the spread operator is used as a parameter, it is known as the rest parameter.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euclid_circular_a"/>
              </a:rPr>
              <a:t>You can also accept multiple arguments in a function call using the rest parameter.</a:t>
            </a:r>
          </a:p>
          <a:p>
            <a:pPr algn="l"/>
            <a:endParaRPr lang="en-US" sz="2000" dirty="0">
              <a:latin typeface="euclid_circular_a"/>
            </a:endParaRPr>
          </a:p>
          <a:p>
            <a:pPr algn="l"/>
            <a:r>
              <a:rPr lang="en-US" sz="2000" b="0" i="0" u="sng" dirty="0">
                <a:effectLst/>
                <a:latin typeface="euclid_circular_a"/>
              </a:rPr>
              <a:t>Promises</a:t>
            </a:r>
          </a:p>
          <a:p>
            <a:pPr algn="l"/>
            <a:r>
              <a:rPr lang="en-US" sz="2000" b="1" i="0" dirty="0">
                <a:solidFill>
                  <a:srgbClr val="273239"/>
                </a:solidFill>
                <a:effectLst/>
                <a:latin typeface="urw-din"/>
              </a:rPr>
              <a:t>Promises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 are used to handle asynchronous operations in JavaScript.</a:t>
            </a:r>
            <a:endParaRPr lang="en-US" sz="2000" b="0" i="0" u="sng" dirty="0">
              <a:effectLst/>
              <a:latin typeface="euclid_circular_a"/>
            </a:endParaRPr>
          </a:p>
          <a:p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1641197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AC25D7-941D-2BCD-31CC-5528B9F49C90}"/>
              </a:ext>
            </a:extLst>
          </p:cNvPr>
          <p:cNvSpPr txBox="1"/>
          <p:nvPr/>
        </p:nvSpPr>
        <p:spPr>
          <a:xfrm>
            <a:off x="251520" y="116632"/>
            <a:ext cx="84249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Task1: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Write a JavaScript program to delete the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rollno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 property from the following object. Also print the object before or after deleting the property.</a:t>
            </a:r>
          </a:p>
          <a:p>
            <a:endParaRPr lang="en-US" dirty="0">
              <a:solidFill>
                <a:srgbClr val="FFFFFF"/>
              </a:solidFill>
              <a:latin typeface="inherit"/>
            </a:endParaRPr>
          </a:p>
          <a:p>
            <a:r>
              <a:rPr lang="en-IN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Task2: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JavaScript Reverse print an array</a:t>
            </a:r>
          </a:p>
          <a:p>
            <a:endParaRPr lang="en-IN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r>
              <a:rPr lang="en-IN" dirty="0">
                <a:solidFill>
                  <a:srgbClr val="333333"/>
                </a:solidFill>
                <a:latin typeface="segoe ui" panose="020B0502040204020203" pitchFamily="34" charset="0"/>
              </a:rPr>
              <a:t>Task3:</a:t>
            </a:r>
          </a:p>
          <a:p>
            <a:r>
              <a:rPr lang="en-IN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Create a function which stores inside a secret word which cannot be changed or accessed from outside?</a:t>
            </a:r>
          </a:p>
          <a:p>
            <a:endParaRPr lang="en-IN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r>
              <a:rPr lang="en-IN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</a:p>
          <a:p>
            <a:endParaRPr lang="en-IN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endParaRPr lang="en-US" dirty="0">
              <a:latin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20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 </a:t>
            </a:r>
            <a:r>
              <a:rPr lang="en-US" i="1" dirty="0"/>
              <a:t>an object-based scripting language</a:t>
            </a:r>
            <a:r>
              <a:rPr lang="en-US" dirty="0"/>
              <a:t> which is lightweight and cross-platform.</a:t>
            </a:r>
          </a:p>
          <a:p>
            <a:r>
              <a:rPr lang="en-US" dirty="0"/>
              <a:t>It provides good control to the users over the web browsers.</a:t>
            </a:r>
          </a:p>
          <a:p>
            <a:r>
              <a:rPr lang="en-US" dirty="0"/>
              <a:t>It is a case-sensitive language.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077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2EA57D-6192-CC47-4723-3919397C1673}"/>
              </a:ext>
            </a:extLst>
          </p:cNvPr>
          <p:cNvSpPr txBox="1"/>
          <p:nvPr/>
        </p:nvSpPr>
        <p:spPr>
          <a:xfrm>
            <a:off x="179512" y="260648"/>
            <a:ext cx="835292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Task1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CA7E"/>
                </a:solidFill>
                <a:effectLst/>
                <a:latin typeface="inherit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9BBD"/>
                </a:solidFill>
                <a:effectLst/>
                <a:latin typeface="inherit"/>
              </a:rPr>
              <a:t>student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inherit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{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A8297"/>
                </a:solidFill>
                <a:effectLst/>
                <a:latin typeface="inherit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B38A"/>
                </a:solidFill>
                <a:effectLst/>
                <a:latin typeface="inherit"/>
              </a:rPr>
              <a:t>"David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6B38A"/>
                </a:solidFill>
                <a:effectLst/>
                <a:latin typeface="inherit"/>
              </a:rPr>
              <a:t>Rayy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B38A"/>
                </a:solidFill>
                <a:effectLst/>
                <a:latin typeface="inherit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,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A8297"/>
                </a:solidFill>
                <a:effectLst/>
                <a:latin typeface="inherit"/>
              </a:rPr>
              <a:t>sclass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B38A"/>
                </a:solidFill>
                <a:effectLst/>
                <a:latin typeface="inherit"/>
              </a:rPr>
              <a:t>"VI"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,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A8297"/>
                </a:solidFill>
                <a:effectLst/>
                <a:latin typeface="inherit"/>
              </a:rPr>
              <a:t>rollno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0782A"/>
                </a:solidFill>
                <a:effectLst/>
                <a:latin typeface="inherit"/>
              </a:rPr>
              <a:t>12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};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CA7E"/>
                </a:solidFill>
                <a:effectLst/>
                <a:latin typeface="inherit"/>
              </a:rPr>
              <a:t>console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A8297"/>
                </a:solidFill>
                <a:effectLst/>
                <a:latin typeface="inherit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CA7E"/>
                </a:solidFill>
                <a:effectLst/>
                <a:latin typeface="inherit"/>
              </a:rPr>
              <a:t>student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CA7E"/>
                </a:solidFill>
                <a:effectLst/>
                <a:latin typeface="inherit"/>
              </a:rPr>
              <a:t>delete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DCA7E"/>
                </a:solidFill>
                <a:effectLst/>
                <a:latin typeface="inherit"/>
              </a:rPr>
              <a:t>student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A8297"/>
                </a:solidFill>
                <a:effectLst/>
                <a:latin typeface="inherit"/>
              </a:rPr>
              <a:t>rollno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CA7E"/>
                </a:solidFill>
                <a:effectLst/>
                <a:latin typeface="inherit"/>
              </a:rPr>
              <a:t>console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A8297"/>
                </a:solidFill>
                <a:effectLst/>
                <a:latin typeface="inherit"/>
              </a:rPr>
              <a:t>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CA7E"/>
                </a:solidFill>
                <a:effectLst/>
                <a:latin typeface="inherit"/>
              </a:rPr>
              <a:t>student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);</a:t>
            </a:r>
          </a:p>
          <a:p>
            <a:endParaRPr lang="en-US" dirty="0"/>
          </a:p>
          <a:p>
            <a:r>
              <a:rPr lang="en-US" dirty="0"/>
              <a:t>Task2</a:t>
            </a:r>
          </a:p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var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var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size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var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</a:rPr>
              <a:t>&gt;=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</a:rPr>
              <a:t>--)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console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log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`Element $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is $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`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en-US" sz="800" dirty="0"/>
          </a:p>
          <a:p>
            <a:r>
              <a:rPr lang="en-US" altLang="en-US" dirty="0">
                <a:latin typeface="Arial" panose="020B0604020202020204" pitchFamily="34" charset="0"/>
              </a:rPr>
              <a:t>Task3: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const fun=()=&gt;{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onst secret=“secret”;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return ()=&gt;secret;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};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Const result=fun();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Console.log(result);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03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9DFED4-C510-0CC3-153F-85DA5227300F}"/>
              </a:ext>
            </a:extLst>
          </p:cNvPr>
          <p:cNvSpPr txBox="1"/>
          <p:nvPr/>
        </p:nvSpPr>
        <p:spPr>
          <a:xfrm>
            <a:off x="262067" y="342068"/>
            <a:ext cx="87129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/>
              <a:t>Events</a:t>
            </a:r>
          </a:p>
          <a:p>
            <a:endParaRPr lang="en-IN" sz="3200" u="sng" dirty="0"/>
          </a:p>
          <a:p>
            <a:r>
              <a:rPr lang="en-US" sz="2800" dirty="0"/>
              <a:t>onclick :The user clicks an HTML element</a:t>
            </a:r>
          </a:p>
          <a:p>
            <a:r>
              <a:rPr lang="en-US" sz="2800" dirty="0" err="1"/>
              <a:t>onchange</a:t>
            </a:r>
            <a:r>
              <a:rPr lang="en-US" sz="2800" dirty="0"/>
              <a:t> : An HTML element has to be changed</a:t>
            </a:r>
          </a:p>
          <a:p>
            <a:r>
              <a:rPr lang="en-US" sz="2800" dirty="0" err="1"/>
              <a:t>onmouseover</a:t>
            </a:r>
            <a:r>
              <a:rPr lang="en-US" sz="2800" dirty="0"/>
              <a:t> :The user moves the mouse over an</a:t>
            </a:r>
          </a:p>
          <a:p>
            <a:r>
              <a:rPr lang="en-US" sz="2800" dirty="0"/>
              <a:t>HTML Element</a:t>
            </a:r>
          </a:p>
          <a:p>
            <a:r>
              <a:rPr lang="en-US" sz="2800" dirty="0" err="1"/>
              <a:t>onmouseout</a:t>
            </a:r>
            <a:r>
              <a:rPr lang="en-US" sz="2800" dirty="0"/>
              <a:t> :The user moves the mouse away from an</a:t>
            </a:r>
          </a:p>
          <a:p>
            <a:r>
              <a:rPr lang="en-US" sz="2800" dirty="0"/>
              <a:t>HTML element</a:t>
            </a:r>
          </a:p>
          <a:p>
            <a:r>
              <a:rPr lang="en-US" sz="2800" dirty="0" err="1"/>
              <a:t>onkeydown</a:t>
            </a:r>
            <a:r>
              <a:rPr lang="en-US" sz="2800" dirty="0"/>
              <a:t> :The user pushes a keyboard key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4056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javaScript</a:t>
            </a:r>
            <a:r>
              <a:rPr lang="en-US" dirty="0"/>
              <a:t> object is an entity having state and behavior (properties and method).</a:t>
            </a:r>
          </a:p>
          <a:p>
            <a:r>
              <a:rPr lang="en-US" dirty="0"/>
              <a:t>syntax :</a:t>
            </a:r>
          </a:p>
          <a:p>
            <a:pPr marL="0" indent="0">
              <a:buNone/>
            </a:pPr>
            <a:r>
              <a:rPr lang="en-IN" dirty="0"/>
              <a:t>object={property1:value1,property2:value2.....</a:t>
            </a:r>
            <a:r>
              <a:rPr lang="en-IN" dirty="0" err="1"/>
              <a:t>propertyN:valueN</a:t>
            </a:r>
            <a:r>
              <a:rPr lang="en-IN" dirty="0"/>
              <a:t>}.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923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JavaScript array</a:t>
            </a:r>
            <a:r>
              <a:rPr lang="en-US" dirty="0"/>
              <a:t> is an object that represents a collection of similar type of elements.</a:t>
            </a:r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IN" dirty="0" err="1"/>
              <a:t>var</a:t>
            </a:r>
            <a:r>
              <a:rPr lang="en-IN" dirty="0"/>
              <a:t> </a:t>
            </a:r>
            <a:r>
              <a:rPr lang="en-IN" dirty="0" err="1"/>
              <a:t>arrayname</a:t>
            </a:r>
            <a:r>
              <a:rPr lang="en-IN" dirty="0"/>
              <a:t>=[value1,value2.....</a:t>
            </a:r>
            <a:r>
              <a:rPr lang="en-IN" dirty="0" err="1"/>
              <a:t>valueN</a:t>
            </a:r>
            <a:r>
              <a:rPr lang="en-IN" dirty="0"/>
              <a:t>];  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20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JavaScript string</a:t>
            </a:r>
            <a:r>
              <a:rPr lang="en-US" dirty="0"/>
              <a:t> is an object that represents a sequence of characters.</a:t>
            </a:r>
          </a:p>
          <a:p>
            <a:r>
              <a:rPr lang="en-US" dirty="0"/>
              <a:t>syntax :</a:t>
            </a:r>
          </a:p>
          <a:p>
            <a:pPr marL="0" indent="0">
              <a:buNone/>
            </a:pPr>
            <a:r>
              <a:rPr lang="en-IN" dirty="0" err="1"/>
              <a:t>var</a:t>
            </a:r>
            <a:r>
              <a:rPr lang="en-IN" dirty="0"/>
              <a:t> </a:t>
            </a:r>
            <a:r>
              <a:rPr lang="en-IN" dirty="0" err="1"/>
              <a:t>stringname</a:t>
            </a:r>
            <a:r>
              <a:rPr lang="en-IN" dirty="0"/>
              <a:t>="string value";  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3738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JavaScript functions</a:t>
            </a:r>
            <a:r>
              <a:rPr lang="en-US" dirty="0"/>
              <a:t> are used to perform operations. We can call JavaScript function many times to reuse the code.</a:t>
            </a:r>
          </a:p>
          <a:p>
            <a:r>
              <a:rPr lang="en-US" dirty="0"/>
              <a:t>The syntax of declaring function :</a:t>
            </a:r>
          </a:p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functionName</a:t>
            </a:r>
            <a:r>
              <a:rPr lang="en-US" dirty="0"/>
              <a:t>([arg1, arg2, ...</a:t>
            </a:r>
            <a:r>
              <a:rPr lang="en-US" dirty="0" err="1"/>
              <a:t>argN</a:t>
            </a:r>
            <a:r>
              <a:rPr lang="en-US" dirty="0"/>
              <a:t>]){  </a:t>
            </a:r>
          </a:p>
          <a:p>
            <a:pPr marL="0" indent="0">
              <a:buNone/>
            </a:pPr>
            <a:r>
              <a:rPr lang="en-US" dirty="0"/>
              <a:t>//code to be executed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661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DATE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JavaScript date</a:t>
            </a:r>
            <a:r>
              <a:rPr lang="en-US" dirty="0"/>
              <a:t> object can be used to get year, month and day. You can display a timer on the webpage by the help of JavaScript date object.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990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Document.write</a:t>
            </a:r>
            <a:r>
              <a:rPr lang="en-US" dirty="0"/>
              <a:t>() &amp; </a:t>
            </a:r>
            <a:r>
              <a:rPr lang="en-US" dirty="0" err="1"/>
              <a:t>getElementById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write() method writes HTML expressions or JavaScript code to a document.</a:t>
            </a:r>
          </a:p>
          <a:p>
            <a:r>
              <a:rPr lang="en-US" dirty="0"/>
              <a:t>Syntax: </a:t>
            </a:r>
            <a:r>
              <a:rPr lang="en-IN" dirty="0" err="1"/>
              <a:t>document.write</a:t>
            </a:r>
            <a:r>
              <a:rPr lang="en-IN" dirty="0"/>
              <a:t>(</a:t>
            </a:r>
            <a:r>
              <a:rPr lang="en-IN" i="1" dirty="0"/>
              <a:t>exp1, exp2, exp3, ...</a:t>
            </a:r>
            <a:r>
              <a:rPr lang="en-IN" dirty="0"/>
              <a:t>).</a:t>
            </a:r>
          </a:p>
          <a:p>
            <a:r>
              <a:rPr lang="en-IN" dirty="0" err="1"/>
              <a:t>Eg</a:t>
            </a:r>
            <a:r>
              <a:rPr lang="en-IN" dirty="0"/>
              <a:t>: </a:t>
            </a:r>
            <a:r>
              <a:rPr lang="en-IN" dirty="0" err="1"/>
              <a:t>document.write</a:t>
            </a:r>
            <a:r>
              <a:rPr lang="en-IN" dirty="0"/>
              <a:t>("Hello World!");.</a:t>
            </a:r>
          </a:p>
          <a:p>
            <a:r>
              <a:rPr lang="en-US" dirty="0"/>
              <a:t>The </a:t>
            </a:r>
            <a:r>
              <a:rPr lang="en-US" dirty="0" err="1"/>
              <a:t>getElementById</a:t>
            </a:r>
            <a:r>
              <a:rPr lang="en-US" dirty="0"/>
              <a:t>() method returns the element that has the ID attribute with the specified value.</a:t>
            </a:r>
          </a:p>
          <a:p>
            <a:r>
              <a:rPr lang="en-US" dirty="0"/>
              <a:t>Syntax: </a:t>
            </a:r>
            <a:r>
              <a:rPr lang="en-IN" dirty="0" err="1"/>
              <a:t>document.getElementById</a:t>
            </a:r>
            <a:r>
              <a:rPr lang="en-IN" dirty="0"/>
              <a:t>(</a:t>
            </a:r>
            <a:r>
              <a:rPr lang="en-IN" i="1" dirty="0" err="1"/>
              <a:t>elementID</a:t>
            </a:r>
            <a:r>
              <a:rPr lang="en-IN" dirty="0"/>
              <a:t>)</a:t>
            </a:r>
          </a:p>
          <a:p>
            <a:r>
              <a:rPr lang="en-US" dirty="0" err="1"/>
              <a:t>Eg</a:t>
            </a:r>
            <a:r>
              <a:rPr lang="en-US"/>
              <a:t>: </a:t>
            </a:r>
            <a:r>
              <a:rPr lang="en-IN"/>
              <a:t>document.getElementById</a:t>
            </a:r>
            <a:r>
              <a:rPr lang="en-IN" dirty="0"/>
              <a:t>("demo");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471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2913</TotalTime>
  <Words>985</Words>
  <Application>Microsoft Office PowerPoint</Application>
  <PresentationFormat>On-screen Show (4:3)</PresentationFormat>
  <Paragraphs>133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-apple-system</vt:lpstr>
      <vt:lpstr>Arial</vt:lpstr>
      <vt:lpstr>Calibri</vt:lpstr>
      <vt:lpstr>Consolas</vt:lpstr>
      <vt:lpstr>Courier New</vt:lpstr>
      <vt:lpstr>Droid Sans Mono</vt:lpstr>
      <vt:lpstr>euclid_circular_a</vt:lpstr>
      <vt:lpstr>Helvetica</vt:lpstr>
      <vt:lpstr>inherit</vt:lpstr>
      <vt:lpstr>segoe ui</vt:lpstr>
      <vt:lpstr>Times New Roman</vt:lpstr>
      <vt:lpstr>urw-din</vt:lpstr>
      <vt:lpstr>Wingdings</vt:lpstr>
      <vt:lpstr>Office Theme</vt:lpstr>
      <vt:lpstr>JAVASCRIPT</vt:lpstr>
      <vt:lpstr>PowerPoint Presentation</vt:lpstr>
      <vt:lpstr>PowerPoint Presentation</vt:lpstr>
      <vt:lpstr>JAVASCRIPT OBJECTS</vt:lpstr>
      <vt:lpstr>JAVASCRIPT ARRAY</vt:lpstr>
      <vt:lpstr>JAVASCRIPT STRINGS</vt:lpstr>
      <vt:lpstr>JAVASCRIPT FUNCTIONS</vt:lpstr>
      <vt:lpstr>JAVASCRIPT DATE OBJECT</vt:lpstr>
      <vt:lpstr>Document.write() &amp; getElementById()</vt:lpstr>
      <vt:lpstr>JAVASCRIPT CLASSES</vt:lpstr>
      <vt:lpstr>JAVASCRIPT ENCAPSULATION</vt:lpstr>
      <vt:lpstr>JAVASCRIPT INHERITANCE</vt:lpstr>
      <vt:lpstr>JAVASCRIPT POLYMORPHISM</vt:lpstr>
      <vt:lpstr>JAVASCRIPT onclick EVENTS</vt:lpstr>
      <vt:lpstr>JAVASCRIPT  dblclick EVENT</vt:lpstr>
      <vt:lpstr>JAVASCRIPT onload EVENT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Lenovo</dc:creator>
  <cp:lastModifiedBy>LENOVO 10</cp:lastModifiedBy>
  <cp:revision>45</cp:revision>
  <dcterms:created xsi:type="dcterms:W3CDTF">2021-09-14T16:37:25Z</dcterms:created>
  <dcterms:modified xsi:type="dcterms:W3CDTF">2023-05-10T07:00:12Z</dcterms:modified>
</cp:coreProperties>
</file>