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cdc5dd08321df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cdc5dd08321df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6608e92c1fb4e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6608e92c1fb4e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6608e92c1fb4e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6608e92c1fb4e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56608e92c1fb4e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56608e92c1fb4e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6608e92c1fb4e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6608e92c1fb4e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6608e92c1fb4e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6608e92c1fb4e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6608e92c1fb4e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6608e92c1fb4e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6608e92c1fb4e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6608e92c1fb4e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acbf031b180955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cbf031b180955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5acbf031b1809559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cbf031b1809559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6608e92c1fb4e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6608e92c1fb4e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6608e92c1fb4e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56608e92c1fb4e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6608e92c1fb4e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6608e92c1fb4e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c0ea702dbc2c7c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c0ea702dbc2c7c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6608e92c1fb4e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6608e92c1fb4e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6608e92c1fb4e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56608e92c1fb4e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09475"/>
            <a:ext cx="6896700" cy="196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Implementation of Various Cryptographic Algorithms</a:t>
            </a:r>
            <a:endParaRPr/>
          </a:p>
        </p:txBody>
      </p:sp>
      <p:sp>
        <p:nvSpPr>
          <p:cNvPr id="278" name="Google Shape;278;p13"/>
          <p:cNvSpPr txBox="1"/>
          <p:nvPr>
            <p:ph idx="1" type="subTitle"/>
          </p:nvPr>
        </p:nvSpPr>
        <p:spPr>
          <a:xfrm>
            <a:off x="824012" y="3119651"/>
            <a:ext cx="4255500" cy="11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Name : Sudireddy Shravya</a:t>
            </a:r>
            <a:endParaRPr b="1"/>
          </a:p>
          <a:p>
            <a:pPr indent="0" lvl="0" marL="0" rtl="0" algn="l">
              <a:spcBef>
                <a:spcPts val="0"/>
              </a:spcBef>
              <a:spcAft>
                <a:spcPts val="0"/>
              </a:spcAft>
              <a:buNone/>
            </a:pPr>
            <a:r>
              <a:rPr b="1" lang="en-GB"/>
              <a:t>Institute : IIEST Shibpur</a:t>
            </a:r>
            <a:endParaRPr b="1"/>
          </a:p>
          <a:p>
            <a:pPr indent="0" lvl="0" marL="0" rtl="0" algn="l">
              <a:spcBef>
                <a:spcPts val="0"/>
              </a:spcBef>
              <a:spcAft>
                <a:spcPts val="0"/>
              </a:spcAft>
              <a:buNone/>
            </a:pPr>
            <a:r>
              <a:rPr b="1" lang="en-GB"/>
              <a:t>Professor:Dr. Nirnay Ghosh</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2"/>
          <p:cNvPicPr preferRelativeResize="0"/>
          <p:nvPr/>
        </p:nvPicPr>
        <p:blipFill>
          <a:blip r:embed="rId3">
            <a:alphaModFix/>
          </a:blip>
          <a:stretch>
            <a:fillRect/>
          </a:stretch>
        </p:blipFill>
        <p:spPr>
          <a:xfrm>
            <a:off x="152400" y="152400"/>
            <a:ext cx="3196676" cy="4838700"/>
          </a:xfrm>
          <a:prstGeom prst="rect">
            <a:avLst/>
          </a:prstGeom>
          <a:noFill/>
          <a:ln>
            <a:noFill/>
          </a:ln>
        </p:spPr>
      </p:pic>
      <p:pic>
        <p:nvPicPr>
          <p:cNvPr id="338" name="Google Shape;338;p22"/>
          <p:cNvPicPr preferRelativeResize="0"/>
          <p:nvPr/>
        </p:nvPicPr>
        <p:blipFill>
          <a:blip r:embed="rId4">
            <a:alphaModFix/>
          </a:blip>
          <a:stretch>
            <a:fillRect/>
          </a:stretch>
        </p:blipFill>
        <p:spPr>
          <a:xfrm>
            <a:off x="3549850" y="152400"/>
            <a:ext cx="534807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3"/>
          <p:cNvPicPr preferRelativeResize="0"/>
          <p:nvPr/>
        </p:nvPicPr>
        <p:blipFill>
          <a:blip r:embed="rId3">
            <a:alphaModFix/>
          </a:blip>
          <a:stretch>
            <a:fillRect/>
          </a:stretch>
        </p:blipFill>
        <p:spPr>
          <a:xfrm>
            <a:off x="152400" y="152400"/>
            <a:ext cx="4419599" cy="4838700"/>
          </a:xfrm>
          <a:prstGeom prst="rect">
            <a:avLst/>
          </a:prstGeom>
          <a:noFill/>
          <a:ln>
            <a:noFill/>
          </a:ln>
        </p:spPr>
      </p:pic>
      <p:pic>
        <p:nvPicPr>
          <p:cNvPr id="344" name="Google Shape;344;p23"/>
          <p:cNvPicPr preferRelativeResize="0"/>
          <p:nvPr/>
        </p:nvPicPr>
        <p:blipFill>
          <a:blip r:embed="rId4">
            <a:alphaModFix/>
          </a:blip>
          <a:stretch>
            <a:fillRect/>
          </a:stretch>
        </p:blipFill>
        <p:spPr>
          <a:xfrm>
            <a:off x="4789200" y="152400"/>
            <a:ext cx="4156775"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4"/>
          <p:cNvPicPr preferRelativeResize="0"/>
          <p:nvPr/>
        </p:nvPicPr>
        <p:blipFill>
          <a:blip r:embed="rId3">
            <a:alphaModFix/>
          </a:blip>
          <a:stretch>
            <a:fillRect/>
          </a:stretch>
        </p:blipFill>
        <p:spPr>
          <a:xfrm>
            <a:off x="152400" y="152400"/>
            <a:ext cx="4693401" cy="4838700"/>
          </a:xfrm>
          <a:prstGeom prst="rect">
            <a:avLst/>
          </a:prstGeom>
          <a:noFill/>
          <a:ln>
            <a:noFill/>
          </a:ln>
        </p:spPr>
      </p:pic>
      <p:pic>
        <p:nvPicPr>
          <p:cNvPr id="350" name="Google Shape;350;p24"/>
          <p:cNvPicPr preferRelativeResize="0"/>
          <p:nvPr/>
        </p:nvPicPr>
        <p:blipFill>
          <a:blip r:embed="rId4">
            <a:alphaModFix/>
          </a:blip>
          <a:stretch>
            <a:fillRect/>
          </a:stretch>
        </p:blipFill>
        <p:spPr>
          <a:xfrm>
            <a:off x="5064825" y="152400"/>
            <a:ext cx="3805726" cy="4752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5"/>
          <p:cNvPicPr preferRelativeResize="0"/>
          <p:nvPr/>
        </p:nvPicPr>
        <p:blipFill>
          <a:blip r:embed="rId3">
            <a:alphaModFix/>
          </a:blip>
          <a:stretch>
            <a:fillRect/>
          </a:stretch>
        </p:blipFill>
        <p:spPr>
          <a:xfrm>
            <a:off x="152400" y="152400"/>
            <a:ext cx="4094721" cy="4838700"/>
          </a:xfrm>
          <a:prstGeom prst="rect">
            <a:avLst/>
          </a:prstGeom>
          <a:noFill/>
          <a:ln>
            <a:noFill/>
          </a:ln>
        </p:spPr>
      </p:pic>
      <p:pic>
        <p:nvPicPr>
          <p:cNvPr id="356" name="Google Shape;356;p25"/>
          <p:cNvPicPr preferRelativeResize="0"/>
          <p:nvPr/>
        </p:nvPicPr>
        <p:blipFill>
          <a:blip r:embed="rId4">
            <a:alphaModFix/>
          </a:blip>
          <a:stretch>
            <a:fillRect/>
          </a:stretch>
        </p:blipFill>
        <p:spPr>
          <a:xfrm>
            <a:off x="4399525" y="152400"/>
            <a:ext cx="4498400"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152400" y="152400"/>
            <a:ext cx="3954150" cy="4838701"/>
          </a:xfrm>
          <a:prstGeom prst="rect">
            <a:avLst/>
          </a:prstGeom>
          <a:noFill/>
          <a:ln>
            <a:noFill/>
          </a:ln>
        </p:spPr>
      </p:pic>
      <p:pic>
        <p:nvPicPr>
          <p:cNvPr id="362" name="Google Shape;362;p26"/>
          <p:cNvPicPr preferRelativeResize="0"/>
          <p:nvPr/>
        </p:nvPicPr>
        <p:blipFill>
          <a:blip r:embed="rId4">
            <a:alphaModFix/>
          </a:blip>
          <a:stretch>
            <a:fillRect/>
          </a:stretch>
        </p:blipFill>
        <p:spPr>
          <a:xfrm>
            <a:off x="4334725" y="152400"/>
            <a:ext cx="449932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7"/>
          <p:cNvPicPr preferRelativeResize="0"/>
          <p:nvPr/>
        </p:nvPicPr>
        <p:blipFill>
          <a:blip r:embed="rId3">
            <a:alphaModFix/>
          </a:blip>
          <a:stretch>
            <a:fillRect/>
          </a:stretch>
        </p:blipFill>
        <p:spPr>
          <a:xfrm>
            <a:off x="1669800" y="152400"/>
            <a:ext cx="5635550"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a:t>
            </a:r>
            <a:endParaRPr/>
          </a:p>
        </p:txBody>
      </p:sp>
      <p:sp>
        <p:nvSpPr>
          <p:cNvPr id="373" name="Google Shape;373;p2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4" name="Google Shape;374;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28"/>
          <p:cNvPicPr preferRelativeResize="0"/>
          <p:nvPr/>
        </p:nvPicPr>
        <p:blipFill>
          <a:blip r:embed="rId3">
            <a:alphaModFix/>
          </a:blip>
          <a:stretch>
            <a:fillRect/>
          </a:stretch>
        </p:blipFill>
        <p:spPr>
          <a:xfrm>
            <a:off x="838200" y="1348225"/>
            <a:ext cx="7749424" cy="341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11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Known Plaintext Attack</a:t>
            </a:r>
            <a:endParaRPr/>
          </a:p>
        </p:txBody>
      </p:sp>
      <p:sp>
        <p:nvSpPr>
          <p:cNvPr id="284" name="Google Shape;284;p14"/>
          <p:cNvSpPr txBox="1"/>
          <p:nvPr>
            <p:ph idx="1" type="body"/>
          </p:nvPr>
        </p:nvSpPr>
        <p:spPr>
          <a:xfrm>
            <a:off x="1303800" y="1755900"/>
            <a:ext cx="70305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arenR"/>
            </a:pPr>
            <a:r>
              <a:rPr lang="en-GB" sz="1700"/>
              <a:t>The known-plaintext attack (KPA) is an attack model for cryptanalysis where the attacker has access to both the plaintext (called a crib), and its encrypted version (ciphertext). </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AutoNum type="arabicParenR"/>
            </a:pPr>
            <a:r>
              <a:rPr lang="en-GB" sz="1700"/>
              <a:t>These can be used to reveal further secret information such as secret keys and code books.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Code for Known Plaintext Attack on Hill Cipher:</a:t>
            </a:r>
            <a:endParaRPr/>
          </a:p>
        </p:txBody>
      </p:sp>
      <p:sp>
        <p:nvSpPr>
          <p:cNvPr id="290" name="Google Shape;290;p1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1" name="Google Shape;291;p1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811296" y="1528225"/>
            <a:ext cx="3511649" cy="3465251"/>
          </a:xfrm>
          <a:prstGeom prst="rect">
            <a:avLst/>
          </a:prstGeom>
          <a:noFill/>
          <a:ln>
            <a:noFill/>
          </a:ln>
        </p:spPr>
      </p:pic>
      <p:pic>
        <p:nvPicPr>
          <p:cNvPr id="293" name="Google Shape;293;p15"/>
          <p:cNvPicPr preferRelativeResize="0"/>
          <p:nvPr/>
        </p:nvPicPr>
        <p:blipFill>
          <a:blip r:embed="rId4">
            <a:alphaModFix/>
          </a:blip>
          <a:stretch>
            <a:fillRect/>
          </a:stretch>
        </p:blipFill>
        <p:spPr>
          <a:xfrm>
            <a:off x="4697675" y="1528225"/>
            <a:ext cx="3842450" cy="3465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6"/>
          <p:cNvPicPr preferRelativeResize="0"/>
          <p:nvPr/>
        </p:nvPicPr>
        <p:blipFill>
          <a:blip r:embed="rId3">
            <a:alphaModFix/>
          </a:blip>
          <a:stretch>
            <a:fillRect/>
          </a:stretch>
        </p:blipFill>
        <p:spPr>
          <a:xfrm>
            <a:off x="152400" y="152400"/>
            <a:ext cx="4850767" cy="4838701"/>
          </a:xfrm>
          <a:prstGeom prst="rect">
            <a:avLst/>
          </a:prstGeom>
          <a:noFill/>
          <a:ln>
            <a:noFill/>
          </a:ln>
        </p:spPr>
      </p:pic>
      <p:pic>
        <p:nvPicPr>
          <p:cNvPr id="299" name="Google Shape;299;p16"/>
          <p:cNvPicPr preferRelativeResize="0"/>
          <p:nvPr/>
        </p:nvPicPr>
        <p:blipFill>
          <a:blip r:embed="rId4">
            <a:alphaModFix/>
          </a:blip>
          <a:stretch>
            <a:fillRect/>
          </a:stretch>
        </p:blipFill>
        <p:spPr>
          <a:xfrm>
            <a:off x="5155575" y="152400"/>
            <a:ext cx="3824500"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7"/>
          <p:cNvPicPr preferRelativeResize="0"/>
          <p:nvPr/>
        </p:nvPicPr>
        <p:blipFill>
          <a:blip r:embed="rId3">
            <a:alphaModFix/>
          </a:blip>
          <a:stretch>
            <a:fillRect/>
          </a:stretch>
        </p:blipFill>
        <p:spPr>
          <a:xfrm>
            <a:off x="152400" y="152400"/>
            <a:ext cx="5525919" cy="4838700"/>
          </a:xfrm>
          <a:prstGeom prst="rect">
            <a:avLst/>
          </a:prstGeom>
          <a:noFill/>
          <a:ln>
            <a:noFill/>
          </a:ln>
        </p:spPr>
      </p:pic>
      <p:pic>
        <p:nvPicPr>
          <p:cNvPr id="305" name="Google Shape;305;p17"/>
          <p:cNvPicPr preferRelativeResize="0"/>
          <p:nvPr/>
        </p:nvPicPr>
        <p:blipFill>
          <a:blip r:embed="rId4">
            <a:alphaModFix/>
          </a:blip>
          <a:stretch>
            <a:fillRect/>
          </a:stretch>
        </p:blipFill>
        <p:spPr>
          <a:xfrm>
            <a:off x="5885875" y="1202125"/>
            <a:ext cx="3075600" cy="288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a:t>
            </a:r>
            <a:endParaRPr/>
          </a:p>
        </p:txBody>
      </p:sp>
      <p:sp>
        <p:nvSpPr>
          <p:cNvPr id="311" name="Google Shape;311;p18"/>
          <p:cNvSpPr txBox="1"/>
          <p:nvPr>
            <p:ph idx="1" type="body"/>
          </p:nvPr>
        </p:nvSpPr>
        <p:spPr>
          <a:xfrm>
            <a:off x="830175" y="3201675"/>
            <a:ext cx="7504200" cy="13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In this as we see above we get the key by known plain text and some part of cipher text by inverting the plaintext matrix with cipher matrix. </a:t>
            </a:r>
            <a:endParaRPr b="1"/>
          </a:p>
        </p:txBody>
      </p:sp>
      <p:pic>
        <p:nvPicPr>
          <p:cNvPr id="312" name="Google Shape;312;p18"/>
          <p:cNvPicPr preferRelativeResize="0"/>
          <p:nvPr/>
        </p:nvPicPr>
        <p:blipFill>
          <a:blip r:embed="rId3">
            <a:alphaModFix/>
          </a:blip>
          <a:stretch>
            <a:fillRect/>
          </a:stretch>
        </p:blipFill>
        <p:spPr>
          <a:xfrm>
            <a:off x="830175" y="1597875"/>
            <a:ext cx="7504125" cy="133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1567350"/>
            <a:ext cx="7030500" cy="16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Implementation of Advanced Encryption Standard (AES):</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Advanced Encryption Standard (AES):</a:t>
            </a:r>
            <a:endParaRPr/>
          </a:p>
        </p:txBody>
      </p:sp>
      <p:sp>
        <p:nvSpPr>
          <p:cNvPr id="323" name="Google Shape;323;p20"/>
          <p:cNvSpPr txBox="1"/>
          <p:nvPr>
            <p:ph idx="1" type="body"/>
          </p:nvPr>
        </p:nvSpPr>
        <p:spPr>
          <a:xfrm>
            <a:off x="1303800" y="1359616"/>
            <a:ext cx="7030500" cy="3545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GB"/>
              <a:t>The Advanced Encryption Standard (AES), also known by its original name Rijndael is a specification for the encryption of electronic dataestablished by the U.S. National Institute of Standards and Technology (NIST) in 2001.It supersedes the data encryption standard(DES) and it is a symmetric key algorithm.</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GB"/>
              <a:t>AES is a variant of Rijndael, with a fixed block size of 128 bits, and a key size of 128, 192, or 256 bitsThe key size used for an AES cipher specifies the number of transformation rounds that convert the input, called the plaintext, into the final output, called the ciphertext. The number of rounds are as follows: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GB"/>
              <a:t>10 rounds for 128-bit keys, 12 rounds for 192-bit keys and 14 rounds for 256-bit keys.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196813"/>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Code of Impl</a:t>
            </a:r>
            <a:r>
              <a:rPr lang="en-GB"/>
              <a:t>ementation of Advanced Encryption Standard (AES):</a:t>
            </a:r>
            <a:endParaRPr/>
          </a:p>
        </p:txBody>
      </p:sp>
      <p:sp>
        <p:nvSpPr>
          <p:cNvPr id="329" name="Google Shape;329;p21"/>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0" name="Google Shape;330;p21"/>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1"/>
          <p:cNvPicPr preferRelativeResize="0"/>
          <p:nvPr/>
        </p:nvPicPr>
        <p:blipFill>
          <a:blip r:embed="rId3">
            <a:alphaModFix/>
          </a:blip>
          <a:stretch>
            <a:fillRect/>
          </a:stretch>
        </p:blipFill>
        <p:spPr>
          <a:xfrm>
            <a:off x="209575" y="1135750"/>
            <a:ext cx="4524725" cy="3897901"/>
          </a:xfrm>
          <a:prstGeom prst="rect">
            <a:avLst/>
          </a:prstGeom>
          <a:noFill/>
          <a:ln>
            <a:noFill/>
          </a:ln>
        </p:spPr>
      </p:pic>
      <p:pic>
        <p:nvPicPr>
          <p:cNvPr id="332" name="Google Shape;332;p21"/>
          <p:cNvPicPr preferRelativeResize="0"/>
          <p:nvPr/>
        </p:nvPicPr>
        <p:blipFill>
          <a:blip r:embed="rId4">
            <a:alphaModFix/>
          </a:blip>
          <a:stretch>
            <a:fillRect/>
          </a:stretch>
        </p:blipFill>
        <p:spPr>
          <a:xfrm>
            <a:off x="4903650" y="1135750"/>
            <a:ext cx="4240351" cy="3897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