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86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B4764-3B23-47C8-9C80-B9F39A26432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5709-695C-4EB6-9B36-5F4FC0E1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today we are going to discuss Functions. That is obviously an important for every programming language.  We’ll look at these important features/parts of functions.</a:t>
            </a:r>
          </a:p>
          <a:p>
            <a:r>
              <a:rPr lang="en-US" dirty="0"/>
              <a:t>A basic program for c and address of variable which will help us to understand the upcoming things more clearly.	</a:t>
            </a:r>
          </a:p>
          <a:p>
            <a:r>
              <a:rPr lang="en-US" dirty="0"/>
              <a:t>A little about functions  in which we’ll discuss function/working of a function, library function, and derived functions.	</a:t>
            </a:r>
          </a:p>
          <a:p>
            <a:r>
              <a:rPr lang="en-US" dirty="0"/>
              <a:t>Different aspect/methods of declaration of functions for different uses.	</a:t>
            </a:r>
          </a:p>
          <a:p>
            <a:r>
              <a:rPr lang="en-US" dirty="0"/>
              <a:t>Call by value/reference and an example in which we’ll see how using a </a:t>
            </a:r>
            <a:r>
              <a:rPr lang="en-US" dirty="0" err="1"/>
              <a:t>fxn</a:t>
            </a:r>
            <a:r>
              <a:rPr lang="en-US" dirty="0"/>
              <a:t> can reduce time and energy of a programmer.</a:t>
            </a:r>
          </a:p>
          <a:p>
            <a:r>
              <a:rPr lang="en-US" dirty="0"/>
              <a:t>Well, Let’s Start!!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5709-695C-4EB6-9B36-5F4FC0E103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5709-695C-4EB6-9B36-5F4FC0E103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0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26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7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91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1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9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3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2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3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4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9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C218DAC-322C-4449-A1FD-9030A2F3B8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A1650C-BD3B-4C01-B841-FFF6620A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53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8E5B6A-7387-4D3C-9A86-F1ABE913A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62000"/>
            <a:ext cx="8825658" cy="967437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Functions in C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DCD74E-8125-4285-B62E-38ED81D73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42081"/>
            <a:ext cx="9314262" cy="4015380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bg2"/>
                </a:solidFill>
                <a:latin typeface="Arial Narrow" panose="020B0606020202030204" pitchFamily="34" charset="0"/>
              </a:rPr>
              <a:t>Basic program of c.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bg2"/>
                </a:solidFill>
                <a:latin typeface="Arial Narrow" panose="020B0606020202030204" pitchFamily="34" charset="0"/>
              </a:rPr>
              <a:t>Basic example of address of a variable.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bg2"/>
                </a:solidFill>
                <a:latin typeface="Arial Narrow" panose="020B0606020202030204" pitchFamily="34" charset="0"/>
              </a:rPr>
              <a:t>points about functions.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bg2"/>
                </a:solidFill>
                <a:latin typeface="Arial Narrow" panose="020B0606020202030204" pitchFamily="34" charset="0"/>
              </a:rPr>
              <a:t>Types of function (according to method of declaration).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bg2"/>
                </a:solidFill>
                <a:latin typeface="Arial Narrow" panose="020B0606020202030204" pitchFamily="34" charset="0"/>
              </a:rPr>
              <a:t>Call by value and call by reference.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bg2"/>
                </a:solidFill>
                <a:latin typeface="Arial Narrow" panose="020B0606020202030204" pitchFamily="34" charset="0"/>
              </a:rPr>
              <a:t>Example about how a function makes a program easy.</a:t>
            </a:r>
          </a:p>
        </p:txBody>
      </p:sp>
    </p:spTree>
    <p:extLst>
      <p:ext uri="{BB962C8B-B14F-4D97-AF65-F5344CB8AC3E}">
        <p14:creationId xmlns:p14="http://schemas.microsoft.com/office/powerpoint/2010/main" val="1702958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CD1C8C-6109-482F-BCA1-0B3CB6631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00333"/>
            <a:ext cx="9544465" cy="3398746"/>
          </a:xfrm>
        </p:spPr>
        <p:txBody>
          <a:bodyPr/>
          <a:lstStyle/>
          <a:p>
            <a:pPr algn="ctr"/>
            <a:r>
              <a:rPr lang="en-US" sz="13800" dirty="0">
                <a:solidFill>
                  <a:srgbClr val="FFC000"/>
                </a:solidFill>
                <a:latin typeface="Baskerville Old Face" panose="02020602080505020303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3722B9-9E83-401F-979A-5AC48DA89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7E333A-1A19-46EE-AA29-F5A99740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21393"/>
          </a:xfrm>
        </p:spPr>
        <p:txBody>
          <a:bodyPr/>
          <a:lstStyle/>
          <a:p>
            <a:r>
              <a:rPr lang="en-US" sz="5400" u="sng" dirty="0">
                <a:latin typeface="Agency FB" panose="020B0503020202020204" pitchFamily="34" charset="0"/>
              </a:rPr>
              <a:t>Basic Program of C</a:t>
            </a:r>
            <a:r>
              <a:rPr lang="en-US" sz="5400" dirty="0">
                <a:latin typeface="Agency FB" panose="020B0503020202020204" pitchFamily="34" charset="0"/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A60900-E6EA-495B-BF61-834C1D7F5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2712683"/>
            <a:ext cx="5221357" cy="369128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#include&lt;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main()                                        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“Hello World”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	return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692F8B-CE5D-4029-8DBA-5778C943F1BE}"/>
              </a:ext>
            </a:extLst>
          </p:cNvPr>
          <p:cNvSpPr txBox="1"/>
          <p:nvPr/>
        </p:nvSpPr>
        <p:spPr>
          <a:xfrm>
            <a:off x="7394713" y="2712683"/>
            <a:ext cx="1866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: </a:t>
            </a:r>
          </a:p>
          <a:p>
            <a:endParaRPr lang="en-US" sz="2400" dirty="0"/>
          </a:p>
          <a:p>
            <a:r>
              <a:rPr lang="en-US" sz="2400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7907329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36C4F8-E476-4A94-AC0E-6A85AEEE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16591"/>
            <a:ext cx="9053571" cy="1100792"/>
          </a:xfrm>
        </p:spPr>
        <p:txBody>
          <a:bodyPr/>
          <a:lstStyle/>
          <a:p>
            <a:r>
              <a:rPr lang="en-US" sz="5400" u="sng" dirty="0">
                <a:latin typeface="Agency FB" panose="020B0503020202020204" pitchFamily="34" charset="0"/>
              </a:rPr>
              <a:t>Basic example of address of a variable</a:t>
            </a:r>
            <a:r>
              <a:rPr lang="en-US" sz="5400" dirty="0">
                <a:latin typeface="Agency FB" panose="020B0503020202020204" pitchFamily="34" charset="0"/>
              </a:rPr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700FD4-C6BF-471E-8AA2-A82BC2F4E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70" y="2434420"/>
            <a:ext cx="5993543" cy="42581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#include&lt;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a,*p;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a=5;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“Value of a = %d\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n”</a:t>
            </a:r>
            <a:r>
              <a:rPr lang="en-US" dirty="0" err="1">
                <a:latin typeface="Consolas" panose="020B0609020204030204" pitchFamily="49" charset="0"/>
              </a:rPr>
              <a:t>,a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“Address of a = %u\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n”</a:t>
            </a:r>
            <a:r>
              <a:rPr lang="en-US" dirty="0" err="1">
                <a:latin typeface="Consolas" panose="020B0609020204030204" pitchFamily="49" charset="0"/>
              </a:rPr>
              <a:t>,&amp;a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p=&amp;a;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“Value of *p = %d\n”</a:t>
            </a:r>
            <a:r>
              <a:rPr lang="en-US" dirty="0">
                <a:latin typeface="Consolas" panose="020B0609020204030204" pitchFamily="49" charset="0"/>
              </a:rPr>
              <a:t>,*p);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“Address of *p = %u\n”</a:t>
            </a:r>
            <a:r>
              <a:rPr lang="en-US" dirty="0">
                <a:latin typeface="Consolas" panose="020B0609020204030204" pitchFamily="49" charset="0"/>
              </a:rPr>
              <a:t>,&amp;(*p));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E428F1-7A72-4AAB-82A3-7F3449A7AEFF}"/>
              </a:ext>
            </a:extLst>
          </p:cNvPr>
          <p:cNvSpPr txBox="1"/>
          <p:nvPr/>
        </p:nvSpPr>
        <p:spPr>
          <a:xfrm>
            <a:off x="6917635" y="2320120"/>
            <a:ext cx="5009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 </a:t>
            </a:r>
          </a:p>
          <a:p>
            <a:endParaRPr lang="en-US" dirty="0"/>
          </a:p>
          <a:p>
            <a:r>
              <a:rPr lang="en-US" dirty="0"/>
              <a:t>Value of a = 5</a:t>
            </a:r>
          </a:p>
          <a:p>
            <a:r>
              <a:rPr lang="en-US" dirty="0"/>
              <a:t>Address of a = 6487580</a:t>
            </a:r>
          </a:p>
          <a:p>
            <a:r>
              <a:rPr lang="en-US" dirty="0"/>
              <a:t>Value of *p = 5</a:t>
            </a:r>
          </a:p>
          <a:p>
            <a:r>
              <a:rPr lang="en-US" dirty="0"/>
              <a:t>Address of *p = 6487580</a:t>
            </a:r>
          </a:p>
        </p:txBody>
      </p:sp>
    </p:spTree>
    <p:extLst>
      <p:ext uri="{BB962C8B-B14F-4D97-AF65-F5344CB8AC3E}">
        <p14:creationId xmlns:p14="http://schemas.microsoft.com/office/powerpoint/2010/main" val="13006328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4CBB70-1001-48D6-BC23-BC05F453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u="sng" dirty="0">
                <a:latin typeface="Agency FB" panose="020B0503020202020204" pitchFamily="34" charset="0"/>
              </a:rPr>
              <a:t>Functions in C programming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40557B-027B-4664-9972-4B4286659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2603499"/>
            <a:ext cx="11211339" cy="408884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What is function?</a:t>
            </a:r>
          </a:p>
          <a:p>
            <a:pPr marL="0" indent="0">
              <a:buNone/>
            </a:pPr>
            <a:r>
              <a:rPr lang="en-US" dirty="0"/>
              <a:t>	It is the part of a program which can be </a:t>
            </a:r>
            <a:r>
              <a:rPr lang="en-US" dirty="0" err="1"/>
              <a:t>spefied</a:t>
            </a:r>
            <a:r>
              <a:rPr lang="en-US" dirty="0"/>
              <a:t> to do tasks.</a:t>
            </a:r>
          </a:p>
          <a:p>
            <a:r>
              <a:rPr lang="en-US" sz="2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Predefined functions/Library functions : </a:t>
            </a:r>
          </a:p>
          <a:p>
            <a:pPr marL="0" indent="0">
              <a:buNone/>
            </a:pPr>
            <a:r>
              <a:rPr lang="en-US" dirty="0"/>
              <a:t>	The type of functions which are already included inside the header file and can already be 	understood by the compiler to give </a:t>
            </a:r>
            <a:r>
              <a:rPr lang="en-US" dirty="0" err="1"/>
              <a:t>favourable</a:t>
            </a:r>
            <a:r>
              <a:rPr lang="en-US" dirty="0"/>
              <a:t> result.</a:t>
            </a:r>
          </a:p>
          <a:p>
            <a:pPr marL="0" indent="0">
              <a:buNone/>
            </a:pPr>
            <a:r>
              <a:rPr lang="en-US" dirty="0"/>
              <a:t>	Like </a:t>
            </a:r>
            <a:r>
              <a:rPr lang="en-US" dirty="0" err="1"/>
              <a:t>printf</a:t>
            </a:r>
            <a:r>
              <a:rPr lang="en-US" dirty="0"/>
              <a:t> (Used to print or show specified terms or text on the screen)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 (Used to scan or obtain input from the user), etc.</a:t>
            </a:r>
          </a:p>
          <a:p>
            <a:r>
              <a:rPr lang="en-US" sz="2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User defined functions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 functions which are made by a programmer to make the program more easily 	understandable and easy to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213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FE37A-C6D1-47D1-94AA-F241BF30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u="sng" dirty="0">
                <a:latin typeface="Agency FB" panose="020B0503020202020204" pitchFamily="34" charset="0"/>
              </a:rPr>
              <a:t>Basic example of function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ED86BB-1513-402E-8F71-D2C36AC9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2603499"/>
            <a:ext cx="5287618" cy="408884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#include&lt;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sum();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sum();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sum()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int 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a=2;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b=3;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“Sum = %d”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a+b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F0290F-F3AC-456B-B082-8C94DA05D94E}"/>
              </a:ext>
            </a:extLst>
          </p:cNvPr>
          <p:cNvSpPr txBox="1"/>
          <p:nvPr/>
        </p:nvSpPr>
        <p:spPr>
          <a:xfrm>
            <a:off x="6241774" y="2603499"/>
            <a:ext cx="5287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: </a:t>
            </a:r>
          </a:p>
          <a:p>
            <a:endParaRPr lang="en-US" sz="2400" dirty="0"/>
          </a:p>
          <a:p>
            <a:r>
              <a:rPr lang="en-US" sz="2400" dirty="0"/>
              <a:t>Sum = 5</a:t>
            </a:r>
          </a:p>
        </p:txBody>
      </p:sp>
    </p:spTree>
    <p:extLst>
      <p:ext uri="{BB962C8B-B14F-4D97-AF65-F5344CB8AC3E}">
        <p14:creationId xmlns:p14="http://schemas.microsoft.com/office/powerpoint/2010/main" val="5497802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D82065-0A4C-4A6B-849C-9EBA4BAB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u="sng" dirty="0">
                <a:latin typeface="Agency FB" panose="020B0503020202020204" pitchFamily="34" charset="0"/>
              </a:rPr>
              <a:t>Different types/aspects of functions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9747E-88B1-40AA-A8EE-315687B5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828942" cy="34163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Bahnschrift Light" panose="020B0502040204020203" pitchFamily="34" charset="0"/>
              </a:rPr>
              <a:t>Without Argument/Return value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Bahnschrift Light" panose="020B0502040204020203" pitchFamily="34" charset="0"/>
              </a:rPr>
              <a:t>With Argument Without Return Value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Bahnschrift Light" panose="020B0502040204020203" pitchFamily="34" charset="0"/>
              </a:rPr>
              <a:t>Without Argument with Return Value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Bahnschrift Light" panose="020B0502040204020203" pitchFamily="34" charset="0"/>
              </a:rPr>
              <a:t>With Argument and Return Value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B18A171E-7285-43D2-9C6F-C162347564FD}"/>
              </a:ext>
            </a:extLst>
          </p:cNvPr>
          <p:cNvSpPr txBox="1">
            <a:spLocks/>
          </p:cNvSpPr>
          <p:nvPr/>
        </p:nvSpPr>
        <p:spPr>
          <a:xfrm>
            <a:off x="7215909" y="2320464"/>
            <a:ext cx="4547635" cy="4366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100" dirty="0">
                <a:solidFill>
                  <a:srgbClr val="00B050"/>
                </a:solidFill>
                <a:latin typeface="Consolas" panose="020B0609020204030204" pitchFamily="49" charset="0"/>
              </a:rPr>
              <a:t>#include&lt;</a:t>
            </a:r>
            <a:r>
              <a:rPr lang="en-US" sz="2100" dirty="0" err="1">
                <a:solidFill>
                  <a:srgbClr val="00B050"/>
                </a:solidFill>
                <a:latin typeface="Consolas" panose="020B0609020204030204" pitchFamily="49" charset="0"/>
              </a:rPr>
              <a:t>stdio.h</a:t>
            </a:r>
            <a:r>
              <a:rPr lang="en-US" sz="21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US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 sum();</a:t>
            </a:r>
          </a:p>
          <a:p>
            <a:pPr marL="0" indent="0">
              <a:buFont typeface="Wingdings 3" charset="2"/>
              <a:buNone/>
            </a:pPr>
            <a:r>
              <a:rPr lang="en-US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Font typeface="Wingdings 3" charset="2"/>
              <a:buNone/>
            </a:pP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	sum();</a:t>
            </a:r>
          </a:p>
          <a:p>
            <a:pPr marL="0" indent="0">
              <a:buFont typeface="Wingdings 3" charset="2"/>
              <a:buNone/>
            </a:pP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sum()</a:t>
            </a:r>
          </a:p>
          <a:p>
            <a:pPr marL="0" indent="0">
              <a:buFont typeface="Wingdings 3" charset="2"/>
              <a:buNone/>
            </a:pP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 int 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a=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,b=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100" dirty="0" err="1">
                <a:solidFill>
                  <a:schemeClr val="tx1"/>
                </a:solidFill>
                <a:latin typeface="Consolas" panose="020B0609020204030204" pitchFamily="49" charset="0"/>
              </a:rPr>
              <a:t>printf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“Sum = %d”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 err="1">
                <a:solidFill>
                  <a:schemeClr val="tx1"/>
                </a:solidFill>
                <a:latin typeface="Consolas" panose="020B0609020204030204" pitchFamily="49" charset="0"/>
              </a:rPr>
              <a:t>a+b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 3" charset="2"/>
              <a:buNone/>
            </a:pP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endParaRPr lang="en-US" sz="22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7FD5795-97E5-40AC-9D4C-6CD3689D268F}"/>
              </a:ext>
            </a:extLst>
          </p:cNvPr>
          <p:cNvSpPr txBox="1">
            <a:spLocks/>
          </p:cNvSpPr>
          <p:nvPr/>
        </p:nvSpPr>
        <p:spPr>
          <a:xfrm>
            <a:off x="7215908" y="2320464"/>
            <a:ext cx="4547635" cy="4366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100" dirty="0">
                <a:solidFill>
                  <a:srgbClr val="00B050"/>
                </a:solidFill>
                <a:latin typeface="Consolas" panose="020B0609020204030204" pitchFamily="49" charset="0"/>
              </a:rPr>
              <a:t>#include&lt;</a:t>
            </a:r>
            <a:r>
              <a:rPr lang="en-US" sz="2100" dirty="0" err="1">
                <a:solidFill>
                  <a:srgbClr val="00B050"/>
                </a:solidFill>
                <a:latin typeface="Consolas" panose="020B0609020204030204" pitchFamily="49" charset="0"/>
              </a:rPr>
              <a:t>stdio.h</a:t>
            </a:r>
            <a:r>
              <a:rPr lang="en-US" sz="21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US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 sum(</a:t>
            </a:r>
            <a:r>
              <a:rPr lang="en-US" sz="2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int,int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 3" charset="2"/>
              <a:buNone/>
            </a:pPr>
            <a:r>
              <a:rPr lang="en-US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Font typeface="Wingdings 3" charset="2"/>
              <a:buNone/>
            </a:pP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	sum(2,3);</a:t>
            </a:r>
          </a:p>
          <a:p>
            <a:pPr marL="0" indent="0">
              <a:buFont typeface="Wingdings 3" charset="2"/>
              <a:buNone/>
            </a:pP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sz="21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 sum(</a:t>
            </a:r>
            <a:r>
              <a:rPr lang="en-US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2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,int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 b</a:t>
            </a:r>
            <a:r>
              <a:rPr lang="en-US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as" panose="020B0609020204030204" pitchFamily="49" charset="0"/>
              </a:rPr>
              <a:t>printf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“Sum = %d”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 err="1">
                <a:solidFill>
                  <a:schemeClr val="tx1"/>
                </a:solidFill>
                <a:latin typeface="Consolas" panose="020B0609020204030204" pitchFamily="49" charset="0"/>
              </a:rPr>
              <a:t>a+b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 3" charset="2"/>
              <a:buNone/>
            </a:pP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endParaRPr lang="en-US" sz="22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B00481E9-9BBF-473F-95D4-D208AAC03DDA}"/>
              </a:ext>
            </a:extLst>
          </p:cNvPr>
          <p:cNvSpPr txBox="1">
            <a:spLocks/>
          </p:cNvSpPr>
          <p:nvPr/>
        </p:nvSpPr>
        <p:spPr>
          <a:xfrm>
            <a:off x="7215908" y="2320464"/>
            <a:ext cx="4547635" cy="4366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#include&lt;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sum();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“Sum = %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d”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,sum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sum()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int a=4,b=5;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a+b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endParaRPr lang="en-US" sz="22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69EA142E-8B4F-4FDD-BD19-5AE36E8B7522}"/>
              </a:ext>
            </a:extLst>
          </p:cNvPr>
          <p:cNvSpPr txBox="1">
            <a:spLocks/>
          </p:cNvSpPr>
          <p:nvPr/>
        </p:nvSpPr>
        <p:spPr>
          <a:xfrm>
            <a:off x="6983897" y="2320464"/>
            <a:ext cx="4779646" cy="4366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#include&lt;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sum(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int,int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“Sum=%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d”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,sum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sum(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a,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b)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a+b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endParaRPr lang="en-US" sz="22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781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 animBg="1"/>
      <p:bldP spid="6" grpId="1" build="allAtOnce" animBg="1"/>
      <p:bldP spid="7" grpId="0" uiExpand="1" build="p" animBg="1"/>
      <p:bldP spid="7" grpId="1" build="allAtOnce" animBg="1"/>
      <p:bldP spid="8" grpId="0" uiExpand="1" build="p" animBg="1"/>
      <p:bldP spid="8" grpId="1" build="allAtOnce" animBg="1"/>
      <p:bldP spid="9" grpId="0" uiExpand="1" build="p" animBg="1"/>
      <p:bldP spid="9" grpI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DE19F-E510-4087-9A4B-5C62212F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u="sng" dirty="0">
                <a:latin typeface="Agency FB" panose="020B0503020202020204" pitchFamily="34" charset="0"/>
              </a:rPr>
              <a:t>Call by value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DF48CE-7DD6-4F7E-9478-A34DED47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6" y="2278966"/>
            <a:ext cx="5575494" cy="43891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include&lt;</a:t>
            </a:r>
            <a:r>
              <a:rPr lang="en-US" sz="1900" dirty="0" err="1">
                <a:solidFill>
                  <a:srgbClr val="00B050"/>
                </a:solidFill>
                <a:latin typeface="Consolas" panose="020B0609020204030204" pitchFamily="49" charset="0"/>
              </a:rPr>
              <a:t>stdio.h</a:t>
            </a: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void</a:t>
            </a:r>
            <a:r>
              <a:rPr lang="en-US" sz="1900" dirty="0">
                <a:latin typeface="Consolas" panose="020B0609020204030204" pitchFamily="49" charset="0"/>
              </a:rPr>
              <a:t> swap(</a:t>
            </a:r>
            <a:r>
              <a:rPr lang="en-US" sz="1900" b="1" dirty="0" err="1">
                <a:latin typeface="Consolas" panose="020B0609020204030204" pitchFamily="49" charset="0"/>
              </a:rPr>
              <a:t>int</a:t>
            </a:r>
            <a:r>
              <a:rPr lang="en-US" sz="1900" dirty="0" err="1">
                <a:latin typeface="Consolas" panose="020B0609020204030204" pitchFamily="49" charset="0"/>
              </a:rPr>
              <a:t>,</a:t>
            </a:r>
            <a:r>
              <a:rPr lang="en-US" sz="1900" b="1" dirty="0" err="1">
                <a:latin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</a:t>
            </a:r>
            <a:r>
              <a:rPr lang="en-US" sz="1900" b="1" dirty="0">
                <a:latin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</a:rPr>
              <a:t> a=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</a:rPr>
              <a:t>10</a:t>
            </a:r>
            <a:r>
              <a:rPr lang="en-US" sz="1900" dirty="0">
                <a:latin typeface="Consolas" panose="020B0609020204030204" pitchFamily="49" charset="0"/>
              </a:rPr>
              <a:t>,b=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</a:rPr>
              <a:t>20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</a:rPr>
              <a:t>printf</a:t>
            </a:r>
            <a:r>
              <a:rPr lang="en-US" sz="1900" dirty="0"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“Before : a = %</a:t>
            </a: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d,b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 = %d\n”</a:t>
            </a:r>
            <a:r>
              <a:rPr lang="en-US" sz="1900" dirty="0">
                <a:latin typeface="Consolas" panose="020B0609020204030204" pitchFamily="49" charset="0"/>
              </a:rPr>
              <a:t>,</a:t>
            </a:r>
            <a:r>
              <a:rPr lang="en-US" sz="1900" dirty="0" err="1">
                <a:latin typeface="Consolas" panose="020B0609020204030204" pitchFamily="49" charset="0"/>
              </a:rPr>
              <a:t>a,b</a:t>
            </a:r>
            <a:r>
              <a:rPr lang="en-US" sz="19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swap(</a:t>
            </a:r>
            <a:r>
              <a:rPr lang="en-US" sz="1900" dirty="0" err="1">
                <a:latin typeface="Consolas" panose="020B0609020204030204" pitchFamily="49" charset="0"/>
              </a:rPr>
              <a:t>a,b</a:t>
            </a:r>
            <a:r>
              <a:rPr lang="en-US" sz="19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</a:t>
            </a:r>
            <a:r>
              <a:rPr lang="en-US" sz="1900" b="1" dirty="0">
                <a:latin typeface="Consolas" panose="020B0609020204030204" pitchFamily="49" charset="0"/>
              </a:rPr>
              <a:t>return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void</a:t>
            </a:r>
            <a:r>
              <a:rPr lang="en-US" sz="1900" dirty="0">
                <a:latin typeface="Consolas" panose="020B0609020204030204" pitchFamily="49" charset="0"/>
              </a:rPr>
              <a:t> swap(</a:t>
            </a:r>
            <a:r>
              <a:rPr lang="en-US" sz="1900" b="1" dirty="0">
                <a:latin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</a:rPr>
              <a:t>a,</a:t>
            </a:r>
            <a:r>
              <a:rPr lang="en-US" sz="1900" b="1" dirty="0" err="1">
                <a:latin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</a:rPr>
              <a:t> 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</a:t>
            </a:r>
            <a:r>
              <a:rPr lang="en-US" sz="1900" b="1" dirty="0">
                <a:latin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</a:rPr>
              <a:t>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temp=a;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a=b;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b=temp;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</a:rPr>
              <a:t>printf</a:t>
            </a:r>
            <a:r>
              <a:rPr lang="en-US" sz="1900" dirty="0"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“After : a = %</a:t>
            </a: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d,b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 = %d”</a:t>
            </a:r>
            <a:r>
              <a:rPr lang="en-US" sz="1900" dirty="0">
                <a:latin typeface="Consolas" panose="020B0609020204030204" pitchFamily="49" charset="0"/>
              </a:rPr>
              <a:t>,</a:t>
            </a:r>
            <a:r>
              <a:rPr lang="en-US" sz="1900" dirty="0" err="1">
                <a:latin typeface="Consolas" panose="020B0609020204030204" pitchFamily="49" charset="0"/>
              </a:rPr>
              <a:t>a,b</a:t>
            </a:r>
            <a:r>
              <a:rPr lang="en-US" sz="19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20CEC8-CCE0-415F-8772-F3559CDD5B37}"/>
              </a:ext>
            </a:extLst>
          </p:cNvPr>
          <p:cNvSpPr txBox="1"/>
          <p:nvPr/>
        </p:nvSpPr>
        <p:spPr>
          <a:xfrm>
            <a:off x="7469945" y="3123028"/>
            <a:ext cx="3812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: </a:t>
            </a:r>
          </a:p>
          <a:p>
            <a:endParaRPr lang="en-US" sz="2400" dirty="0"/>
          </a:p>
          <a:p>
            <a:r>
              <a:rPr lang="en-US" sz="2400" dirty="0"/>
              <a:t>Before : a = 10,b = 20</a:t>
            </a:r>
          </a:p>
          <a:p>
            <a:r>
              <a:rPr lang="en-US" sz="2400" dirty="0"/>
              <a:t>After : a = 20,b = 10</a:t>
            </a:r>
          </a:p>
        </p:txBody>
      </p:sp>
    </p:spTree>
    <p:extLst>
      <p:ext uri="{BB962C8B-B14F-4D97-AF65-F5344CB8AC3E}">
        <p14:creationId xmlns:p14="http://schemas.microsoft.com/office/powerpoint/2010/main" val="12903232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37296B-62E0-4425-9902-CF5D2BE9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u="sng" dirty="0">
                <a:latin typeface="Agency FB" panose="020B0503020202020204" pitchFamily="34" charset="0"/>
              </a:rPr>
              <a:t>Call by Reference</a:t>
            </a:r>
            <a:r>
              <a:rPr lang="en-US" dirty="0"/>
              <a:t> 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09F58FB-21BA-431F-9420-12FB95C8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2603499"/>
            <a:ext cx="5617699" cy="402238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include&lt;</a:t>
            </a:r>
            <a:r>
              <a:rPr lang="en-US" sz="1900" dirty="0" err="1">
                <a:solidFill>
                  <a:srgbClr val="00B050"/>
                </a:solidFill>
                <a:latin typeface="Consolas" panose="020B0609020204030204" pitchFamily="49" charset="0"/>
              </a:rPr>
              <a:t>stdio.h</a:t>
            </a: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void</a:t>
            </a:r>
            <a:r>
              <a:rPr lang="en-US" sz="1900" dirty="0">
                <a:latin typeface="Consolas" panose="020B0609020204030204" pitchFamily="49" charset="0"/>
              </a:rPr>
              <a:t> swap(</a:t>
            </a:r>
            <a:r>
              <a:rPr lang="en-US" sz="1900" b="1" dirty="0">
                <a:latin typeface="Consolas" panose="020B0609020204030204" pitchFamily="49" charset="0"/>
              </a:rPr>
              <a:t>int </a:t>
            </a:r>
            <a:r>
              <a:rPr lang="en-US" sz="1900" dirty="0">
                <a:latin typeface="Consolas" panose="020B0609020204030204" pitchFamily="49" charset="0"/>
              </a:rPr>
              <a:t>*,</a:t>
            </a:r>
            <a:r>
              <a:rPr lang="en-US" sz="1900" b="1" dirty="0">
                <a:latin typeface="Consolas" panose="020B0609020204030204" pitchFamily="49" charset="0"/>
              </a:rPr>
              <a:t>int </a:t>
            </a:r>
            <a:r>
              <a:rPr lang="en-US" sz="1900" dirty="0">
                <a:latin typeface="Consolas" panose="020B0609020204030204" pitchFamily="49" charset="0"/>
              </a:rPr>
              <a:t>*);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</a:t>
            </a:r>
            <a:r>
              <a:rPr lang="en-US" sz="1900" b="1" dirty="0">
                <a:latin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</a:rPr>
              <a:t> a=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</a:rPr>
              <a:t>10</a:t>
            </a:r>
            <a:r>
              <a:rPr lang="en-US" sz="1900" dirty="0">
                <a:latin typeface="Consolas" panose="020B0609020204030204" pitchFamily="49" charset="0"/>
              </a:rPr>
              <a:t>,b=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</a:rPr>
              <a:t>20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</a:rPr>
              <a:t>printf</a:t>
            </a:r>
            <a:r>
              <a:rPr lang="en-US" sz="1900" dirty="0"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“Before : a = %</a:t>
            </a: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d,b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 = %d\n”</a:t>
            </a:r>
            <a:r>
              <a:rPr lang="en-US" sz="1900" dirty="0">
                <a:latin typeface="Consolas" panose="020B0609020204030204" pitchFamily="49" charset="0"/>
              </a:rPr>
              <a:t>,</a:t>
            </a:r>
            <a:r>
              <a:rPr lang="en-US" sz="1900" dirty="0" err="1">
                <a:latin typeface="Consolas" panose="020B0609020204030204" pitchFamily="49" charset="0"/>
              </a:rPr>
              <a:t>a,b</a:t>
            </a:r>
            <a:r>
              <a:rPr lang="en-US" sz="19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swap(&amp;</a:t>
            </a:r>
            <a:r>
              <a:rPr lang="en-US" sz="1900" dirty="0" err="1">
                <a:latin typeface="Consolas" panose="020B0609020204030204" pitchFamily="49" charset="0"/>
              </a:rPr>
              <a:t>a,&amp;b</a:t>
            </a:r>
            <a:r>
              <a:rPr lang="en-US" sz="19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</a:t>
            </a:r>
            <a:r>
              <a:rPr lang="en-US" sz="1900" b="1" dirty="0">
                <a:latin typeface="Consolas" panose="020B0609020204030204" pitchFamily="49" charset="0"/>
              </a:rPr>
              <a:t>return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void</a:t>
            </a:r>
            <a:r>
              <a:rPr lang="en-US" sz="1900" dirty="0">
                <a:latin typeface="Consolas" panose="020B0609020204030204" pitchFamily="49" charset="0"/>
              </a:rPr>
              <a:t> swap(</a:t>
            </a:r>
            <a:r>
              <a:rPr lang="en-US" sz="1900" b="1" dirty="0">
                <a:latin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</a:rPr>
              <a:t> *</a:t>
            </a:r>
            <a:r>
              <a:rPr lang="en-US" sz="1900" dirty="0" err="1">
                <a:latin typeface="Consolas" panose="020B0609020204030204" pitchFamily="49" charset="0"/>
              </a:rPr>
              <a:t>a,</a:t>
            </a:r>
            <a:r>
              <a:rPr lang="en-US" sz="1900" b="1" dirty="0" err="1">
                <a:latin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</a:rPr>
              <a:t> *b)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</a:t>
            </a:r>
            <a:r>
              <a:rPr lang="en-US" sz="1900" b="1" dirty="0">
                <a:latin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</a:rPr>
              <a:t>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temp=*a;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*a=*b;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*b=temp;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</a:rPr>
              <a:t>printf</a:t>
            </a:r>
            <a:r>
              <a:rPr lang="en-US" sz="1900" dirty="0"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“After : a = %</a:t>
            </a: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d,b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 = %d”</a:t>
            </a:r>
            <a:r>
              <a:rPr lang="en-US" sz="1900" dirty="0">
                <a:latin typeface="Consolas" panose="020B0609020204030204" pitchFamily="49" charset="0"/>
              </a:rPr>
              <a:t>,*a,*b);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27DE5A9-624C-4AE4-854B-20B7A209DF81}"/>
              </a:ext>
            </a:extLst>
          </p:cNvPr>
          <p:cNvSpPr txBox="1"/>
          <p:nvPr/>
        </p:nvSpPr>
        <p:spPr>
          <a:xfrm>
            <a:off x="7469942" y="3322200"/>
            <a:ext cx="3699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: </a:t>
            </a:r>
          </a:p>
          <a:p>
            <a:endParaRPr lang="en-US" sz="2400" dirty="0"/>
          </a:p>
          <a:p>
            <a:r>
              <a:rPr lang="en-US" sz="2400" dirty="0"/>
              <a:t>Before : a = 10,b = 20</a:t>
            </a:r>
          </a:p>
          <a:p>
            <a:r>
              <a:rPr lang="en-US" sz="2400" dirty="0"/>
              <a:t>After : a = 20,b = 10</a:t>
            </a:r>
          </a:p>
        </p:txBody>
      </p:sp>
    </p:spTree>
    <p:extLst>
      <p:ext uri="{BB962C8B-B14F-4D97-AF65-F5344CB8AC3E}">
        <p14:creationId xmlns:p14="http://schemas.microsoft.com/office/powerpoint/2010/main" val="175772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1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5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41602-FA67-42F8-AD25-0D4A309F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u="sng" dirty="0">
                <a:latin typeface="Agency FB" panose="020B0503020202020204" pitchFamily="34" charset="0"/>
              </a:rPr>
              <a:t>Example of function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EC97A0-04A2-4AA4-AF6D-2CA089ABC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2391508"/>
            <a:ext cx="6386731" cy="42062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#include&lt;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factorial(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fact=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;i&lt;=</a:t>
            </a:r>
            <a:r>
              <a:rPr lang="en-US" dirty="0" err="1">
                <a:latin typeface="Consolas" panose="020B0609020204030204" pitchFamily="49" charset="0"/>
              </a:rPr>
              <a:t>n;i</a:t>
            </a:r>
            <a:r>
              <a:rPr lang="en-US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   		fact=fact*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"The factorial of %d is %d.\n"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 err="1">
                <a:latin typeface="Consolas" panose="020B0609020204030204" pitchFamily="49" charset="0"/>
              </a:rPr>
              <a:t>n,fact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a=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,b=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,c=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factorial(a);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factorial(b);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factorial(c);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816F6B-3364-40F1-9E1D-14672BEFC9C6}"/>
              </a:ext>
            </a:extLst>
          </p:cNvPr>
          <p:cNvSpPr txBox="1"/>
          <p:nvPr/>
        </p:nvSpPr>
        <p:spPr>
          <a:xfrm>
            <a:off x="7723163" y="3221501"/>
            <a:ext cx="37785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: </a:t>
            </a:r>
          </a:p>
          <a:p>
            <a:endParaRPr lang="en-US" sz="2400" dirty="0"/>
          </a:p>
          <a:p>
            <a:r>
              <a:rPr lang="en-US" sz="2400" dirty="0"/>
              <a:t>The factorial of 4 is 24.</a:t>
            </a:r>
          </a:p>
          <a:p>
            <a:r>
              <a:rPr lang="en-US" sz="2400" dirty="0"/>
              <a:t>The factorial of 5 is 120.</a:t>
            </a:r>
          </a:p>
          <a:p>
            <a:r>
              <a:rPr lang="en-US" sz="2400" dirty="0"/>
              <a:t>The factorial of 7 is 5040.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855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280</TotalTime>
  <Words>345</Words>
  <Application>Microsoft Office PowerPoint</Application>
  <PresentationFormat>Custom</PresentationFormat>
  <Paragraphs>191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Functions in C</vt:lpstr>
      <vt:lpstr>Basic Program of C :</vt:lpstr>
      <vt:lpstr>Basic example of address of a variable :</vt:lpstr>
      <vt:lpstr>Functions in C programming :</vt:lpstr>
      <vt:lpstr>Basic example of function :</vt:lpstr>
      <vt:lpstr>Different types/aspects of functions :</vt:lpstr>
      <vt:lpstr>Call by value :</vt:lpstr>
      <vt:lpstr>Call by Reference :</vt:lpstr>
      <vt:lpstr>Example of function 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~Functions in C/C++</dc:title>
  <dc:creator>Administrator</dc:creator>
  <cp:lastModifiedBy>Sudhir Kumar</cp:lastModifiedBy>
  <cp:revision>41</cp:revision>
  <dcterms:created xsi:type="dcterms:W3CDTF">2021-01-13T05:44:31Z</dcterms:created>
  <dcterms:modified xsi:type="dcterms:W3CDTF">2021-08-25T06:39:40Z</dcterms:modified>
</cp:coreProperties>
</file>