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65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179195"/>
            <a:ext cx="7477601" cy="3832860"/>
          </a:xfrm>
          <a:prstGeom prst="rect">
            <a:avLst/>
          </a:prstGeom>
          <a:noFill/>
          <a:ln/>
        </p:spPr>
        <p:txBody>
          <a:bodyPr wrap="square" rtlCol="0" anchor="t"/>
          <a:lstStyle/>
          <a:p>
            <a:pPr marL="0" indent="0">
              <a:lnSpc>
                <a:spcPts val="7545"/>
              </a:lnSpc>
              <a:buNone/>
            </a:pPr>
            <a:r>
              <a:rPr lang="en-US" sz="6036" dirty="0">
                <a:solidFill>
                  <a:srgbClr val="38512F"/>
                </a:solidFill>
                <a:latin typeface="Lora" pitchFamily="34" charset="0"/>
                <a:ea typeface="Lora" pitchFamily="34" charset="-122"/>
                <a:cs typeface="Lora" pitchFamily="34" charset="-120"/>
              </a:rPr>
              <a:t>Exploring and Predicting Bitcoin with Machine Learning</a:t>
            </a:r>
            <a:endParaRPr lang="en-US" sz="6036" dirty="0"/>
          </a:p>
        </p:txBody>
      </p:sp>
      <p:sp>
        <p:nvSpPr>
          <p:cNvPr id="6" name="Text 3"/>
          <p:cNvSpPr/>
          <p:nvPr/>
        </p:nvSpPr>
        <p:spPr>
          <a:xfrm>
            <a:off x="833199" y="5345311"/>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Bitcoin is a decentralized digital currency that has gained significant attention in recent years. Machine learning algorithms can be used to analyze Bitcoin market data and uncover patterns that may assist in predicting its price movements.</a:t>
            </a:r>
            <a:endParaRPr lang="en-US" sz="1750" dirty="0"/>
          </a:p>
        </p:txBody>
      </p:sp>
      <p:sp>
        <p:nvSpPr>
          <p:cNvPr id="7" name="Shape 4"/>
          <p:cNvSpPr/>
          <p:nvPr/>
        </p:nvSpPr>
        <p:spPr>
          <a:xfrm>
            <a:off x="833199" y="6678097"/>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861304"/>
            <a:ext cx="8324255"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Data Sources and Preprocessing</a:t>
            </a:r>
            <a:endParaRPr lang="en-US" sz="4374" dirty="0"/>
          </a:p>
        </p:txBody>
      </p:sp>
      <p:sp>
        <p:nvSpPr>
          <p:cNvPr id="5" name="Text 3"/>
          <p:cNvSpPr/>
          <p:nvPr/>
        </p:nvSpPr>
        <p:spPr>
          <a:xfrm>
            <a:off x="2348389" y="311110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Data Sources</a:t>
            </a:r>
            <a:endParaRPr lang="en-US" sz="2187" dirty="0"/>
          </a:p>
        </p:txBody>
      </p:sp>
      <p:sp>
        <p:nvSpPr>
          <p:cNvPr id="6" name="Text 4"/>
          <p:cNvSpPr/>
          <p:nvPr/>
        </p:nvSpPr>
        <p:spPr>
          <a:xfrm>
            <a:off x="2348389" y="3680460"/>
            <a:ext cx="2949416"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Historical Bitcoin price data, trading volume, and other market indicators are collected from various reliable sources, such as cryptocurrency exchanges and data aggregators.</a:t>
            </a:r>
            <a:endParaRPr lang="en-US" sz="1750" dirty="0"/>
          </a:p>
        </p:txBody>
      </p:sp>
      <p:sp>
        <p:nvSpPr>
          <p:cNvPr id="7" name="Text 5"/>
          <p:cNvSpPr/>
          <p:nvPr/>
        </p:nvSpPr>
        <p:spPr>
          <a:xfrm>
            <a:off x="5847398" y="311110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Preprocessing</a:t>
            </a:r>
            <a:endParaRPr lang="en-US" sz="2187" dirty="0"/>
          </a:p>
        </p:txBody>
      </p:sp>
      <p:sp>
        <p:nvSpPr>
          <p:cNvPr id="8" name="Text 6"/>
          <p:cNvSpPr/>
          <p:nvPr/>
        </p:nvSpPr>
        <p:spPr>
          <a:xfrm>
            <a:off x="5847398" y="3680460"/>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data is cleaned, transformed, and normalized to ensure it is in a suitable format for machine learning analysis.</a:t>
            </a:r>
            <a:endParaRPr lang="en-US" sz="1750" dirty="0"/>
          </a:p>
        </p:txBody>
      </p:sp>
      <p:sp>
        <p:nvSpPr>
          <p:cNvPr id="9" name="Text 7"/>
          <p:cNvSpPr/>
          <p:nvPr/>
        </p:nvSpPr>
        <p:spPr>
          <a:xfrm>
            <a:off x="9346406" y="311110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 Engineering</a:t>
            </a:r>
            <a:endParaRPr lang="en-US" sz="2187" dirty="0"/>
          </a:p>
        </p:txBody>
      </p:sp>
      <p:sp>
        <p:nvSpPr>
          <p:cNvPr id="10" name="Text 8"/>
          <p:cNvSpPr/>
          <p:nvPr/>
        </p:nvSpPr>
        <p:spPr>
          <a:xfrm>
            <a:off x="9346406" y="3680460"/>
            <a:ext cx="294941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Relevant features are engineered from the raw data to capture key market dynamics and facilitate more accurate predictions.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2460665"/>
          </a:xfrm>
          <a:prstGeom prst="rect">
            <a:avLst/>
          </a:prstGeom>
        </p:spPr>
      </p:pic>
      <p:sp>
        <p:nvSpPr>
          <p:cNvPr id="5" name="Text 2"/>
          <p:cNvSpPr/>
          <p:nvPr/>
        </p:nvSpPr>
        <p:spPr>
          <a:xfrm>
            <a:off x="2914769" y="3003113"/>
            <a:ext cx="8800862" cy="1230392"/>
          </a:xfrm>
          <a:prstGeom prst="rect">
            <a:avLst/>
          </a:prstGeom>
          <a:noFill/>
          <a:ln/>
        </p:spPr>
        <p:txBody>
          <a:bodyPr wrap="square" rtlCol="0" anchor="t"/>
          <a:lstStyle/>
          <a:p>
            <a:pPr marL="0" indent="0">
              <a:lnSpc>
                <a:spcPts val="4844"/>
              </a:lnSpc>
              <a:buNone/>
            </a:pPr>
            <a:r>
              <a:rPr lang="en-US" sz="3875" dirty="0">
                <a:solidFill>
                  <a:srgbClr val="38512F"/>
                </a:solidFill>
                <a:latin typeface="Lora" pitchFamily="34" charset="0"/>
                <a:ea typeface="Lora" pitchFamily="34" charset="-122"/>
                <a:cs typeface="Lora" pitchFamily="34" charset="-120"/>
              </a:rPr>
              <a:t>Methodology: Machine Learning Algorithms</a:t>
            </a:r>
            <a:endParaRPr lang="en-US" sz="3875" dirty="0"/>
          </a:p>
        </p:txBody>
      </p:sp>
      <p:sp>
        <p:nvSpPr>
          <p:cNvPr id="6" name="Shape 3"/>
          <p:cNvSpPr/>
          <p:nvPr/>
        </p:nvSpPr>
        <p:spPr>
          <a:xfrm>
            <a:off x="2914769" y="4682609"/>
            <a:ext cx="442913" cy="442913"/>
          </a:xfrm>
          <a:prstGeom prst="roundRect">
            <a:avLst>
              <a:gd name="adj" fmla="val 13334"/>
            </a:avLst>
          </a:prstGeom>
          <a:solidFill>
            <a:srgbClr val="F6E9D5"/>
          </a:solidFill>
          <a:ln/>
        </p:spPr>
      </p:sp>
      <p:sp>
        <p:nvSpPr>
          <p:cNvPr id="7" name="Text 4"/>
          <p:cNvSpPr/>
          <p:nvPr/>
        </p:nvSpPr>
        <p:spPr>
          <a:xfrm>
            <a:off x="3082409" y="4719518"/>
            <a:ext cx="107513" cy="369094"/>
          </a:xfrm>
          <a:prstGeom prst="rect">
            <a:avLst/>
          </a:prstGeom>
          <a:noFill/>
          <a:ln/>
        </p:spPr>
        <p:txBody>
          <a:bodyPr wrap="none" rtlCol="0" anchor="t"/>
          <a:lstStyle/>
          <a:p>
            <a:pPr marL="0" indent="0" algn="ctr">
              <a:lnSpc>
                <a:spcPts val="2906"/>
              </a:lnSpc>
              <a:buNone/>
            </a:pPr>
            <a:r>
              <a:rPr lang="en-US" sz="2325" dirty="0">
                <a:solidFill>
                  <a:srgbClr val="38512F"/>
                </a:solidFill>
                <a:latin typeface="Lora" pitchFamily="34" charset="0"/>
                <a:ea typeface="Lora" pitchFamily="34" charset="-122"/>
                <a:cs typeface="Lora" pitchFamily="34" charset="-120"/>
              </a:rPr>
              <a:t>1</a:t>
            </a:r>
            <a:endParaRPr lang="en-US" sz="2325" dirty="0"/>
          </a:p>
        </p:txBody>
      </p:sp>
      <p:sp>
        <p:nvSpPr>
          <p:cNvPr id="8" name="Text 5"/>
          <p:cNvSpPr/>
          <p:nvPr/>
        </p:nvSpPr>
        <p:spPr>
          <a:xfrm>
            <a:off x="3554492" y="4750237"/>
            <a:ext cx="2162651" cy="307538"/>
          </a:xfrm>
          <a:prstGeom prst="rect">
            <a:avLst/>
          </a:prstGeom>
          <a:noFill/>
          <a:ln/>
        </p:spPr>
        <p:txBody>
          <a:bodyPr wrap="none" rtlCol="0" anchor="t"/>
          <a:lstStyle/>
          <a:p>
            <a:pPr marL="0" indent="0">
              <a:lnSpc>
                <a:spcPts val="2422"/>
              </a:lnSpc>
              <a:buNone/>
            </a:pPr>
            <a:r>
              <a:rPr lang="en-US" sz="1938" dirty="0">
                <a:solidFill>
                  <a:srgbClr val="38512F"/>
                </a:solidFill>
                <a:latin typeface="Lora" pitchFamily="34" charset="0"/>
                <a:ea typeface="Lora" pitchFamily="34" charset="-122"/>
                <a:cs typeface="Lora" pitchFamily="34" charset="-120"/>
              </a:rPr>
              <a:t>Regression Models</a:t>
            </a:r>
            <a:endParaRPr lang="en-US" sz="1938" dirty="0"/>
          </a:p>
        </p:txBody>
      </p:sp>
      <p:sp>
        <p:nvSpPr>
          <p:cNvPr id="9" name="Text 6"/>
          <p:cNvSpPr/>
          <p:nvPr/>
        </p:nvSpPr>
        <p:spPr>
          <a:xfrm>
            <a:off x="3554492" y="5175885"/>
            <a:ext cx="2162651" cy="1574006"/>
          </a:xfrm>
          <a:prstGeom prst="rect">
            <a:avLst/>
          </a:prstGeom>
          <a:noFill/>
          <a:ln/>
        </p:spPr>
        <p:txBody>
          <a:bodyPr wrap="square" rtlCol="0" anchor="t"/>
          <a:lstStyle/>
          <a:p>
            <a:pPr marL="0" indent="0">
              <a:lnSpc>
                <a:spcPts val="2480"/>
              </a:lnSpc>
              <a:buNone/>
            </a:pPr>
            <a:r>
              <a:rPr lang="en-US" sz="1550" dirty="0">
                <a:solidFill>
                  <a:srgbClr val="3A3630"/>
                </a:solidFill>
                <a:latin typeface="Source Sans Pro" pitchFamily="34" charset="0"/>
                <a:ea typeface="Source Sans Pro" pitchFamily="34" charset="-122"/>
                <a:cs typeface="Source Sans Pro" pitchFamily="34" charset="-120"/>
              </a:rPr>
              <a:t>Algorithms like linear regression and decision trees are used to predict future Bitcoin prices based on historical data.</a:t>
            </a:r>
            <a:endParaRPr lang="en-US" sz="1550" dirty="0"/>
          </a:p>
        </p:txBody>
      </p:sp>
      <p:sp>
        <p:nvSpPr>
          <p:cNvPr id="10" name="Shape 7"/>
          <p:cNvSpPr/>
          <p:nvPr/>
        </p:nvSpPr>
        <p:spPr>
          <a:xfrm>
            <a:off x="5913953" y="4682609"/>
            <a:ext cx="442913" cy="442913"/>
          </a:xfrm>
          <a:prstGeom prst="roundRect">
            <a:avLst>
              <a:gd name="adj" fmla="val 13334"/>
            </a:avLst>
          </a:prstGeom>
          <a:solidFill>
            <a:srgbClr val="F6E9D5"/>
          </a:solidFill>
          <a:ln/>
        </p:spPr>
      </p:sp>
      <p:sp>
        <p:nvSpPr>
          <p:cNvPr id="11" name="Text 8"/>
          <p:cNvSpPr/>
          <p:nvPr/>
        </p:nvSpPr>
        <p:spPr>
          <a:xfrm>
            <a:off x="6056114" y="4719518"/>
            <a:ext cx="158591" cy="369094"/>
          </a:xfrm>
          <a:prstGeom prst="rect">
            <a:avLst/>
          </a:prstGeom>
          <a:noFill/>
          <a:ln/>
        </p:spPr>
        <p:txBody>
          <a:bodyPr wrap="none" rtlCol="0" anchor="t"/>
          <a:lstStyle/>
          <a:p>
            <a:pPr marL="0" indent="0" algn="ctr">
              <a:lnSpc>
                <a:spcPts val="2906"/>
              </a:lnSpc>
              <a:buNone/>
            </a:pPr>
            <a:r>
              <a:rPr lang="en-US" sz="2325" dirty="0">
                <a:solidFill>
                  <a:srgbClr val="38512F"/>
                </a:solidFill>
                <a:latin typeface="Lora" pitchFamily="34" charset="0"/>
                <a:ea typeface="Lora" pitchFamily="34" charset="-122"/>
                <a:cs typeface="Lora" pitchFamily="34" charset="-120"/>
              </a:rPr>
              <a:t>2</a:t>
            </a:r>
            <a:endParaRPr lang="en-US" sz="2325" dirty="0"/>
          </a:p>
        </p:txBody>
      </p:sp>
      <p:sp>
        <p:nvSpPr>
          <p:cNvPr id="12" name="Text 9"/>
          <p:cNvSpPr/>
          <p:nvPr/>
        </p:nvSpPr>
        <p:spPr>
          <a:xfrm>
            <a:off x="6553676" y="4750237"/>
            <a:ext cx="2162651" cy="615077"/>
          </a:xfrm>
          <a:prstGeom prst="rect">
            <a:avLst/>
          </a:prstGeom>
          <a:noFill/>
          <a:ln/>
        </p:spPr>
        <p:txBody>
          <a:bodyPr wrap="square" rtlCol="0" anchor="t"/>
          <a:lstStyle/>
          <a:p>
            <a:pPr marL="0" indent="0">
              <a:lnSpc>
                <a:spcPts val="2422"/>
              </a:lnSpc>
              <a:buNone/>
            </a:pPr>
            <a:r>
              <a:rPr lang="en-US" sz="1938" dirty="0">
                <a:solidFill>
                  <a:srgbClr val="38512F"/>
                </a:solidFill>
                <a:latin typeface="Lora" pitchFamily="34" charset="0"/>
                <a:ea typeface="Lora" pitchFamily="34" charset="-122"/>
                <a:cs typeface="Lora" pitchFamily="34" charset="-120"/>
              </a:rPr>
              <a:t>Classification Models</a:t>
            </a:r>
            <a:endParaRPr lang="en-US" sz="1938" dirty="0"/>
          </a:p>
        </p:txBody>
      </p:sp>
      <p:sp>
        <p:nvSpPr>
          <p:cNvPr id="13" name="Text 10"/>
          <p:cNvSpPr/>
          <p:nvPr/>
        </p:nvSpPr>
        <p:spPr>
          <a:xfrm>
            <a:off x="6553676" y="5483423"/>
            <a:ext cx="2162651" cy="2203609"/>
          </a:xfrm>
          <a:prstGeom prst="rect">
            <a:avLst/>
          </a:prstGeom>
          <a:noFill/>
          <a:ln/>
        </p:spPr>
        <p:txBody>
          <a:bodyPr wrap="square" rtlCol="0" anchor="t"/>
          <a:lstStyle/>
          <a:p>
            <a:pPr marL="0" indent="0">
              <a:lnSpc>
                <a:spcPts val="2480"/>
              </a:lnSpc>
              <a:buNone/>
            </a:pPr>
            <a:r>
              <a:rPr lang="en-US" sz="1550" dirty="0">
                <a:solidFill>
                  <a:srgbClr val="3A3630"/>
                </a:solidFill>
                <a:latin typeface="Source Sans Pro" pitchFamily="34" charset="0"/>
                <a:ea typeface="Source Sans Pro" pitchFamily="34" charset="-122"/>
                <a:cs typeface="Source Sans Pro" pitchFamily="34" charset="-120"/>
              </a:rPr>
              <a:t>Classifiers such as logistic regression and support vector machines can be employed to identify patterns and make binary predictions (e.g., buy/sell signals).</a:t>
            </a:r>
            <a:endParaRPr lang="en-US" sz="1550" dirty="0"/>
          </a:p>
        </p:txBody>
      </p:sp>
      <p:sp>
        <p:nvSpPr>
          <p:cNvPr id="14" name="Shape 11"/>
          <p:cNvSpPr/>
          <p:nvPr/>
        </p:nvSpPr>
        <p:spPr>
          <a:xfrm>
            <a:off x="8913138" y="4682609"/>
            <a:ext cx="442913" cy="442913"/>
          </a:xfrm>
          <a:prstGeom prst="roundRect">
            <a:avLst>
              <a:gd name="adj" fmla="val 13334"/>
            </a:avLst>
          </a:prstGeom>
          <a:solidFill>
            <a:srgbClr val="F6E9D5"/>
          </a:solidFill>
          <a:ln/>
        </p:spPr>
      </p:sp>
      <p:sp>
        <p:nvSpPr>
          <p:cNvPr id="15" name="Text 12"/>
          <p:cNvSpPr/>
          <p:nvPr/>
        </p:nvSpPr>
        <p:spPr>
          <a:xfrm>
            <a:off x="9052322" y="4719518"/>
            <a:ext cx="164544" cy="369094"/>
          </a:xfrm>
          <a:prstGeom prst="rect">
            <a:avLst/>
          </a:prstGeom>
          <a:noFill/>
          <a:ln/>
        </p:spPr>
        <p:txBody>
          <a:bodyPr wrap="none" rtlCol="0" anchor="t"/>
          <a:lstStyle/>
          <a:p>
            <a:pPr marL="0" indent="0" algn="ctr">
              <a:lnSpc>
                <a:spcPts val="2906"/>
              </a:lnSpc>
              <a:buNone/>
            </a:pPr>
            <a:r>
              <a:rPr lang="en-US" sz="2325" dirty="0">
                <a:solidFill>
                  <a:srgbClr val="38512F"/>
                </a:solidFill>
                <a:latin typeface="Lora" pitchFamily="34" charset="0"/>
                <a:ea typeface="Lora" pitchFamily="34" charset="-122"/>
                <a:cs typeface="Lora" pitchFamily="34" charset="-120"/>
              </a:rPr>
              <a:t>3</a:t>
            </a:r>
            <a:endParaRPr lang="en-US" sz="2325" dirty="0"/>
          </a:p>
        </p:txBody>
      </p:sp>
      <p:sp>
        <p:nvSpPr>
          <p:cNvPr id="16" name="Text 13"/>
          <p:cNvSpPr/>
          <p:nvPr/>
        </p:nvSpPr>
        <p:spPr>
          <a:xfrm>
            <a:off x="9552861" y="4750237"/>
            <a:ext cx="2162651" cy="615077"/>
          </a:xfrm>
          <a:prstGeom prst="rect">
            <a:avLst/>
          </a:prstGeom>
          <a:noFill/>
          <a:ln/>
        </p:spPr>
        <p:txBody>
          <a:bodyPr wrap="square" rtlCol="0" anchor="t"/>
          <a:lstStyle/>
          <a:p>
            <a:pPr marL="0" indent="0">
              <a:lnSpc>
                <a:spcPts val="2422"/>
              </a:lnSpc>
              <a:buNone/>
            </a:pPr>
            <a:r>
              <a:rPr lang="en-US" sz="1938" dirty="0">
                <a:solidFill>
                  <a:srgbClr val="38512F"/>
                </a:solidFill>
                <a:latin typeface="Lora" pitchFamily="34" charset="0"/>
                <a:ea typeface="Lora" pitchFamily="34" charset="-122"/>
                <a:cs typeface="Lora" pitchFamily="34" charset="-120"/>
              </a:rPr>
              <a:t>Time Series Analysis</a:t>
            </a:r>
            <a:endParaRPr lang="en-US" sz="1938" dirty="0"/>
          </a:p>
        </p:txBody>
      </p:sp>
      <p:sp>
        <p:nvSpPr>
          <p:cNvPr id="17" name="Text 14"/>
          <p:cNvSpPr/>
          <p:nvPr/>
        </p:nvSpPr>
        <p:spPr>
          <a:xfrm>
            <a:off x="9552861" y="5483423"/>
            <a:ext cx="2162651" cy="1888808"/>
          </a:xfrm>
          <a:prstGeom prst="rect">
            <a:avLst/>
          </a:prstGeom>
          <a:noFill/>
          <a:ln/>
        </p:spPr>
        <p:txBody>
          <a:bodyPr wrap="square" rtlCol="0" anchor="t"/>
          <a:lstStyle/>
          <a:p>
            <a:pPr marL="0" indent="0">
              <a:lnSpc>
                <a:spcPts val="2480"/>
              </a:lnSpc>
              <a:buNone/>
            </a:pPr>
            <a:r>
              <a:rPr lang="en-US" sz="1550" dirty="0">
                <a:solidFill>
                  <a:srgbClr val="3A3630"/>
                </a:solidFill>
                <a:latin typeface="Source Sans Pro" pitchFamily="34" charset="0"/>
                <a:ea typeface="Source Sans Pro" pitchFamily="34" charset="-122"/>
                <a:cs typeface="Source Sans Pro" pitchFamily="34" charset="-120"/>
              </a:rPr>
              <a:t>Techniques like ARIMA and long short-term memory (LSTM) networks are applied to capture the temporal dynamics of the Bitcoin market.</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039064"/>
            <a:ext cx="8884682"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Feature Engineering and Selection</a:t>
            </a:r>
            <a:endParaRPr lang="en-US" sz="4374" dirty="0"/>
          </a:p>
        </p:txBody>
      </p:sp>
      <p:sp>
        <p:nvSpPr>
          <p:cNvPr id="5" name="Text 3"/>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 Engineering</a:t>
            </a:r>
            <a:endParaRPr lang="en-US" sz="2187" dirty="0"/>
          </a:p>
        </p:txBody>
      </p:sp>
      <p:sp>
        <p:nvSpPr>
          <p:cNvPr id="6" name="Text 4"/>
          <p:cNvSpPr/>
          <p:nvPr/>
        </p:nvSpPr>
        <p:spPr>
          <a:xfrm>
            <a:off x="2348389" y="3858220"/>
            <a:ext cx="294941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Relevant features are engineered from the raw data, such as technical indicators, sentiment analysis, and macroeconomic factors.</a:t>
            </a:r>
            <a:endParaRPr lang="en-US" sz="1750" dirty="0"/>
          </a:p>
        </p:txBody>
      </p:sp>
      <p:sp>
        <p:nvSpPr>
          <p:cNvPr id="7" name="Text 5"/>
          <p:cNvSpPr/>
          <p:nvPr/>
        </p:nvSpPr>
        <p:spPr>
          <a:xfrm>
            <a:off x="5847398"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 Selection</a:t>
            </a:r>
            <a:endParaRPr lang="en-US" sz="2187" dirty="0"/>
          </a:p>
        </p:txBody>
      </p:sp>
      <p:sp>
        <p:nvSpPr>
          <p:cNvPr id="8" name="Text 6"/>
          <p:cNvSpPr/>
          <p:nvPr/>
        </p:nvSpPr>
        <p:spPr>
          <a:xfrm>
            <a:off x="5847398" y="3858220"/>
            <a:ext cx="2949416"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Techniques like correlation analysis and recursive feature elimination are used to identify the most informative features for the machine learning models.</a:t>
            </a:r>
            <a:endParaRPr lang="en-US" sz="1750" dirty="0"/>
          </a:p>
        </p:txBody>
      </p:sp>
      <p:sp>
        <p:nvSpPr>
          <p:cNvPr id="9" name="Text 7"/>
          <p:cNvSpPr/>
          <p:nvPr/>
        </p:nvSpPr>
        <p:spPr>
          <a:xfrm>
            <a:off x="9346406" y="328886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Feature Importance</a:t>
            </a:r>
            <a:endParaRPr lang="en-US" sz="2187" dirty="0"/>
          </a:p>
        </p:txBody>
      </p:sp>
      <p:sp>
        <p:nvSpPr>
          <p:cNvPr id="10" name="Text 8"/>
          <p:cNvSpPr/>
          <p:nvPr/>
        </p:nvSpPr>
        <p:spPr>
          <a:xfrm>
            <a:off x="9346406" y="3858220"/>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relative importance of each feature is analyzed to understand the key drivers of Bitcoin price movements.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25473"/>
            <a:ext cx="7764304"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Model Training and Validation</a:t>
            </a:r>
            <a:endParaRPr lang="en-US" sz="4374" dirty="0"/>
          </a:p>
        </p:txBody>
      </p:sp>
      <p:sp>
        <p:nvSpPr>
          <p:cNvPr id="6" name="Shape 3"/>
          <p:cNvSpPr/>
          <p:nvPr/>
        </p:nvSpPr>
        <p:spPr>
          <a:xfrm>
            <a:off x="4810244" y="1953101"/>
            <a:ext cx="27742" cy="5351026"/>
          </a:xfrm>
          <a:prstGeom prst="rect">
            <a:avLst/>
          </a:prstGeom>
          <a:solidFill>
            <a:srgbClr val="38512F"/>
          </a:solidFill>
          <a:ln/>
        </p:spPr>
      </p:sp>
      <p:sp>
        <p:nvSpPr>
          <p:cNvPr id="7" name="Shape 4"/>
          <p:cNvSpPr/>
          <p:nvPr/>
        </p:nvSpPr>
        <p:spPr>
          <a:xfrm>
            <a:off x="5074027" y="2362736"/>
            <a:ext cx="777597" cy="27742"/>
          </a:xfrm>
          <a:prstGeom prst="rect">
            <a:avLst/>
          </a:prstGeom>
          <a:solidFill>
            <a:srgbClr val="38512F"/>
          </a:solidFill>
          <a:ln/>
        </p:spPr>
      </p:sp>
      <p:sp>
        <p:nvSpPr>
          <p:cNvPr id="8" name="Shape 5"/>
          <p:cNvSpPr/>
          <p:nvPr/>
        </p:nvSpPr>
        <p:spPr>
          <a:xfrm>
            <a:off x="4574084" y="2126694"/>
            <a:ext cx="499943" cy="499943"/>
          </a:xfrm>
          <a:prstGeom prst="roundRect">
            <a:avLst>
              <a:gd name="adj" fmla="val 13333"/>
            </a:avLst>
          </a:prstGeom>
          <a:solidFill>
            <a:srgbClr val="F6E9D5"/>
          </a:solidFill>
          <a:ln/>
        </p:spPr>
      </p:sp>
      <p:sp>
        <p:nvSpPr>
          <p:cNvPr id="9" name="Text 6"/>
          <p:cNvSpPr/>
          <p:nvPr/>
        </p:nvSpPr>
        <p:spPr>
          <a:xfrm>
            <a:off x="4763393" y="2168366"/>
            <a:ext cx="121325"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10" name="Text 7"/>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Model Training</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machine learning models are trained on the prepared dataset, using techniques like cross-validation to ensure robust performance.</a:t>
            </a:r>
            <a:endParaRPr lang="en-US" sz="1750" dirty="0"/>
          </a:p>
        </p:txBody>
      </p:sp>
      <p:sp>
        <p:nvSpPr>
          <p:cNvPr id="12" name="Shape 9"/>
          <p:cNvSpPr/>
          <p:nvPr/>
        </p:nvSpPr>
        <p:spPr>
          <a:xfrm>
            <a:off x="5074027" y="4220468"/>
            <a:ext cx="777597" cy="27742"/>
          </a:xfrm>
          <a:prstGeom prst="rect">
            <a:avLst/>
          </a:prstGeom>
          <a:solidFill>
            <a:srgbClr val="38512F"/>
          </a:solidFill>
          <a:ln/>
        </p:spPr>
      </p:sp>
      <p:sp>
        <p:nvSpPr>
          <p:cNvPr id="13" name="Shape 10"/>
          <p:cNvSpPr/>
          <p:nvPr/>
        </p:nvSpPr>
        <p:spPr>
          <a:xfrm>
            <a:off x="4574084" y="3984427"/>
            <a:ext cx="499943" cy="499943"/>
          </a:xfrm>
          <a:prstGeom prst="roundRect">
            <a:avLst>
              <a:gd name="adj" fmla="val 13333"/>
            </a:avLst>
          </a:prstGeom>
          <a:solidFill>
            <a:srgbClr val="F6E9D5"/>
          </a:solidFill>
          <a:ln/>
        </p:spPr>
      </p:sp>
      <p:sp>
        <p:nvSpPr>
          <p:cNvPr id="14" name="Text 11"/>
          <p:cNvSpPr/>
          <p:nvPr/>
        </p:nvSpPr>
        <p:spPr>
          <a:xfrm>
            <a:off x="4734461" y="4026098"/>
            <a:ext cx="17907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Model Evaluation</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models are evaluated using appropriate metrics, such as mean squared error, accuracy, and F1-score, to assess their predictive capabilities.</a:t>
            </a:r>
            <a:endParaRPr lang="en-US" sz="1750" dirty="0"/>
          </a:p>
        </p:txBody>
      </p:sp>
      <p:sp>
        <p:nvSpPr>
          <p:cNvPr id="17" name="Shape 14"/>
          <p:cNvSpPr/>
          <p:nvPr/>
        </p:nvSpPr>
        <p:spPr>
          <a:xfrm>
            <a:off x="5074027" y="6078200"/>
            <a:ext cx="777597" cy="27742"/>
          </a:xfrm>
          <a:prstGeom prst="rect">
            <a:avLst/>
          </a:prstGeom>
          <a:solidFill>
            <a:srgbClr val="38512F"/>
          </a:solidFill>
          <a:ln/>
        </p:spPr>
      </p:sp>
      <p:sp>
        <p:nvSpPr>
          <p:cNvPr id="18" name="Shape 15"/>
          <p:cNvSpPr/>
          <p:nvPr/>
        </p:nvSpPr>
        <p:spPr>
          <a:xfrm>
            <a:off x="4574084" y="5842159"/>
            <a:ext cx="499943" cy="499943"/>
          </a:xfrm>
          <a:prstGeom prst="roundRect">
            <a:avLst>
              <a:gd name="adj" fmla="val 13333"/>
            </a:avLst>
          </a:prstGeom>
          <a:solidFill>
            <a:srgbClr val="F6E9D5"/>
          </a:solidFill>
          <a:ln/>
        </p:spPr>
      </p:sp>
      <p:sp>
        <p:nvSpPr>
          <p:cNvPr id="19" name="Text 16"/>
          <p:cNvSpPr/>
          <p:nvPr/>
        </p:nvSpPr>
        <p:spPr>
          <a:xfrm>
            <a:off x="4731127" y="5883831"/>
            <a:ext cx="185738"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Model Selection</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best-performing model is selected for further analysis and deployment in the real-world Bitcoin trading environment.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087993"/>
            <a:ext cx="698504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Limitations and Challenges</a:t>
            </a:r>
            <a:endParaRPr lang="en-US" sz="4374" dirty="0"/>
          </a:p>
        </p:txBody>
      </p:sp>
      <p:sp>
        <p:nvSpPr>
          <p:cNvPr id="5" name="Shape 3"/>
          <p:cNvSpPr/>
          <p:nvPr/>
        </p:nvSpPr>
        <p:spPr>
          <a:xfrm>
            <a:off x="2348389" y="2226707"/>
            <a:ext cx="4855726" cy="2346365"/>
          </a:xfrm>
          <a:prstGeom prst="roundRect">
            <a:avLst>
              <a:gd name="adj" fmla="val 2841"/>
            </a:avLst>
          </a:prstGeom>
          <a:solidFill>
            <a:srgbClr val="F6E9D5"/>
          </a:solidFill>
          <a:ln/>
        </p:spPr>
      </p:sp>
      <p:sp>
        <p:nvSpPr>
          <p:cNvPr id="6" name="Text 4"/>
          <p:cNvSpPr/>
          <p:nvPr/>
        </p:nvSpPr>
        <p:spPr>
          <a:xfrm>
            <a:off x="2570559" y="2448878"/>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Data Availability</a:t>
            </a:r>
            <a:endParaRPr lang="en-US" sz="2187" dirty="0"/>
          </a:p>
        </p:txBody>
      </p:sp>
      <p:sp>
        <p:nvSpPr>
          <p:cNvPr id="7" name="Text 5"/>
          <p:cNvSpPr/>
          <p:nvPr/>
        </p:nvSpPr>
        <p:spPr>
          <a:xfrm>
            <a:off x="2570559" y="2929295"/>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limited availability and potential biases in historical Bitcoin data can pose challenges for reliable model training and prediction.</a:t>
            </a:r>
            <a:endParaRPr lang="en-US" sz="1750" dirty="0"/>
          </a:p>
        </p:txBody>
      </p:sp>
      <p:sp>
        <p:nvSpPr>
          <p:cNvPr id="8" name="Shape 6"/>
          <p:cNvSpPr/>
          <p:nvPr/>
        </p:nvSpPr>
        <p:spPr>
          <a:xfrm>
            <a:off x="7426285" y="2226707"/>
            <a:ext cx="4855726" cy="2346365"/>
          </a:xfrm>
          <a:prstGeom prst="roundRect">
            <a:avLst>
              <a:gd name="adj" fmla="val 2841"/>
            </a:avLst>
          </a:prstGeom>
          <a:solidFill>
            <a:srgbClr val="F6E9D5"/>
          </a:solidFill>
          <a:ln/>
        </p:spPr>
      </p:sp>
      <p:sp>
        <p:nvSpPr>
          <p:cNvPr id="9" name="Text 7"/>
          <p:cNvSpPr/>
          <p:nvPr/>
        </p:nvSpPr>
        <p:spPr>
          <a:xfrm>
            <a:off x="7648456" y="2448878"/>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Volatility</a:t>
            </a:r>
            <a:endParaRPr lang="en-US" sz="2187" dirty="0"/>
          </a:p>
        </p:txBody>
      </p:sp>
      <p:sp>
        <p:nvSpPr>
          <p:cNvPr id="10" name="Text 8"/>
          <p:cNvSpPr/>
          <p:nvPr/>
        </p:nvSpPr>
        <p:spPr>
          <a:xfrm>
            <a:off x="7648456" y="2929295"/>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high volatility and unpredictable nature of the Bitcoin market can make it difficult for machine learning models to consistently and accurately predict price movements.</a:t>
            </a:r>
            <a:endParaRPr lang="en-US" sz="1750" dirty="0"/>
          </a:p>
        </p:txBody>
      </p:sp>
      <p:sp>
        <p:nvSpPr>
          <p:cNvPr id="11" name="Shape 9"/>
          <p:cNvSpPr/>
          <p:nvPr/>
        </p:nvSpPr>
        <p:spPr>
          <a:xfrm>
            <a:off x="2348389" y="4795242"/>
            <a:ext cx="4855726" cy="2346365"/>
          </a:xfrm>
          <a:prstGeom prst="roundRect">
            <a:avLst>
              <a:gd name="adj" fmla="val 2841"/>
            </a:avLst>
          </a:prstGeom>
          <a:solidFill>
            <a:srgbClr val="F6E9D5"/>
          </a:solidFill>
          <a:ln/>
        </p:spPr>
      </p:sp>
      <p:sp>
        <p:nvSpPr>
          <p:cNvPr id="12" name="Text 10"/>
          <p:cNvSpPr/>
          <p:nvPr/>
        </p:nvSpPr>
        <p:spPr>
          <a:xfrm>
            <a:off x="2570559" y="5017413"/>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External Factors</a:t>
            </a:r>
            <a:endParaRPr lang="en-US" sz="2187" dirty="0"/>
          </a:p>
        </p:txBody>
      </p:sp>
      <p:sp>
        <p:nvSpPr>
          <p:cNvPr id="13" name="Text 11"/>
          <p:cNvSpPr/>
          <p:nvPr/>
        </p:nvSpPr>
        <p:spPr>
          <a:xfrm>
            <a:off x="2570559" y="5497830"/>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Factors outside the scope of the data, such as regulatory changes and global economic conditions, can significantly impact the Bitcoin market and introduce additional complexity.</a:t>
            </a:r>
            <a:endParaRPr lang="en-US" sz="1750" dirty="0"/>
          </a:p>
        </p:txBody>
      </p:sp>
      <p:sp>
        <p:nvSpPr>
          <p:cNvPr id="14" name="Shape 12"/>
          <p:cNvSpPr/>
          <p:nvPr/>
        </p:nvSpPr>
        <p:spPr>
          <a:xfrm>
            <a:off x="7426285" y="4795242"/>
            <a:ext cx="4855726" cy="2346365"/>
          </a:xfrm>
          <a:prstGeom prst="roundRect">
            <a:avLst>
              <a:gd name="adj" fmla="val 2841"/>
            </a:avLst>
          </a:prstGeom>
          <a:solidFill>
            <a:srgbClr val="F6E9D5"/>
          </a:solidFill>
          <a:ln/>
        </p:spPr>
      </p:sp>
      <p:sp>
        <p:nvSpPr>
          <p:cNvPr id="15" name="Text 13"/>
          <p:cNvSpPr/>
          <p:nvPr/>
        </p:nvSpPr>
        <p:spPr>
          <a:xfrm>
            <a:off x="7648456" y="5017413"/>
            <a:ext cx="3316605"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Computational Resources</a:t>
            </a:r>
            <a:endParaRPr lang="en-US" sz="2187" dirty="0"/>
          </a:p>
        </p:txBody>
      </p:sp>
      <p:sp>
        <p:nvSpPr>
          <p:cNvPr id="16" name="Text 14"/>
          <p:cNvSpPr/>
          <p:nvPr/>
        </p:nvSpPr>
        <p:spPr>
          <a:xfrm>
            <a:off x="7648456" y="5497830"/>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Effective machine learning on large, high-frequency Bitcoin datasets may require significant computational resources and specialized infrastructure.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865471"/>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Results and Findings</a:t>
            </a:r>
            <a:endParaRPr lang="en-US" sz="4374" dirty="0"/>
          </a:p>
        </p:txBody>
      </p:sp>
      <p:sp>
        <p:nvSpPr>
          <p:cNvPr id="5" name="Text 3"/>
          <p:cNvSpPr/>
          <p:nvPr/>
        </p:nvSpPr>
        <p:spPr>
          <a:xfrm>
            <a:off x="2348389" y="3115270"/>
            <a:ext cx="2949416"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Predictive Performance</a:t>
            </a:r>
            <a:endParaRPr lang="en-US" sz="2187" dirty="0"/>
          </a:p>
        </p:txBody>
      </p:sp>
      <p:sp>
        <p:nvSpPr>
          <p:cNvPr id="6" name="Text 4"/>
          <p:cNvSpPr/>
          <p:nvPr/>
        </p:nvSpPr>
        <p:spPr>
          <a:xfrm>
            <a:off x="2348389" y="4031813"/>
            <a:ext cx="2949416"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machine learning models demonstrate promising results in predicting short-term and medium-term Bitcoin price movements, with varying degrees of accuracy.</a:t>
            </a:r>
            <a:endParaRPr lang="en-US" sz="1750" dirty="0"/>
          </a:p>
        </p:txBody>
      </p:sp>
      <p:sp>
        <p:nvSpPr>
          <p:cNvPr id="7" name="Text 5"/>
          <p:cNvSpPr/>
          <p:nvPr/>
        </p:nvSpPr>
        <p:spPr>
          <a:xfrm>
            <a:off x="5847398" y="3115270"/>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Influential Factors</a:t>
            </a:r>
            <a:endParaRPr lang="en-US" sz="2187" dirty="0"/>
          </a:p>
        </p:txBody>
      </p:sp>
      <p:sp>
        <p:nvSpPr>
          <p:cNvPr id="8" name="Text 6"/>
          <p:cNvSpPr/>
          <p:nvPr/>
        </p:nvSpPr>
        <p:spPr>
          <a:xfrm>
            <a:off x="5847398" y="3684627"/>
            <a:ext cx="2949416"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analysis reveals that factors like trading volume, sentiment analysis, and technical indicators are among the most influential in determining Bitcoin prices.</a:t>
            </a:r>
            <a:endParaRPr lang="en-US" sz="1750" dirty="0"/>
          </a:p>
        </p:txBody>
      </p:sp>
      <p:sp>
        <p:nvSpPr>
          <p:cNvPr id="9" name="Text 7"/>
          <p:cNvSpPr/>
          <p:nvPr/>
        </p:nvSpPr>
        <p:spPr>
          <a:xfrm>
            <a:off x="9346406" y="3115270"/>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Insights and Patterns</a:t>
            </a:r>
            <a:endParaRPr lang="en-US" sz="2187" dirty="0"/>
          </a:p>
        </p:txBody>
      </p:sp>
      <p:sp>
        <p:nvSpPr>
          <p:cNvPr id="10" name="Text 8"/>
          <p:cNvSpPr/>
          <p:nvPr/>
        </p:nvSpPr>
        <p:spPr>
          <a:xfrm>
            <a:off x="9346406" y="3684627"/>
            <a:ext cx="2949416"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research uncovers interesting patterns and relationships within the Bitcoin market that can inform trading strategies and investment decisions.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721281"/>
            <a:ext cx="8700254"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and Future Directions</a:t>
            </a:r>
            <a:endParaRPr lang="en-US" sz="4374" dirty="0"/>
          </a:p>
        </p:txBody>
      </p:sp>
      <p:pic>
        <p:nvPicPr>
          <p:cNvPr id="6" name="Image 1" descr="preencoded.png"/>
          <p:cNvPicPr>
            <a:picLocks noChangeAspect="1"/>
          </p:cNvPicPr>
          <p:nvPr/>
        </p:nvPicPr>
        <p:blipFill>
          <a:blip r:embed="rId4"/>
          <a:stretch>
            <a:fillRect/>
          </a:stretch>
        </p:blipFill>
        <p:spPr>
          <a:xfrm>
            <a:off x="833199" y="1748909"/>
            <a:ext cx="1110972" cy="1990963"/>
          </a:xfrm>
          <a:prstGeom prst="rect">
            <a:avLst/>
          </a:prstGeom>
        </p:spPr>
      </p:pic>
      <p:sp>
        <p:nvSpPr>
          <p:cNvPr id="7" name="Text 3"/>
          <p:cNvSpPr/>
          <p:nvPr/>
        </p:nvSpPr>
        <p:spPr>
          <a:xfrm>
            <a:off x="2277428" y="1971080"/>
            <a:ext cx="3185041"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Potential and Challenges</a:t>
            </a:r>
            <a:endParaRPr lang="en-US" sz="2187" dirty="0"/>
          </a:p>
        </p:txBody>
      </p:sp>
      <p:sp>
        <p:nvSpPr>
          <p:cNvPr id="8" name="Text 4"/>
          <p:cNvSpPr/>
          <p:nvPr/>
        </p:nvSpPr>
        <p:spPr>
          <a:xfrm>
            <a:off x="2277428" y="2451497"/>
            <a:ext cx="7862173" cy="1066205"/>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research demonstrates the potential of machine learning in analyzing and predicting the volatile Bitcoin market, but also highlights the ongoing challenges that require further investigation.</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990963"/>
          </a:xfrm>
          <a:prstGeom prst="rect">
            <a:avLst/>
          </a:prstGeom>
        </p:spPr>
      </p:pic>
      <p:sp>
        <p:nvSpPr>
          <p:cNvPr id="10" name="Text 5"/>
          <p:cNvSpPr/>
          <p:nvPr/>
        </p:nvSpPr>
        <p:spPr>
          <a:xfrm>
            <a:off x="2277428" y="3962043"/>
            <a:ext cx="3317796"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Continuous Improvement</a:t>
            </a:r>
            <a:endParaRPr lang="en-US" sz="2187" dirty="0"/>
          </a:p>
        </p:txBody>
      </p:sp>
      <p:sp>
        <p:nvSpPr>
          <p:cNvPr id="11" name="Text 6"/>
          <p:cNvSpPr/>
          <p:nvPr/>
        </p:nvSpPr>
        <p:spPr>
          <a:xfrm>
            <a:off x="2277428" y="4442460"/>
            <a:ext cx="7862173" cy="1066205"/>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Future research should focus on enhancing the predictive accuracy of the models, incorporating new data sources, and exploring more advanced machine learning techniques.</a:t>
            </a:r>
            <a:endParaRPr lang="en-US" sz="1750" dirty="0"/>
          </a:p>
        </p:txBody>
      </p:sp>
      <p:pic>
        <p:nvPicPr>
          <p:cNvPr id="12" name="Image 3" descr="preencoded.png"/>
          <p:cNvPicPr>
            <a:picLocks noChangeAspect="1"/>
          </p:cNvPicPr>
          <p:nvPr/>
        </p:nvPicPr>
        <p:blipFill>
          <a:blip r:embed="rId6"/>
          <a:stretch>
            <a:fillRect/>
          </a:stretch>
        </p:blipFill>
        <p:spPr>
          <a:xfrm>
            <a:off x="833199" y="5730835"/>
            <a:ext cx="1110972" cy="1777484"/>
          </a:xfrm>
          <a:prstGeom prst="rect">
            <a:avLst/>
          </a:prstGeom>
        </p:spPr>
      </p:pic>
      <p:sp>
        <p:nvSpPr>
          <p:cNvPr id="13" name="Text 7"/>
          <p:cNvSpPr/>
          <p:nvPr/>
        </p:nvSpPr>
        <p:spPr>
          <a:xfrm>
            <a:off x="2277428" y="5953006"/>
            <a:ext cx="3122295"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Real-World Applications</a:t>
            </a:r>
            <a:endParaRPr lang="en-US" sz="2187" dirty="0"/>
          </a:p>
        </p:txBody>
      </p:sp>
      <p:sp>
        <p:nvSpPr>
          <p:cNvPr id="14" name="Text 8"/>
          <p:cNvSpPr/>
          <p:nvPr/>
        </p:nvSpPr>
        <p:spPr>
          <a:xfrm>
            <a:off x="2277428" y="6433423"/>
            <a:ext cx="7862173" cy="710803"/>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findings from this study can be applied to develop robust trading strategies and investment decision support systems for the Bitcoin market.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630</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 P RAKSHITHA</cp:lastModifiedBy>
  <cp:revision>2</cp:revision>
  <dcterms:created xsi:type="dcterms:W3CDTF">2024-05-18T08:02:49Z</dcterms:created>
  <dcterms:modified xsi:type="dcterms:W3CDTF">2024-05-18T08:05:02Z</dcterms:modified>
</cp:coreProperties>
</file>