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66" r:id="rId4"/>
    <p:sldId id="268" r:id="rId5"/>
    <p:sldId id="269" r:id="rId6"/>
    <p:sldId id="270" r:id="rId7"/>
    <p:sldId id="257" r:id="rId8"/>
    <p:sldId id="271" r:id="rId9"/>
    <p:sldId id="265" r:id="rId10"/>
    <p:sldId id="267"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21E7"/>
    <a:srgbClr val="C262F8"/>
    <a:srgbClr val="DDA7FB"/>
    <a:srgbClr val="700F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179" autoAdjust="0"/>
  </p:normalViewPr>
  <p:slideViewPr>
    <p:cSldViewPr snapToGrid="0">
      <p:cViewPr varScale="1">
        <p:scale>
          <a:sx n="43" d="100"/>
          <a:sy n="43" d="100"/>
        </p:scale>
        <p:origin x="157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E60D6-2AC9-44F4-B2E6-1D6D4945BF2A}" type="datetimeFigureOut">
              <a:rPr lang="en-US" smtClean="0"/>
              <a:t>5/20/2024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DD6BC3-D785-4B56-A716-EEA8588E10AC}" type="slidenum">
              <a:rPr lang="en-US" smtClean="0"/>
              <a:t>‹#›</a:t>
            </a:fld>
            <a:endParaRPr lang="en-US"/>
          </a:p>
        </p:txBody>
      </p:sp>
    </p:spTree>
    <p:extLst>
      <p:ext uri="{BB962C8B-B14F-4D97-AF65-F5344CB8AC3E}">
        <p14:creationId xmlns:p14="http://schemas.microsoft.com/office/powerpoint/2010/main" val="1762533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6DD6BC3-D785-4B56-A716-EEA8588E10AC}" type="slidenum">
              <a:rPr lang="en-US" smtClean="0"/>
              <a:t>2</a:t>
            </a:fld>
            <a:endParaRPr lang="en-US"/>
          </a:p>
        </p:txBody>
      </p:sp>
    </p:spTree>
    <p:extLst>
      <p:ext uri="{BB962C8B-B14F-4D97-AF65-F5344CB8AC3E}">
        <p14:creationId xmlns:p14="http://schemas.microsoft.com/office/powerpoint/2010/main" val="1903649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6DD6BC3-D785-4B56-A716-EEA8588E10AC}" type="slidenum">
              <a:rPr lang="en-US" smtClean="0"/>
              <a:t>3</a:t>
            </a:fld>
            <a:endParaRPr lang="en-US"/>
          </a:p>
        </p:txBody>
      </p:sp>
    </p:spTree>
    <p:extLst>
      <p:ext uri="{BB962C8B-B14F-4D97-AF65-F5344CB8AC3E}">
        <p14:creationId xmlns:p14="http://schemas.microsoft.com/office/powerpoint/2010/main" val="3652426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D6BC3-D785-4B56-A716-EEA8588E10AC}" type="slidenum">
              <a:rPr lang="en-US" smtClean="0"/>
              <a:t>5</a:t>
            </a:fld>
            <a:endParaRPr lang="en-US"/>
          </a:p>
        </p:txBody>
      </p:sp>
    </p:spTree>
    <p:extLst>
      <p:ext uri="{BB962C8B-B14F-4D97-AF65-F5344CB8AC3E}">
        <p14:creationId xmlns:p14="http://schemas.microsoft.com/office/powerpoint/2010/main" val="4146221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D6BC3-D785-4B56-A716-EEA8588E10AC}" type="slidenum">
              <a:rPr lang="en-US" smtClean="0"/>
              <a:t>6</a:t>
            </a:fld>
            <a:endParaRPr lang="en-US"/>
          </a:p>
        </p:txBody>
      </p:sp>
    </p:spTree>
    <p:extLst>
      <p:ext uri="{BB962C8B-B14F-4D97-AF65-F5344CB8AC3E}">
        <p14:creationId xmlns:p14="http://schemas.microsoft.com/office/powerpoint/2010/main" val="840613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D6BC3-D785-4B56-A716-EEA8588E10AC}" type="slidenum">
              <a:rPr lang="en-US" smtClean="0"/>
              <a:t>8</a:t>
            </a:fld>
            <a:endParaRPr lang="en-US"/>
          </a:p>
        </p:txBody>
      </p:sp>
    </p:spTree>
    <p:extLst>
      <p:ext uri="{BB962C8B-B14F-4D97-AF65-F5344CB8AC3E}">
        <p14:creationId xmlns:p14="http://schemas.microsoft.com/office/powerpoint/2010/main" val="1758116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DD6BC3-D785-4B56-A716-EEA8588E10AC}" type="slidenum">
              <a:rPr lang="en-US" smtClean="0"/>
              <a:t>11</a:t>
            </a:fld>
            <a:endParaRPr lang="en-US"/>
          </a:p>
        </p:txBody>
      </p:sp>
    </p:spTree>
    <p:extLst>
      <p:ext uri="{BB962C8B-B14F-4D97-AF65-F5344CB8AC3E}">
        <p14:creationId xmlns:p14="http://schemas.microsoft.com/office/powerpoint/2010/main" val="2167105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F7DDF4-2DA2-A509-B423-A683C22D68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9E606C5A-89EB-506F-79FC-F14FCE705D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37F99937-7BCE-4030-B30B-BD53382E263F}"/>
              </a:ext>
            </a:extLst>
          </p:cNvPr>
          <p:cNvSpPr>
            <a:spLocks noGrp="1"/>
          </p:cNvSpPr>
          <p:nvPr>
            <p:ph type="dt" sz="half" idx="10"/>
          </p:nvPr>
        </p:nvSpPr>
        <p:spPr/>
        <p:txBody>
          <a:bodyPr/>
          <a:lstStyle/>
          <a:p>
            <a:fld id="{6DEF5C32-C92C-4CE2-8DA1-3997A633A99A}" type="datetimeFigureOut">
              <a:rPr lang="en-IN" smtClean="0"/>
              <a:t>20-05-2024</a:t>
            </a:fld>
            <a:endParaRPr lang="en-IN"/>
          </a:p>
        </p:txBody>
      </p:sp>
      <p:sp>
        <p:nvSpPr>
          <p:cNvPr id="5" name="Footer Placeholder 4">
            <a:extLst>
              <a:ext uri="{FF2B5EF4-FFF2-40B4-BE49-F238E27FC236}">
                <a16:creationId xmlns="" xmlns:a16="http://schemas.microsoft.com/office/drawing/2014/main" id="{A6A5B1EB-4B01-368A-F135-EBD9BFC80B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5D8DAC9-68A8-C6EF-61EB-AFC948D3FCF7}"/>
              </a:ext>
            </a:extLst>
          </p:cNvPr>
          <p:cNvSpPr>
            <a:spLocks noGrp="1"/>
          </p:cNvSpPr>
          <p:nvPr>
            <p:ph type="sldNum" sz="quarter" idx="12"/>
          </p:nvPr>
        </p:nvSpPr>
        <p:spPr/>
        <p:txBody>
          <a:bodyPr/>
          <a:lstStyle/>
          <a:p>
            <a:fld id="{06E05EFA-76BF-4BD7-82BC-EA4811D428F6}" type="slidenum">
              <a:rPr lang="en-IN" smtClean="0"/>
              <a:t>‹#›</a:t>
            </a:fld>
            <a:endParaRPr lang="en-IN"/>
          </a:p>
        </p:txBody>
      </p:sp>
    </p:spTree>
    <p:extLst>
      <p:ext uri="{BB962C8B-B14F-4D97-AF65-F5344CB8AC3E}">
        <p14:creationId xmlns:p14="http://schemas.microsoft.com/office/powerpoint/2010/main" val="4027093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090140-BAFE-ED3D-57BE-B61D06E492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375CC19-593F-6B62-ACDD-76C489F93D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DEC1EBC-D1DF-1E89-EEB0-C0234D884E08}"/>
              </a:ext>
            </a:extLst>
          </p:cNvPr>
          <p:cNvSpPr>
            <a:spLocks noGrp="1"/>
          </p:cNvSpPr>
          <p:nvPr>
            <p:ph type="dt" sz="half" idx="10"/>
          </p:nvPr>
        </p:nvSpPr>
        <p:spPr/>
        <p:txBody>
          <a:bodyPr/>
          <a:lstStyle/>
          <a:p>
            <a:fld id="{6DEF5C32-C92C-4CE2-8DA1-3997A633A99A}" type="datetimeFigureOut">
              <a:rPr lang="en-IN" smtClean="0"/>
              <a:t>20-05-2024</a:t>
            </a:fld>
            <a:endParaRPr lang="en-IN"/>
          </a:p>
        </p:txBody>
      </p:sp>
      <p:sp>
        <p:nvSpPr>
          <p:cNvPr id="5" name="Footer Placeholder 4">
            <a:extLst>
              <a:ext uri="{FF2B5EF4-FFF2-40B4-BE49-F238E27FC236}">
                <a16:creationId xmlns="" xmlns:a16="http://schemas.microsoft.com/office/drawing/2014/main" id="{57ED020F-C3DE-4A55-5D30-0DC5BE4483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8BEA6E6-5C53-A775-BD64-57CBB7AD6A78}"/>
              </a:ext>
            </a:extLst>
          </p:cNvPr>
          <p:cNvSpPr>
            <a:spLocks noGrp="1"/>
          </p:cNvSpPr>
          <p:nvPr>
            <p:ph type="sldNum" sz="quarter" idx="12"/>
          </p:nvPr>
        </p:nvSpPr>
        <p:spPr/>
        <p:txBody>
          <a:bodyPr/>
          <a:lstStyle/>
          <a:p>
            <a:fld id="{06E05EFA-76BF-4BD7-82BC-EA4811D428F6}" type="slidenum">
              <a:rPr lang="en-IN" smtClean="0"/>
              <a:t>‹#›</a:t>
            </a:fld>
            <a:endParaRPr lang="en-IN"/>
          </a:p>
        </p:txBody>
      </p:sp>
    </p:spTree>
    <p:extLst>
      <p:ext uri="{BB962C8B-B14F-4D97-AF65-F5344CB8AC3E}">
        <p14:creationId xmlns:p14="http://schemas.microsoft.com/office/powerpoint/2010/main" val="900711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C2B4A89-4C47-4233-1E75-7C2304126F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A645461D-1641-4855-21BB-5C51B0240B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90D0CBD-1284-BCB9-9A0E-0DFA850B16A1}"/>
              </a:ext>
            </a:extLst>
          </p:cNvPr>
          <p:cNvSpPr>
            <a:spLocks noGrp="1"/>
          </p:cNvSpPr>
          <p:nvPr>
            <p:ph type="dt" sz="half" idx="10"/>
          </p:nvPr>
        </p:nvSpPr>
        <p:spPr/>
        <p:txBody>
          <a:bodyPr/>
          <a:lstStyle/>
          <a:p>
            <a:fld id="{6DEF5C32-C92C-4CE2-8DA1-3997A633A99A}" type="datetimeFigureOut">
              <a:rPr lang="en-IN" smtClean="0"/>
              <a:t>20-05-2024</a:t>
            </a:fld>
            <a:endParaRPr lang="en-IN"/>
          </a:p>
        </p:txBody>
      </p:sp>
      <p:sp>
        <p:nvSpPr>
          <p:cNvPr id="5" name="Footer Placeholder 4">
            <a:extLst>
              <a:ext uri="{FF2B5EF4-FFF2-40B4-BE49-F238E27FC236}">
                <a16:creationId xmlns="" xmlns:a16="http://schemas.microsoft.com/office/drawing/2014/main" id="{41AB7374-3102-38ED-0CB0-3505844355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B21E383-8E4C-FF85-DD28-CB24C997B96F}"/>
              </a:ext>
            </a:extLst>
          </p:cNvPr>
          <p:cNvSpPr>
            <a:spLocks noGrp="1"/>
          </p:cNvSpPr>
          <p:nvPr>
            <p:ph type="sldNum" sz="quarter" idx="12"/>
          </p:nvPr>
        </p:nvSpPr>
        <p:spPr/>
        <p:txBody>
          <a:bodyPr/>
          <a:lstStyle/>
          <a:p>
            <a:fld id="{06E05EFA-76BF-4BD7-82BC-EA4811D428F6}" type="slidenum">
              <a:rPr lang="en-IN" smtClean="0"/>
              <a:t>‹#›</a:t>
            </a:fld>
            <a:endParaRPr lang="en-IN"/>
          </a:p>
        </p:txBody>
      </p:sp>
    </p:spTree>
    <p:extLst>
      <p:ext uri="{BB962C8B-B14F-4D97-AF65-F5344CB8AC3E}">
        <p14:creationId xmlns:p14="http://schemas.microsoft.com/office/powerpoint/2010/main" val="245655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ABAFDE-5C6C-62CC-D262-AD3EBFD625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3CFA453-3055-65C6-28B4-AAF183061B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282C456-EA6D-9145-1D06-6DC3266B3E44}"/>
              </a:ext>
            </a:extLst>
          </p:cNvPr>
          <p:cNvSpPr>
            <a:spLocks noGrp="1"/>
          </p:cNvSpPr>
          <p:nvPr>
            <p:ph type="dt" sz="half" idx="10"/>
          </p:nvPr>
        </p:nvSpPr>
        <p:spPr/>
        <p:txBody>
          <a:bodyPr/>
          <a:lstStyle/>
          <a:p>
            <a:fld id="{6DEF5C32-C92C-4CE2-8DA1-3997A633A99A}" type="datetimeFigureOut">
              <a:rPr lang="en-IN" smtClean="0"/>
              <a:t>20-05-2024</a:t>
            </a:fld>
            <a:endParaRPr lang="en-IN"/>
          </a:p>
        </p:txBody>
      </p:sp>
      <p:sp>
        <p:nvSpPr>
          <p:cNvPr id="5" name="Footer Placeholder 4">
            <a:extLst>
              <a:ext uri="{FF2B5EF4-FFF2-40B4-BE49-F238E27FC236}">
                <a16:creationId xmlns="" xmlns:a16="http://schemas.microsoft.com/office/drawing/2014/main" id="{4E255A1D-7D20-0A89-8F17-2BFB643DEA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9C430B2-BD08-E1C1-1C39-BCE9A063361C}"/>
              </a:ext>
            </a:extLst>
          </p:cNvPr>
          <p:cNvSpPr>
            <a:spLocks noGrp="1"/>
          </p:cNvSpPr>
          <p:nvPr>
            <p:ph type="sldNum" sz="quarter" idx="12"/>
          </p:nvPr>
        </p:nvSpPr>
        <p:spPr/>
        <p:txBody>
          <a:bodyPr/>
          <a:lstStyle/>
          <a:p>
            <a:fld id="{06E05EFA-76BF-4BD7-82BC-EA4811D428F6}" type="slidenum">
              <a:rPr lang="en-IN" smtClean="0"/>
              <a:t>‹#›</a:t>
            </a:fld>
            <a:endParaRPr lang="en-IN"/>
          </a:p>
        </p:txBody>
      </p:sp>
    </p:spTree>
    <p:extLst>
      <p:ext uri="{BB962C8B-B14F-4D97-AF65-F5344CB8AC3E}">
        <p14:creationId xmlns:p14="http://schemas.microsoft.com/office/powerpoint/2010/main" val="7674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E32398-4035-4542-A565-FD235E42A1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C84E4A3-BB35-A0C1-0A82-DD7732811F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4F6B87F-EDFD-0FCC-7106-19251640AB3C}"/>
              </a:ext>
            </a:extLst>
          </p:cNvPr>
          <p:cNvSpPr>
            <a:spLocks noGrp="1"/>
          </p:cNvSpPr>
          <p:nvPr>
            <p:ph type="dt" sz="half" idx="10"/>
          </p:nvPr>
        </p:nvSpPr>
        <p:spPr/>
        <p:txBody>
          <a:bodyPr/>
          <a:lstStyle/>
          <a:p>
            <a:fld id="{6DEF5C32-C92C-4CE2-8DA1-3997A633A99A}" type="datetimeFigureOut">
              <a:rPr lang="en-IN" smtClean="0"/>
              <a:t>20-05-2024</a:t>
            </a:fld>
            <a:endParaRPr lang="en-IN"/>
          </a:p>
        </p:txBody>
      </p:sp>
      <p:sp>
        <p:nvSpPr>
          <p:cNvPr id="5" name="Footer Placeholder 4">
            <a:extLst>
              <a:ext uri="{FF2B5EF4-FFF2-40B4-BE49-F238E27FC236}">
                <a16:creationId xmlns="" xmlns:a16="http://schemas.microsoft.com/office/drawing/2014/main" id="{2A8C8AB9-37AE-45EC-CBB4-AA8B31490E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89EE491-690B-88C0-3039-B7E763171372}"/>
              </a:ext>
            </a:extLst>
          </p:cNvPr>
          <p:cNvSpPr>
            <a:spLocks noGrp="1"/>
          </p:cNvSpPr>
          <p:nvPr>
            <p:ph type="sldNum" sz="quarter" idx="12"/>
          </p:nvPr>
        </p:nvSpPr>
        <p:spPr/>
        <p:txBody>
          <a:bodyPr/>
          <a:lstStyle/>
          <a:p>
            <a:fld id="{06E05EFA-76BF-4BD7-82BC-EA4811D428F6}" type="slidenum">
              <a:rPr lang="en-IN" smtClean="0"/>
              <a:t>‹#›</a:t>
            </a:fld>
            <a:endParaRPr lang="en-IN"/>
          </a:p>
        </p:txBody>
      </p:sp>
    </p:spTree>
    <p:extLst>
      <p:ext uri="{BB962C8B-B14F-4D97-AF65-F5344CB8AC3E}">
        <p14:creationId xmlns:p14="http://schemas.microsoft.com/office/powerpoint/2010/main" val="697962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090CA8-B04D-2DF5-BCAE-22057B49F1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25D475B-73C7-D13B-21E5-64F6202FAB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8AF82CB9-4BBD-539F-2858-EE2A52523A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102786B5-6937-AF32-D7CC-648BEA6993AE}"/>
              </a:ext>
            </a:extLst>
          </p:cNvPr>
          <p:cNvSpPr>
            <a:spLocks noGrp="1"/>
          </p:cNvSpPr>
          <p:nvPr>
            <p:ph type="dt" sz="half" idx="10"/>
          </p:nvPr>
        </p:nvSpPr>
        <p:spPr/>
        <p:txBody>
          <a:bodyPr/>
          <a:lstStyle/>
          <a:p>
            <a:fld id="{6DEF5C32-C92C-4CE2-8DA1-3997A633A99A}" type="datetimeFigureOut">
              <a:rPr lang="en-IN" smtClean="0"/>
              <a:t>20-05-2024</a:t>
            </a:fld>
            <a:endParaRPr lang="en-IN"/>
          </a:p>
        </p:txBody>
      </p:sp>
      <p:sp>
        <p:nvSpPr>
          <p:cNvPr id="6" name="Footer Placeholder 5">
            <a:extLst>
              <a:ext uri="{FF2B5EF4-FFF2-40B4-BE49-F238E27FC236}">
                <a16:creationId xmlns="" xmlns:a16="http://schemas.microsoft.com/office/drawing/2014/main" id="{F516A59B-A25C-7653-BA29-90A0C46480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3452326-D0EE-3E8F-615A-D6081D0DEB7E}"/>
              </a:ext>
            </a:extLst>
          </p:cNvPr>
          <p:cNvSpPr>
            <a:spLocks noGrp="1"/>
          </p:cNvSpPr>
          <p:nvPr>
            <p:ph type="sldNum" sz="quarter" idx="12"/>
          </p:nvPr>
        </p:nvSpPr>
        <p:spPr/>
        <p:txBody>
          <a:bodyPr/>
          <a:lstStyle/>
          <a:p>
            <a:fld id="{06E05EFA-76BF-4BD7-82BC-EA4811D428F6}" type="slidenum">
              <a:rPr lang="en-IN" smtClean="0"/>
              <a:t>‹#›</a:t>
            </a:fld>
            <a:endParaRPr lang="en-IN"/>
          </a:p>
        </p:txBody>
      </p:sp>
    </p:spTree>
    <p:extLst>
      <p:ext uri="{BB962C8B-B14F-4D97-AF65-F5344CB8AC3E}">
        <p14:creationId xmlns:p14="http://schemas.microsoft.com/office/powerpoint/2010/main" val="13982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4C90AA-8910-8191-99CD-1105A4EFB8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D2CF7CF-06C7-BA1B-0C81-BC4D9DD61A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8634154-6CED-357E-B9C3-04148EF5E7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CF1D7C8-4C2E-2531-A1C0-ECB771804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8F55976-A7F0-314E-9757-9CF73F4701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E9B3BB2C-62C3-E90D-EDD8-871FBEE2B8C8}"/>
              </a:ext>
            </a:extLst>
          </p:cNvPr>
          <p:cNvSpPr>
            <a:spLocks noGrp="1"/>
          </p:cNvSpPr>
          <p:nvPr>
            <p:ph type="dt" sz="half" idx="10"/>
          </p:nvPr>
        </p:nvSpPr>
        <p:spPr/>
        <p:txBody>
          <a:bodyPr/>
          <a:lstStyle/>
          <a:p>
            <a:fld id="{6DEF5C32-C92C-4CE2-8DA1-3997A633A99A}" type="datetimeFigureOut">
              <a:rPr lang="en-IN" smtClean="0"/>
              <a:t>20-05-2024</a:t>
            </a:fld>
            <a:endParaRPr lang="en-IN"/>
          </a:p>
        </p:txBody>
      </p:sp>
      <p:sp>
        <p:nvSpPr>
          <p:cNvPr id="8" name="Footer Placeholder 7">
            <a:extLst>
              <a:ext uri="{FF2B5EF4-FFF2-40B4-BE49-F238E27FC236}">
                <a16:creationId xmlns="" xmlns:a16="http://schemas.microsoft.com/office/drawing/2014/main" id="{1181C6F3-DEA8-FB95-DC77-BB9CDB6BD2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63F193A8-DC7C-9504-3847-4FF3B42A8C45}"/>
              </a:ext>
            </a:extLst>
          </p:cNvPr>
          <p:cNvSpPr>
            <a:spLocks noGrp="1"/>
          </p:cNvSpPr>
          <p:nvPr>
            <p:ph type="sldNum" sz="quarter" idx="12"/>
          </p:nvPr>
        </p:nvSpPr>
        <p:spPr/>
        <p:txBody>
          <a:bodyPr/>
          <a:lstStyle/>
          <a:p>
            <a:fld id="{06E05EFA-76BF-4BD7-82BC-EA4811D428F6}" type="slidenum">
              <a:rPr lang="en-IN" smtClean="0"/>
              <a:t>‹#›</a:t>
            </a:fld>
            <a:endParaRPr lang="en-IN"/>
          </a:p>
        </p:txBody>
      </p:sp>
    </p:spTree>
    <p:extLst>
      <p:ext uri="{BB962C8B-B14F-4D97-AF65-F5344CB8AC3E}">
        <p14:creationId xmlns:p14="http://schemas.microsoft.com/office/powerpoint/2010/main" val="2494080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39788E-FF6E-76C8-6A10-511089E7ED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4A9EABB0-A4CF-C00C-8E64-6548BD6C1861}"/>
              </a:ext>
            </a:extLst>
          </p:cNvPr>
          <p:cNvSpPr>
            <a:spLocks noGrp="1"/>
          </p:cNvSpPr>
          <p:nvPr>
            <p:ph type="dt" sz="half" idx="10"/>
          </p:nvPr>
        </p:nvSpPr>
        <p:spPr/>
        <p:txBody>
          <a:bodyPr/>
          <a:lstStyle/>
          <a:p>
            <a:fld id="{6DEF5C32-C92C-4CE2-8DA1-3997A633A99A}" type="datetimeFigureOut">
              <a:rPr lang="en-IN" smtClean="0"/>
              <a:t>20-05-2024</a:t>
            </a:fld>
            <a:endParaRPr lang="en-IN"/>
          </a:p>
        </p:txBody>
      </p:sp>
      <p:sp>
        <p:nvSpPr>
          <p:cNvPr id="4" name="Footer Placeholder 3">
            <a:extLst>
              <a:ext uri="{FF2B5EF4-FFF2-40B4-BE49-F238E27FC236}">
                <a16:creationId xmlns="" xmlns:a16="http://schemas.microsoft.com/office/drawing/2014/main" id="{7ACBC6F4-80D4-ECF2-611C-AB44ED60D4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4169A81E-2ACA-8814-A68D-63F28846C3E8}"/>
              </a:ext>
            </a:extLst>
          </p:cNvPr>
          <p:cNvSpPr>
            <a:spLocks noGrp="1"/>
          </p:cNvSpPr>
          <p:nvPr>
            <p:ph type="sldNum" sz="quarter" idx="12"/>
          </p:nvPr>
        </p:nvSpPr>
        <p:spPr/>
        <p:txBody>
          <a:bodyPr/>
          <a:lstStyle/>
          <a:p>
            <a:fld id="{06E05EFA-76BF-4BD7-82BC-EA4811D428F6}" type="slidenum">
              <a:rPr lang="en-IN" smtClean="0"/>
              <a:t>‹#›</a:t>
            </a:fld>
            <a:endParaRPr lang="en-IN"/>
          </a:p>
        </p:txBody>
      </p:sp>
    </p:spTree>
    <p:extLst>
      <p:ext uri="{BB962C8B-B14F-4D97-AF65-F5344CB8AC3E}">
        <p14:creationId xmlns:p14="http://schemas.microsoft.com/office/powerpoint/2010/main" val="422397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52A219B-4389-9279-6DF4-28D923E06D6F}"/>
              </a:ext>
            </a:extLst>
          </p:cNvPr>
          <p:cNvSpPr>
            <a:spLocks noGrp="1"/>
          </p:cNvSpPr>
          <p:nvPr>
            <p:ph type="dt" sz="half" idx="10"/>
          </p:nvPr>
        </p:nvSpPr>
        <p:spPr/>
        <p:txBody>
          <a:bodyPr/>
          <a:lstStyle/>
          <a:p>
            <a:fld id="{6DEF5C32-C92C-4CE2-8DA1-3997A633A99A}" type="datetimeFigureOut">
              <a:rPr lang="en-IN" smtClean="0"/>
              <a:t>20-05-2024</a:t>
            </a:fld>
            <a:endParaRPr lang="en-IN"/>
          </a:p>
        </p:txBody>
      </p:sp>
      <p:sp>
        <p:nvSpPr>
          <p:cNvPr id="3" name="Footer Placeholder 2">
            <a:extLst>
              <a:ext uri="{FF2B5EF4-FFF2-40B4-BE49-F238E27FC236}">
                <a16:creationId xmlns="" xmlns:a16="http://schemas.microsoft.com/office/drawing/2014/main" id="{24F98693-99E6-3127-7224-7380B4CDCD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F6C97336-1BBB-8DF3-C4F9-0E953DBECBF8}"/>
              </a:ext>
            </a:extLst>
          </p:cNvPr>
          <p:cNvSpPr>
            <a:spLocks noGrp="1"/>
          </p:cNvSpPr>
          <p:nvPr>
            <p:ph type="sldNum" sz="quarter" idx="12"/>
          </p:nvPr>
        </p:nvSpPr>
        <p:spPr/>
        <p:txBody>
          <a:bodyPr/>
          <a:lstStyle/>
          <a:p>
            <a:fld id="{06E05EFA-76BF-4BD7-82BC-EA4811D428F6}" type="slidenum">
              <a:rPr lang="en-IN" smtClean="0"/>
              <a:t>‹#›</a:t>
            </a:fld>
            <a:endParaRPr lang="en-IN"/>
          </a:p>
        </p:txBody>
      </p:sp>
    </p:spTree>
    <p:extLst>
      <p:ext uri="{BB962C8B-B14F-4D97-AF65-F5344CB8AC3E}">
        <p14:creationId xmlns:p14="http://schemas.microsoft.com/office/powerpoint/2010/main" val="297581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493D9B-319C-DEE4-E15F-70345DF9FB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6F53DD6-7366-59EF-1F18-1B98EEDA38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8A7D81A7-7138-96FE-10F0-54E8ADEAE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B6021EE-2977-0C9E-0B8E-E9DC536213FF}"/>
              </a:ext>
            </a:extLst>
          </p:cNvPr>
          <p:cNvSpPr>
            <a:spLocks noGrp="1"/>
          </p:cNvSpPr>
          <p:nvPr>
            <p:ph type="dt" sz="half" idx="10"/>
          </p:nvPr>
        </p:nvSpPr>
        <p:spPr/>
        <p:txBody>
          <a:bodyPr/>
          <a:lstStyle/>
          <a:p>
            <a:fld id="{6DEF5C32-C92C-4CE2-8DA1-3997A633A99A}" type="datetimeFigureOut">
              <a:rPr lang="en-IN" smtClean="0"/>
              <a:t>20-05-2024</a:t>
            </a:fld>
            <a:endParaRPr lang="en-IN"/>
          </a:p>
        </p:txBody>
      </p:sp>
      <p:sp>
        <p:nvSpPr>
          <p:cNvPr id="6" name="Footer Placeholder 5">
            <a:extLst>
              <a:ext uri="{FF2B5EF4-FFF2-40B4-BE49-F238E27FC236}">
                <a16:creationId xmlns="" xmlns:a16="http://schemas.microsoft.com/office/drawing/2014/main" id="{9B447F61-6DBA-9C5C-D394-DD5FB903D0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E4D4F894-D9DA-C898-ED15-886503283374}"/>
              </a:ext>
            </a:extLst>
          </p:cNvPr>
          <p:cNvSpPr>
            <a:spLocks noGrp="1"/>
          </p:cNvSpPr>
          <p:nvPr>
            <p:ph type="sldNum" sz="quarter" idx="12"/>
          </p:nvPr>
        </p:nvSpPr>
        <p:spPr/>
        <p:txBody>
          <a:bodyPr/>
          <a:lstStyle/>
          <a:p>
            <a:fld id="{06E05EFA-76BF-4BD7-82BC-EA4811D428F6}" type="slidenum">
              <a:rPr lang="en-IN" smtClean="0"/>
              <a:t>‹#›</a:t>
            </a:fld>
            <a:endParaRPr lang="en-IN"/>
          </a:p>
        </p:txBody>
      </p:sp>
    </p:spTree>
    <p:extLst>
      <p:ext uri="{BB962C8B-B14F-4D97-AF65-F5344CB8AC3E}">
        <p14:creationId xmlns:p14="http://schemas.microsoft.com/office/powerpoint/2010/main" val="244719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666717-75A5-E094-27D9-92632AEFBE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8C15BF40-4D9B-B607-E426-0F23E0CA2A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600BB70A-2478-9886-0030-B39E0B9AF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BE03E25-7E03-9A36-DE94-3A36AD439B3C}"/>
              </a:ext>
            </a:extLst>
          </p:cNvPr>
          <p:cNvSpPr>
            <a:spLocks noGrp="1"/>
          </p:cNvSpPr>
          <p:nvPr>
            <p:ph type="dt" sz="half" idx="10"/>
          </p:nvPr>
        </p:nvSpPr>
        <p:spPr/>
        <p:txBody>
          <a:bodyPr/>
          <a:lstStyle/>
          <a:p>
            <a:fld id="{6DEF5C32-C92C-4CE2-8DA1-3997A633A99A}" type="datetimeFigureOut">
              <a:rPr lang="en-IN" smtClean="0"/>
              <a:t>20-05-2024</a:t>
            </a:fld>
            <a:endParaRPr lang="en-IN"/>
          </a:p>
        </p:txBody>
      </p:sp>
      <p:sp>
        <p:nvSpPr>
          <p:cNvPr id="6" name="Footer Placeholder 5">
            <a:extLst>
              <a:ext uri="{FF2B5EF4-FFF2-40B4-BE49-F238E27FC236}">
                <a16:creationId xmlns="" xmlns:a16="http://schemas.microsoft.com/office/drawing/2014/main" id="{CCFA3362-FEAE-D3D0-A0BB-36431F0B58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8DF54F4-6E4E-5EE5-457A-2BF18F432A1E}"/>
              </a:ext>
            </a:extLst>
          </p:cNvPr>
          <p:cNvSpPr>
            <a:spLocks noGrp="1"/>
          </p:cNvSpPr>
          <p:nvPr>
            <p:ph type="sldNum" sz="quarter" idx="12"/>
          </p:nvPr>
        </p:nvSpPr>
        <p:spPr/>
        <p:txBody>
          <a:bodyPr/>
          <a:lstStyle/>
          <a:p>
            <a:fld id="{06E05EFA-76BF-4BD7-82BC-EA4811D428F6}" type="slidenum">
              <a:rPr lang="en-IN" smtClean="0"/>
              <a:t>‹#›</a:t>
            </a:fld>
            <a:endParaRPr lang="en-IN"/>
          </a:p>
        </p:txBody>
      </p:sp>
    </p:spTree>
    <p:extLst>
      <p:ext uri="{BB962C8B-B14F-4D97-AF65-F5344CB8AC3E}">
        <p14:creationId xmlns:p14="http://schemas.microsoft.com/office/powerpoint/2010/main" val="2846589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021BE42-81ED-4E05-A6D1-8C04520427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E199055-D259-B59C-9BA6-18D68965A5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06DAB32-FA8F-BCD2-B077-61BF125A9A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EF5C32-C92C-4CE2-8DA1-3997A633A99A}" type="datetimeFigureOut">
              <a:rPr lang="en-IN" smtClean="0"/>
              <a:t>20-05-2024</a:t>
            </a:fld>
            <a:endParaRPr lang="en-IN"/>
          </a:p>
        </p:txBody>
      </p:sp>
      <p:sp>
        <p:nvSpPr>
          <p:cNvPr id="5" name="Footer Placeholder 4">
            <a:extLst>
              <a:ext uri="{FF2B5EF4-FFF2-40B4-BE49-F238E27FC236}">
                <a16:creationId xmlns="" xmlns:a16="http://schemas.microsoft.com/office/drawing/2014/main" id="{81038BFD-E28F-7E4B-3ACB-932093F4F4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1D99E614-8400-7CAF-B603-BAFF365247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05EFA-76BF-4BD7-82BC-EA4811D428F6}" type="slidenum">
              <a:rPr lang="en-IN" smtClean="0"/>
              <a:t>‹#›</a:t>
            </a:fld>
            <a:endParaRPr lang="en-IN"/>
          </a:p>
        </p:txBody>
      </p:sp>
    </p:spTree>
    <p:extLst>
      <p:ext uri="{BB962C8B-B14F-4D97-AF65-F5344CB8AC3E}">
        <p14:creationId xmlns:p14="http://schemas.microsoft.com/office/powerpoint/2010/main" val="4171955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rgbClr val="C621E7"/>
            </a:gs>
          </a:gsLst>
          <a:lin ang="2700000" scaled="1"/>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5FAC083F-8A4E-91CC-8A75-4F2BE1E00BC0}"/>
              </a:ext>
            </a:extLst>
          </p:cNvPr>
          <p:cNvPicPr>
            <a:picLocks noChangeAspect="1"/>
          </p:cNvPicPr>
          <p:nvPr/>
        </p:nvPicPr>
        <p:blipFill>
          <a:blip r:embed="rId2"/>
          <a:stretch>
            <a:fillRect/>
          </a:stretch>
        </p:blipFill>
        <p:spPr>
          <a:xfrm>
            <a:off x="0" y="0"/>
            <a:ext cx="12191999" cy="6858000"/>
          </a:xfrm>
          <a:prstGeom prst="rect">
            <a:avLst/>
          </a:prstGeom>
        </p:spPr>
      </p:pic>
      <p:sp>
        <p:nvSpPr>
          <p:cNvPr id="3" name="Subtitle 2">
            <a:extLst>
              <a:ext uri="{FF2B5EF4-FFF2-40B4-BE49-F238E27FC236}">
                <a16:creationId xmlns="" xmlns:a16="http://schemas.microsoft.com/office/drawing/2014/main" id="{140BE9E7-FF5A-A345-77AA-9ABB1DB2C1A3}"/>
              </a:ext>
            </a:extLst>
          </p:cNvPr>
          <p:cNvSpPr>
            <a:spLocks noGrp="1"/>
          </p:cNvSpPr>
          <p:nvPr>
            <p:ph type="subTitle" idx="1"/>
          </p:nvPr>
        </p:nvSpPr>
        <p:spPr>
          <a:xfrm>
            <a:off x="5458691" y="1338671"/>
            <a:ext cx="6733309" cy="4195353"/>
          </a:xfrm>
        </p:spPr>
        <p:txBody>
          <a:bodyPr>
            <a:noAutofit/>
          </a:bodyPr>
          <a:lstStyle/>
          <a:p>
            <a:r>
              <a:rPr lang="en-US" sz="6000" b="1" dirty="0">
                <a:gradFill flip="none" rotWithShape="1">
                  <a:gsLst>
                    <a:gs pos="0">
                      <a:schemeClr val="accent1">
                        <a:lumMod val="67000"/>
                      </a:schemeClr>
                    </a:gs>
                    <a:gs pos="48000">
                      <a:schemeClr val="accent1">
                        <a:lumMod val="97000"/>
                        <a:lumOff val="3000"/>
                      </a:schemeClr>
                    </a:gs>
                    <a:gs pos="100000">
                      <a:srgbClr val="C621E7"/>
                    </a:gs>
                  </a:gsLst>
                  <a:lin ang="2700000" scaled="1"/>
                  <a:tileRect/>
                </a:gradFill>
                <a:latin typeface="Lucida Sans Typewriter" panose="020B0509030504030204" pitchFamily="49" charset="0"/>
              </a:rPr>
              <a:t>Exploring Bitcoin And </a:t>
            </a:r>
            <a:r>
              <a:rPr lang="en-US" sz="6000" b="1" dirty="0">
                <a:gradFill flip="none" rotWithShape="1">
                  <a:gsLst>
                    <a:gs pos="2000">
                      <a:schemeClr val="accent1">
                        <a:lumMod val="67000"/>
                      </a:schemeClr>
                    </a:gs>
                    <a:gs pos="32000">
                      <a:schemeClr val="accent1">
                        <a:lumMod val="97000"/>
                        <a:lumOff val="3000"/>
                      </a:schemeClr>
                    </a:gs>
                    <a:gs pos="80000">
                      <a:srgbClr val="C621E7"/>
                    </a:gs>
                  </a:gsLst>
                  <a:lin ang="2700000" scaled="1"/>
                  <a:tileRect/>
                </a:gradFill>
                <a:latin typeface="Lucida Sans Typewriter" panose="020B0509030504030204" pitchFamily="49" charset="0"/>
              </a:rPr>
              <a:t>Cryptocurrency</a:t>
            </a:r>
            <a:r>
              <a:rPr lang="en-US" sz="6000" b="1" dirty="0">
                <a:gradFill flip="none" rotWithShape="1">
                  <a:gsLst>
                    <a:gs pos="0">
                      <a:schemeClr val="accent1">
                        <a:lumMod val="67000"/>
                      </a:schemeClr>
                    </a:gs>
                    <a:gs pos="48000">
                      <a:schemeClr val="accent1">
                        <a:lumMod val="97000"/>
                        <a:lumOff val="3000"/>
                      </a:schemeClr>
                    </a:gs>
                    <a:gs pos="100000">
                      <a:srgbClr val="C621E7"/>
                    </a:gs>
                  </a:gsLst>
                  <a:lin ang="2700000" scaled="1"/>
                  <a:tileRect/>
                </a:gradFill>
                <a:latin typeface="Lucida Sans Typewriter" panose="020B0509030504030204" pitchFamily="49" charset="0"/>
              </a:rPr>
              <a:t> Market</a:t>
            </a:r>
          </a:p>
        </p:txBody>
      </p:sp>
      <p:pic>
        <p:nvPicPr>
          <p:cNvPr id="6" name="Picture 5">
            <a:extLst>
              <a:ext uri="{FF2B5EF4-FFF2-40B4-BE49-F238E27FC236}">
                <a16:creationId xmlns="" xmlns:a16="http://schemas.microsoft.com/office/drawing/2014/main" id="{08524D19-7E28-BED4-1220-E6946B712343}"/>
              </a:ext>
            </a:extLst>
          </p:cNvPr>
          <p:cNvPicPr>
            <a:picLocks noChangeAspect="1"/>
          </p:cNvPicPr>
          <p:nvPr/>
        </p:nvPicPr>
        <p:blipFill>
          <a:blip r:embed="rId3"/>
          <a:stretch>
            <a:fillRect/>
          </a:stretch>
        </p:blipFill>
        <p:spPr>
          <a:xfrm>
            <a:off x="1" y="14694"/>
            <a:ext cx="5532582" cy="6857999"/>
          </a:xfrm>
          <a:prstGeom prst="rect">
            <a:avLst/>
          </a:prstGeom>
        </p:spPr>
      </p:pic>
    </p:spTree>
    <p:extLst>
      <p:ext uri="{BB962C8B-B14F-4D97-AF65-F5344CB8AC3E}">
        <p14:creationId xmlns:p14="http://schemas.microsoft.com/office/powerpoint/2010/main" val="221730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5FE5A7-6143-FC1C-685C-DAF108A97C1D}"/>
              </a:ext>
            </a:extLst>
          </p:cNvPr>
          <p:cNvSpPr>
            <a:spLocks noGrp="1"/>
          </p:cNvSpPr>
          <p:nvPr>
            <p:ph type="ctrTitle"/>
          </p:nvPr>
        </p:nvSpPr>
        <p:spPr/>
        <p:txBody>
          <a:bodyPr/>
          <a:lstStyle/>
          <a:p>
            <a:endParaRPr lang="en-IN"/>
          </a:p>
        </p:txBody>
      </p:sp>
      <p:sp>
        <p:nvSpPr>
          <p:cNvPr id="3" name="Subtitle 2">
            <a:extLst>
              <a:ext uri="{FF2B5EF4-FFF2-40B4-BE49-F238E27FC236}">
                <a16:creationId xmlns="" xmlns:a16="http://schemas.microsoft.com/office/drawing/2014/main" id="{B7D171F2-7AB2-218E-F873-79802A884858}"/>
              </a:ext>
            </a:extLst>
          </p:cNvPr>
          <p:cNvSpPr>
            <a:spLocks noGrp="1"/>
          </p:cNvSpPr>
          <p:nvPr>
            <p:ph type="subTitle" idx="1"/>
          </p:nvPr>
        </p:nvSpPr>
        <p:spPr/>
        <p:txBody>
          <a:bodyPr/>
          <a:lstStyle/>
          <a:p>
            <a:endParaRPr lang="en-IN"/>
          </a:p>
        </p:txBody>
      </p:sp>
      <p:pic>
        <p:nvPicPr>
          <p:cNvPr id="6" name="Picture 5">
            <a:extLst>
              <a:ext uri="{FF2B5EF4-FFF2-40B4-BE49-F238E27FC236}">
                <a16:creationId xmlns="" xmlns:a16="http://schemas.microsoft.com/office/drawing/2014/main" id="{4FFA59B8-FF8B-CA34-EA84-7CDFB9953FAF}"/>
              </a:ext>
            </a:extLst>
          </p:cNvPr>
          <p:cNvPicPr>
            <a:picLocks noChangeAspect="1"/>
          </p:cNvPicPr>
          <p:nvPr/>
        </p:nvPicPr>
        <p:blipFill>
          <a:blip r:embed="rId2"/>
          <a:stretch>
            <a:fillRect/>
          </a:stretch>
        </p:blipFill>
        <p:spPr>
          <a:xfrm>
            <a:off x="1" y="0"/>
            <a:ext cx="12192000" cy="6858000"/>
          </a:xfrm>
          <a:prstGeom prst="rect">
            <a:avLst/>
          </a:prstGeom>
        </p:spPr>
      </p:pic>
      <p:sp>
        <p:nvSpPr>
          <p:cNvPr id="8" name="TextBox 7">
            <a:extLst>
              <a:ext uri="{FF2B5EF4-FFF2-40B4-BE49-F238E27FC236}">
                <a16:creationId xmlns="" xmlns:a16="http://schemas.microsoft.com/office/drawing/2014/main" id="{2E069BDF-1B39-3048-1A71-4C1D28844F88}"/>
              </a:ext>
            </a:extLst>
          </p:cNvPr>
          <p:cNvSpPr txBox="1"/>
          <p:nvPr/>
        </p:nvSpPr>
        <p:spPr>
          <a:xfrm>
            <a:off x="2762769" y="306884"/>
            <a:ext cx="6160654" cy="769441"/>
          </a:xfrm>
          <a:prstGeom prst="rect">
            <a:avLst/>
          </a:prstGeom>
          <a:noFill/>
        </p:spPr>
        <p:txBody>
          <a:bodyPr wrap="square">
            <a:spAutoFit/>
          </a:bodyPr>
          <a:lstStyle/>
          <a:p>
            <a:pPr algn="ctr"/>
            <a:r>
              <a:rPr lang="en-IN" sz="4400" b="1" dirty="0">
                <a:solidFill>
                  <a:schemeClr val="bg1"/>
                </a:solidFill>
              </a:rPr>
              <a:t>RESULT</a:t>
            </a:r>
          </a:p>
        </p:txBody>
      </p:sp>
      <p:pic>
        <p:nvPicPr>
          <p:cNvPr id="5" name="Picture 4">
            <a:extLst>
              <a:ext uri="{FF2B5EF4-FFF2-40B4-BE49-F238E27FC236}">
                <a16:creationId xmlns="" xmlns:a16="http://schemas.microsoft.com/office/drawing/2014/main" id="{385DBA07-9784-D491-414D-201E701ECEE9}"/>
              </a:ext>
            </a:extLst>
          </p:cNvPr>
          <p:cNvPicPr>
            <a:picLocks noChangeAspect="1"/>
          </p:cNvPicPr>
          <p:nvPr/>
        </p:nvPicPr>
        <p:blipFill>
          <a:blip r:embed="rId3"/>
          <a:stretch>
            <a:fillRect/>
          </a:stretch>
        </p:blipFill>
        <p:spPr>
          <a:xfrm>
            <a:off x="2206171" y="1319894"/>
            <a:ext cx="7024914" cy="5333730"/>
          </a:xfrm>
          <a:prstGeom prst="rect">
            <a:avLst/>
          </a:prstGeom>
        </p:spPr>
      </p:pic>
    </p:spTree>
    <p:extLst>
      <p:ext uri="{BB962C8B-B14F-4D97-AF65-F5344CB8AC3E}">
        <p14:creationId xmlns:p14="http://schemas.microsoft.com/office/powerpoint/2010/main" val="219106406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5FE5A7-6143-FC1C-685C-DAF108A97C1D}"/>
              </a:ext>
            </a:extLst>
          </p:cNvPr>
          <p:cNvSpPr>
            <a:spLocks noGrp="1"/>
          </p:cNvSpPr>
          <p:nvPr>
            <p:ph type="ctrTitle"/>
          </p:nvPr>
        </p:nvSpPr>
        <p:spPr/>
        <p:txBody>
          <a:bodyPr/>
          <a:lstStyle/>
          <a:p>
            <a:endParaRPr lang="en-IN"/>
          </a:p>
        </p:txBody>
      </p:sp>
      <p:sp>
        <p:nvSpPr>
          <p:cNvPr id="3" name="Subtitle 2">
            <a:extLst>
              <a:ext uri="{FF2B5EF4-FFF2-40B4-BE49-F238E27FC236}">
                <a16:creationId xmlns="" xmlns:a16="http://schemas.microsoft.com/office/drawing/2014/main" id="{B7D171F2-7AB2-218E-F873-79802A884858}"/>
              </a:ext>
            </a:extLst>
          </p:cNvPr>
          <p:cNvSpPr>
            <a:spLocks noGrp="1"/>
          </p:cNvSpPr>
          <p:nvPr>
            <p:ph type="subTitle" idx="1"/>
          </p:nvPr>
        </p:nvSpPr>
        <p:spPr/>
        <p:txBody>
          <a:bodyPr/>
          <a:lstStyle/>
          <a:p>
            <a:endParaRPr lang="en-IN"/>
          </a:p>
        </p:txBody>
      </p:sp>
      <p:pic>
        <p:nvPicPr>
          <p:cNvPr id="6" name="Picture 5">
            <a:extLst>
              <a:ext uri="{FF2B5EF4-FFF2-40B4-BE49-F238E27FC236}">
                <a16:creationId xmlns="" xmlns:a16="http://schemas.microsoft.com/office/drawing/2014/main" id="{4FFA59B8-FF8B-CA34-EA84-7CDFB9953FAF}"/>
              </a:ext>
            </a:extLst>
          </p:cNvPr>
          <p:cNvPicPr>
            <a:picLocks noChangeAspect="1"/>
          </p:cNvPicPr>
          <p:nvPr/>
        </p:nvPicPr>
        <p:blipFill>
          <a:blip r:embed="rId3"/>
          <a:stretch>
            <a:fillRect/>
          </a:stretch>
        </p:blipFill>
        <p:spPr>
          <a:xfrm>
            <a:off x="0" y="0"/>
            <a:ext cx="12192000" cy="6858000"/>
          </a:xfrm>
          <a:prstGeom prst="rect">
            <a:avLst/>
          </a:prstGeom>
        </p:spPr>
      </p:pic>
      <p:sp>
        <p:nvSpPr>
          <p:cNvPr id="13" name="TextBox 12">
            <a:extLst>
              <a:ext uri="{FF2B5EF4-FFF2-40B4-BE49-F238E27FC236}">
                <a16:creationId xmlns="" xmlns:a16="http://schemas.microsoft.com/office/drawing/2014/main" id="{AA893058-19F2-3F24-6D6C-6FDCF0DA2F9F}"/>
              </a:ext>
            </a:extLst>
          </p:cNvPr>
          <p:cNvSpPr txBox="1"/>
          <p:nvPr/>
        </p:nvSpPr>
        <p:spPr>
          <a:xfrm>
            <a:off x="2853128" y="1214076"/>
            <a:ext cx="6096000" cy="923330"/>
          </a:xfrm>
          <a:prstGeom prst="rect">
            <a:avLst/>
          </a:prstGeom>
          <a:noFill/>
        </p:spPr>
        <p:txBody>
          <a:bodyPr wrap="square">
            <a:spAutoFit/>
          </a:bodyPr>
          <a:lstStyle/>
          <a:p>
            <a:pPr algn="ctr"/>
            <a:r>
              <a:rPr lang="en-US" sz="5400" b="1" dirty="0" smtClean="0">
                <a:solidFill>
                  <a:schemeClr val="bg1"/>
                </a:solidFill>
              </a:rPr>
              <a:t>CONCLUSION</a:t>
            </a:r>
            <a:endParaRPr lang="en-IN" sz="5400" b="1" dirty="0" smtClean="0">
              <a:solidFill>
                <a:schemeClr val="bg1"/>
              </a:solidFill>
            </a:endParaRPr>
          </a:p>
        </p:txBody>
      </p:sp>
      <p:pic>
        <p:nvPicPr>
          <p:cNvPr id="16" name="Picture 15">
            <a:extLst>
              <a:ext uri="{FF2B5EF4-FFF2-40B4-BE49-F238E27FC236}">
                <a16:creationId xmlns="" xmlns:a16="http://schemas.microsoft.com/office/drawing/2014/main" id="{EADD951D-7C67-65C7-3936-D0FB849CCCB3}"/>
              </a:ext>
            </a:extLst>
          </p:cNvPr>
          <p:cNvPicPr>
            <a:picLocks noChangeAspect="1"/>
          </p:cNvPicPr>
          <p:nvPr/>
        </p:nvPicPr>
        <p:blipFill>
          <a:blip r:embed="rId4"/>
          <a:stretch>
            <a:fillRect/>
          </a:stretch>
        </p:blipFill>
        <p:spPr>
          <a:xfrm rot="16200000">
            <a:off x="5444815" y="-5339925"/>
            <a:ext cx="1302369" cy="12052091"/>
          </a:xfrm>
          <a:prstGeom prst="rect">
            <a:avLst/>
          </a:prstGeom>
        </p:spPr>
      </p:pic>
      <p:sp>
        <p:nvSpPr>
          <p:cNvPr id="4" name="TextBox 3"/>
          <p:cNvSpPr txBox="1"/>
          <p:nvPr/>
        </p:nvSpPr>
        <p:spPr>
          <a:xfrm>
            <a:off x="1334125" y="2229120"/>
            <a:ext cx="9833547" cy="3416320"/>
          </a:xfrm>
          <a:prstGeom prst="rect">
            <a:avLst/>
          </a:prstGeom>
          <a:noFill/>
        </p:spPr>
        <p:txBody>
          <a:bodyPr wrap="square" rtlCol="0">
            <a:spAutoFit/>
          </a:bodyPr>
          <a:lstStyle/>
          <a:p>
            <a:r>
              <a:rPr lang="en-US" sz="2000" dirty="0" smtClean="0">
                <a:solidFill>
                  <a:schemeClr val="bg1"/>
                </a:solidFill>
              </a:rPr>
              <a:t>  </a:t>
            </a:r>
            <a:r>
              <a:rPr lang="en-US" sz="2400" dirty="0" smtClean="0">
                <a:solidFill>
                  <a:schemeClr val="bg1"/>
                </a:solidFill>
              </a:rPr>
              <a:t>Using </a:t>
            </a:r>
            <a:r>
              <a:rPr lang="en-US" sz="2400" dirty="0">
                <a:solidFill>
                  <a:schemeClr val="bg1"/>
                </a:solidFill>
              </a:rPr>
              <a:t>data analysis and machine learning techniques for Bitcoin price prediction can provide valuable insights, but it's essential to acknowledge the limitations. While models like Decision Trees (such as </a:t>
            </a:r>
            <a:r>
              <a:rPr lang="en-US" sz="2400" dirty="0" err="1">
                <a:solidFill>
                  <a:schemeClr val="bg1"/>
                </a:solidFill>
              </a:rPr>
              <a:t>RandomForestClassifier</a:t>
            </a:r>
            <a:r>
              <a:rPr lang="en-US" sz="2400" dirty="0">
                <a:solidFill>
                  <a:schemeClr val="bg1"/>
                </a:solidFill>
              </a:rPr>
              <a:t>) and Gradient Boosting (like </a:t>
            </a:r>
            <a:r>
              <a:rPr lang="en-US" sz="2400" dirty="0" err="1">
                <a:solidFill>
                  <a:schemeClr val="bg1"/>
                </a:solidFill>
              </a:rPr>
              <a:t>XGBClassifier</a:t>
            </a:r>
            <a:r>
              <a:rPr lang="en-US" sz="2400" dirty="0">
                <a:solidFill>
                  <a:schemeClr val="bg1"/>
                </a:solidFill>
              </a:rPr>
              <a:t>) can offer predictive power, factors like data quality, market dynamics, and model interpretability significantly impact their effectiveness. Therefore, while these approaches can be informative, they should be used cautiously, supplemented with domain expertise, and considered alongside other analytical methods for a comprehensive understanding of Bitcoin price movements.</a:t>
            </a:r>
            <a:endParaRPr lang="en-IN" sz="2400" dirty="0">
              <a:solidFill>
                <a:schemeClr val="bg1"/>
              </a:solidFill>
            </a:endParaRPr>
          </a:p>
        </p:txBody>
      </p:sp>
    </p:spTree>
    <p:extLst>
      <p:ext uri="{BB962C8B-B14F-4D97-AF65-F5344CB8AC3E}">
        <p14:creationId xmlns:p14="http://schemas.microsoft.com/office/powerpoint/2010/main" val="407303657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7BB9B6-7F40-176D-F470-534216472B3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 xmlns:a16="http://schemas.microsoft.com/office/drawing/2014/main" id="{4B752EDC-97E7-85E0-DF72-49BD7E4CE246}"/>
              </a:ext>
            </a:extLst>
          </p:cNvPr>
          <p:cNvPicPr>
            <a:picLocks noGrp="1" noChangeAspect="1"/>
          </p:cNvPicPr>
          <p:nvPr>
            <p:ph idx="1"/>
          </p:nvPr>
        </p:nvPicPr>
        <p:blipFill>
          <a:blip r:embed="rId2"/>
          <a:stretch>
            <a:fillRect/>
          </a:stretch>
        </p:blipFill>
        <p:spPr>
          <a:xfrm>
            <a:off x="0" y="0"/>
            <a:ext cx="12256655" cy="6858000"/>
          </a:xfrm>
        </p:spPr>
      </p:pic>
      <p:sp>
        <p:nvSpPr>
          <p:cNvPr id="6" name="TextBox 5">
            <a:extLst>
              <a:ext uri="{FF2B5EF4-FFF2-40B4-BE49-F238E27FC236}">
                <a16:creationId xmlns="" xmlns:a16="http://schemas.microsoft.com/office/drawing/2014/main" id="{68AC05C4-AEE2-479B-F34D-9F1F29933C87}"/>
              </a:ext>
            </a:extLst>
          </p:cNvPr>
          <p:cNvSpPr txBox="1"/>
          <p:nvPr/>
        </p:nvSpPr>
        <p:spPr>
          <a:xfrm>
            <a:off x="314325" y="3533775"/>
            <a:ext cx="5765424" cy="1200329"/>
          </a:xfrm>
          <a:prstGeom prst="rect">
            <a:avLst/>
          </a:prstGeom>
          <a:noFill/>
        </p:spPr>
        <p:txBody>
          <a:bodyPr wrap="none" rtlCol="0">
            <a:spAutoFit/>
          </a:bodyPr>
          <a:lstStyle/>
          <a:p>
            <a:r>
              <a:rPr lang="en-IN" sz="7200" dirty="0">
                <a:solidFill>
                  <a:schemeClr val="bg1"/>
                </a:solidFill>
              </a:rPr>
              <a:t>THANK YOU !!!</a:t>
            </a:r>
          </a:p>
        </p:txBody>
      </p:sp>
    </p:spTree>
    <p:extLst>
      <p:ext uri="{BB962C8B-B14F-4D97-AF65-F5344CB8AC3E}">
        <p14:creationId xmlns:p14="http://schemas.microsoft.com/office/powerpoint/2010/main" val="206546646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5FE5A7-6143-FC1C-685C-DAF108A97C1D}"/>
              </a:ext>
            </a:extLst>
          </p:cNvPr>
          <p:cNvSpPr>
            <a:spLocks noGrp="1"/>
          </p:cNvSpPr>
          <p:nvPr>
            <p:ph type="ctrTitle"/>
          </p:nvPr>
        </p:nvSpPr>
        <p:spPr/>
        <p:txBody>
          <a:bodyPr/>
          <a:lstStyle/>
          <a:p>
            <a:endParaRPr lang="en-IN"/>
          </a:p>
        </p:txBody>
      </p:sp>
      <p:pic>
        <p:nvPicPr>
          <p:cNvPr id="8" name="Picture 7">
            <a:extLst>
              <a:ext uri="{FF2B5EF4-FFF2-40B4-BE49-F238E27FC236}">
                <a16:creationId xmlns="" xmlns:a16="http://schemas.microsoft.com/office/drawing/2014/main" id="{0617BD06-3963-3BE3-B759-C3C50C276999}"/>
              </a:ext>
            </a:extLst>
          </p:cNvPr>
          <p:cNvPicPr>
            <a:picLocks noChangeAspect="1"/>
          </p:cNvPicPr>
          <p:nvPr/>
        </p:nvPicPr>
        <p:blipFill>
          <a:blip r:embed="rId3"/>
          <a:stretch>
            <a:fillRect/>
          </a:stretch>
        </p:blipFill>
        <p:spPr>
          <a:xfrm>
            <a:off x="5310078" y="2952683"/>
            <a:ext cx="1571844" cy="952633"/>
          </a:xfrm>
          <a:prstGeom prst="rect">
            <a:avLst/>
          </a:prstGeom>
        </p:spPr>
      </p:pic>
      <p:sp>
        <p:nvSpPr>
          <p:cNvPr id="3" name="Subtitle 2">
            <a:extLst>
              <a:ext uri="{FF2B5EF4-FFF2-40B4-BE49-F238E27FC236}">
                <a16:creationId xmlns="" xmlns:a16="http://schemas.microsoft.com/office/drawing/2014/main" id="{B7D171F2-7AB2-218E-F873-79802A884858}"/>
              </a:ext>
            </a:extLst>
          </p:cNvPr>
          <p:cNvSpPr>
            <a:spLocks noGrp="1"/>
          </p:cNvSpPr>
          <p:nvPr>
            <p:ph type="subTitle" idx="1"/>
          </p:nvPr>
        </p:nvSpPr>
        <p:spPr/>
        <p:txBody>
          <a:bodyPr/>
          <a:lstStyle/>
          <a:p>
            <a:endParaRPr lang="en-IN"/>
          </a:p>
        </p:txBody>
      </p:sp>
      <p:grpSp>
        <p:nvGrpSpPr>
          <p:cNvPr id="13" name="Group 12">
            <a:extLst>
              <a:ext uri="{FF2B5EF4-FFF2-40B4-BE49-F238E27FC236}">
                <a16:creationId xmlns="" xmlns:a16="http://schemas.microsoft.com/office/drawing/2014/main" id="{8849D59D-210B-64C7-85A8-2B29FA084196}"/>
              </a:ext>
            </a:extLst>
          </p:cNvPr>
          <p:cNvGrpSpPr/>
          <p:nvPr/>
        </p:nvGrpSpPr>
        <p:grpSpPr>
          <a:xfrm>
            <a:off x="0" y="-254000"/>
            <a:ext cx="12192001" cy="7112000"/>
            <a:chOff x="1" y="0"/>
            <a:chExt cx="12192000" cy="6858000"/>
          </a:xfrm>
        </p:grpSpPr>
        <p:pic>
          <p:nvPicPr>
            <p:cNvPr id="6" name="Picture 5">
              <a:extLst>
                <a:ext uri="{FF2B5EF4-FFF2-40B4-BE49-F238E27FC236}">
                  <a16:creationId xmlns="" xmlns:a16="http://schemas.microsoft.com/office/drawing/2014/main" id="{4FFA59B8-FF8B-CA34-EA84-7CDFB9953FAF}"/>
                </a:ext>
              </a:extLst>
            </p:cNvPr>
            <p:cNvPicPr>
              <a:picLocks noChangeAspect="1"/>
            </p:cNvPicPr>
            <p:nvPr/>
          </p:nvPicPr>
          <p:blipFill>
            <a:blip r:embed="rId4"/>
            <a:stretch>
              <a:fillRect/>
            </a:stretch>
          </p:blipFill>
          <p:spPr>
            <a:xfrm>
              <a:off x="1" y="0"/>
              <a:ext cx="12192000" cy="6858000"/>
            </a:xfrm>
            <a:prstGeom prst="rect">
              <a:avLst/>
            </a:prstGeom>
          </p:spPr>
        </p:pic>
        <p:pic>
          <p:nvPicPr>
            <p:cNvPr id="5" name="Picture 4">
              <a:extLst>
                <a:ext uri="{FF2B5EF4-FFF2-40B4-BE49-F238E27FC236}">
                  <a16:creationId xmlns="" xmlns:a16="http://schemas.microsoft.com/office/drawing/2014/main" id="{2E469338-4C2A-7788-8310-15BD130ED198}"/>
                </a:ext>
              </a:extLst>
            </p:cNvPr>
            <p:cNvPicPr>
              <a:picLocks noChangeAspect="1"/>
            </p:cNvPicPr>
            <p:nvPr/>
          </p:nvPicPr>
          <p:blipFill>
            <a:blip r:embed="rId3">
              <a:alphaModFix/>
            </a:blip>
            <a:stretch>
              <a:fillRect/>
            </a:stretch>
          </p:blipFill>
          <p:spPr>
            <a:xfrm>
              <a:off x="3047997" y="0"/>
              <a:ext cx="9144001" cy="6793346"/>
            </a:xfrm>
            <a:prstGeom prst="rect">
              <a:avLst/>
            </a:prstGeom>
          </p:spPr>
        </p:pic>
      </p:grpSp>
      <p:graphicFrame>
        <p:nvGraphicFramePr>
          <p:cNvPr id="11" name="Table 10">
            <a:extLst>
              <a:ext uri="{FF2B5EF4-FFF2-40B4-BE49-F238E27FC236}">
                <a16:creationId xmlns="" xmlns:a16="http://schemas.microsoft.com/office/drawing/2014/main" id="{F1F72CB5-D608-F928-BB31-90B2DB82BEF9}"/>
              </a:ext>
            </a:extLst>
          </p:cNvPr>
          <p:cNvGraphicFramePr>
            <a:graphicFrameLocks noGrp="1"/>
          </p:cNvGraphicFramePr>
          <p:nvPr>
            <p:extLst>
              <p:ext uri="{D42A27DB-BD31-4B8C-83A1-F6EECF244321}">
                <p14:modId xmlns:p14="http://schemas.microsoft.com/office/powerpoint/2010/main" val="2099516740"/>
              </p:ext>
            </p:extLst>
          </p:nvPr>
        </p:nvGraphicFramePr>
        <p:xfrm>
          <a:off x="3828472" y="2232365"/>
          <a:ext cx="7680038" cy="1910080"/>
        </p:xfrm>
        <a:graphic>
          <a:graphicData uri="http://schemas.openxmlformats.org/drawingml/2006/table">
            <a:tbl>
              <a:tblPr firstRow="1" bandRow="1">
                <a:tableStyleId>{5C22544A-7EE6-4342-B048-85BDC9FD1C3A}</a:tableStyleId>
              </a:tblPr>
              <a:tblGrid>
                <a:gridCol w="3840019">
                  <a:extLst>
                    <a:ext uri="{9D8B030D-6E8A-4147-A177-3AD203B41FA5}">
                      <a16:colId xmlns="" xmlns:a16="http://schemas.microsoft.com/office/drawing/2014/main" val="982549409"/>
                    </a:ext>
                  </a:extLst>
                </a:gridCol>
                <a:gridCol w="3840019">
                  <a:extLst>
                    <a:ext uri="{9D8B030D-6E8A-4147-A177-3AD203B41FA5}">
                      <a16:colId xmlns="" xmlns:a16="http://schemas.microsoft.com/office/drawing/2014/main" val="2252847391"/>
                    </a:ext>
                  </a:extLst>
                </a:gridCol>
              </a:tblGrid>
              <a:tr h="477520">
                <a:tc>
                  <a:txBody>
                    <a:bodyPr/>
                    <a:lstStyle/>
                    <a:p>
                      <a:pPr algn="ctr"/>
                      <a:r>
                        <a:rPr lang="en-IN" sz="2400" dirty="0"/>
                        <a:t>NAME</a:t>
                      </a:r>
                    </a:p>
                  </a:txBody>
                  <a:tcPr>
                    <a:solidFill>
                      <a:srgbClr val="700FB9"/>
                    </a:solidFill>
                  </a:tcPr>
                </a:tc>
                <a:tc>
                  <a:txBody>
                    <a:bodyPr/>
                    <a:lstStyle/>
                    <a:p>
                      <a:pPr algn="ctr"/>
                      <a:r>
                        <a:rPr lang="en-IN" sz="2400" dirty="0"/>
                        <a:t>ROLL NO</a:t>
                      </a:r>
                    </a:p>
                  </a:txBody>
                  <a:tcPr>
                    <a:solidFill>
                      <a:srgbClr val="700FB9"/>
                    </a:solidFill>
                  </a:tcPr>
                </a:tc>
                <a:extLst>
                  <a:ext uri="{0D108BD9-81ED-4DB2-BD59-A6C34878D82A}">
                    <a16:rowId xmlns="" xmlns:a16="http://schemas.microsoft.com/office/drawing/2014/main" val="2155423086"/>
                  </a:ext>
                </a:extLst>
              </a:tr>
              <a:tr h="477520">
                <a:tc>
                  <a:txBody>
                    <a:bodyPr/>
                    <a:lstStyle/>
                    <a:p>
                      <a:pPr algn="ctr"/>
                      <a:r>
                        <a:rPr lang="en-IN" dirty="0"/>
                        <a:t>VIJAY VARDHAN M</a:t>
                      </a:r>
                    </a:p>
                  </a:txBody>
                  <a:tcPr>
                    <a:lnL w="12700" cmpd="sng">
                      <a:noFill/>
                    </a:lnL>
                    <a:lnR w="12700" cmpd="sng">
                      <a:noFill/>
                    </a:lnR>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IN" dirty="0"/>
                        <a:t>20211IST0019</a:t>
                      </a:r>
                    </a:p>
                  </a:txBody>
                  <a:tcPr>
                    <a:lnL w="12700" cmpd="sng">
                      <a:noFill/>
                    </a:lnL>
                    <a:solidFill>
                      <a:schemeClr val="accent5">
                        <a:lumMod val="40000"/>
                        <a:lumOff val="60000"/>
                      </a:schemeClr>
                    </a:solidFill>
                  </a:tcPr>
                </a:tc>
                <a:extLst>
                  <a:ext uri="{0D108BD9-81ED-4DB2-BD59-A6C34878D82A}">
                    <a16:rowId xmlns="" xmlns:a16="http://schemas.microsoft.com/office/drawing/2014/main" val="542858234"/>
                  </a:ext>
                </a:extLst>
              </a:tr>
              <a:tr h="477520">
                <a:tc>
                  <a:txBody>
                    <a:bodyPr/>
                    <a:lstStyle/>
                    <a:p>
                      <a:pPr algn="ctr"/>
                      <a:r>
                        <a:rPr lang="en-IN" dirty="0"/>
                        <a:t>SUDIKSHA.N</a:t>
                      </a:r>
                    </a:p>
                  </a:txBody>
                  <a:tcPr>
                    <a:lnT w="12700" cmpd="sng">
                      <a:noFill/>
                    </a:lnT>
                    <a:solidFill>
                      <a:srgbClr val="DDA7FB"/>
                    </a:solidFill>
                  </a:tcPr>
                </a:tc>
                <a:tc>
                  <a:txBody>
                    <a:bodyPr/>
                    <a:lstStyle/>
                    <a:p>
                      <a:pPr algn="ctr"/>
                      <a:r>
                        <a:rPr lang="en-IN" dirty="0"/>
                        <a:t>20211IST0016</a:t>
                      </a:r>
                    </a:p>
                  </a:txBody>
                  <a:tcPr>
                    <a:solidFill>
                      <a:srgbClr val="DDA7FB"/>
                    </a:solidFill>
                  </a:tcPr>
                </a:tc>
                <a:extLst>
                  <a:ext uri="{0D108BD9-81ED-4DB2-BD59-A6C34878D82A}">
                    <a16:rowId xmlns="" xmlns:a16="http://schemas.microsoft.com/office/drawing/2014/main" val="2399661717"/>
                  </a:ext>
                </a:extLst>
              </a:tr>
              <a:tr h="477520">
                <a:tc>
                  <a:txBody>
                    <a:bodyPr/>
                    <a:lstStyle/>
                    <a:p>
                      <a:pPr algn="ctr"/>
                      <a:r>
                        <a:rPr lang="en-IN" dirty="0"/>
                        <a:t>D P RAKSHITHA </a:t>
                      </a:r>
                    </a:p>
                  </a:txBody>
                  <a:tcPr>
                    <a:solidFill>
                      <a:schemeClr val="accent5">
                        <a:lumMod val="40000"/>
                        <a:lumOff val="60000"/>
                      </a:schemeClr>
                    </a:solidFill>
                  </a:tcPr>
                </a:tc>
                <a:tc>
                  <a:txBody>
                    <a:bodyPr/>
                    <a:lstStyle/>
                    <a:p>
                      <a:pPr algn="ctr"/>
                      <a:r>
                        <a:rPr lang="en-IN" dirty="0"/>
                        <a:t>20211IST0007</a:t>
                      </a:r>
                    </a:p>
                  </a:txBody>
                  <a:tcPr>
                    <a:solidFill>
                      <a:schemeClr val="accent5">
                        <a:lumMod val="40000"/>
                        <a:lumOff val="60000"/>
                      </a:schemeClr>
                    </a:solidFill>
                  </a:tcPr>
                </a:tc>
                <a:extLst>
                  <a:ext uri="{0D108BD9-81ED-4DB2-BD59-A6C34878D82A}">
                    <a16:rowId xmlns="" xmlns:a16="http://schemas.microsoft.com/office/drawing/2014/main" val="3845709463"/>
                  </a:ext>
                </a:extLst>
              </a:tr>
            </a:tbl>
          </a:graphicData>
        </a:graphic>
      </p:graphicFrame>
      <p:sp>
        <p:nvSpPr>
          <p:cNvPr id="12" name="TextBox 11">
            <a:extLst>
              <a:ext uri="{FF2B5EF4-FFF2-40B4-BE49-F238E27FC236}">
                <a16:creationId xmlns="" xmlns:a16="http://schemas.microsoft.com/office/drawing/2014/main" id="{81016C8F-0366-73DA-2D9D-3068B125EDA8}"/>
              </a:ext>
            </a:extLst>
          </p:cNvPr>
          <p:cNvSpPr txBox="1"/>
          <p:nvPr/>
        </p:nvSpPr>
        <p:spPr>
          <a:xfrm>
            <a:off x="5107709" y="516079"/>
            <a:ext cx="4778168" cy="830997"/>
          </a:xfrm>
          <a:prstGeom prst="rect">
            <a:avLst/>
          </a:prstGeom>
          <a:noFill/>
        </p:spPr>
        <p:txBody>
          <a:bodyPr wrap="none" rtlCol="0">
            <a:spAutoFit/>
          </a:bodyPr>
          <a:lstStyle/>
          <a:p>
            <a:r>
              <a:rPr lang="en-IN" sz="4800" b="1" dirty="0">
                <a:solidFill>
                  <a:srgbClr val="002060"/>
                </a:solidFill>
              </a:rPr>
              <a:t>TEAMS MEMBERS</a:t>
            </a:r>
          </a:p>
        </p:txBody>
      </p:sp>
    </p:spTree>
    <p:extLst>
      <p:ext uri="{BB962C8B-B14F-4D97-AF65-F5344CB8AC3E}">
        <p14:creationId xmlns:p14="http://schemas.microsoft.com/office/powerpoint/2010/main" val="36262024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5FE5A7-6143-FC1C-685C-DAF108A97C1D}"/>
              </a:ext>
            </a:extLst>
          </p:cNvPr>
          <p:cNvSpPr>
            <a:spLocks noGrp="1"/>
          </p:cNvSpPr>
          <p:nvPr>
            <p:ph type="ctrTitle"/>
          </p:nvPr>
        </p:nvSpPr>
        <p:spPr/>
        <p:txBody>
          <a:bodyPr/>
          <a:lstStyle/>
          <a:p>
            <a:endParaRPr lang="en-IN"/>
          </a:p>
        </p:txBody>
      </p:sp>
      <p:sp>
        <p:nvSpPr>
          <p:cNvPr id="3" name="Subtitle 2">
            <a:extLst>
              <a:ext uri="{FF2B5EF4-FFF2-40B4-BE49-F238E27FC236}">
                <a16:creationId xmlns="" xmlns:a16="http://schemas.microsoft.com/office/drawing/2014/main" id="{B7D171F2-7AB2-218E-F873-79802A884858}"/>
              </a:ext>
            </a:extLst>
          </p:cNvPr>
          <p:cNvSpPr>
            <a:spLocks noGrp="1"/>
          </p:cNvSpPr>
          <p:nvPr>
            <p:ph type="subTitle" idx="1"/>
          </p:nvPr>
        </p:nvSpPr>
        <p:spPr/>
        <p:txBody>
          <a:bodyPr/>
          <a:lstStyle/>
          <a:p>
            <a:endParaRPr lang="en-IN"/>
          </a:p>
        </p:txBody>
      </p:sp>
      <p:pic>
        <p:nvPicPr>
          <p:cNvPr id="6" name="Picture 5">
            <a:extLst>
              <a:ext uri="{FF2B5EF4-FFF2-40B4-BE49-F238E27FC236}">
                <a16:creationId xmlns="" xmlns:a16="http://schemas.microsoft.com/office/drawing/2014/main" id="{4FFA59B8-FF8B-CA34-EA84-7CDFB9953FAF}"/>
              </a:ext>
            </a:extLst>
          </p:cNvPr>
          <p:cNvPicPr>
            <a:picLocks noChangeAspect="1"/>
          </p:cNvPicPr>
          <p:nvPr/>
        </p:nvPicPr>
        <p:blipFill>
          <a:blip r:embed="rId3"/>
          <a:stretch>
            <a:fillRect/>
          </a:stretch>
        </p:blipFill>
        <p:spPr>
          <a:xfrm>
            <a:off x="0" y="0"/>
            <a:ext cx="12192000" cy="6858000"/>
          </a:xfrm>
          <a:prstGeom prst="rect">
            <a:avLst/>
          </a:prstGeom>
        </p:spPr>
      </p:pic>
      <p:sp>
        <p:nvSpPr>
          <p:cNvPr id="5" name="TextBox 4">
            <a:extLst>
              <a:ext uri="{FF2B5EF4-FFF2-40B4-BE49-F238E27FC236}">
                <a16:creationId xmlns="" xmlns:a16="http://schemas.microsoft.com/office/drawing/2014/main" id="{7467DBE1-2A6A-A329-A2D2-F737CE6EDAD8}"/>
              </a:ext>
            </a:extLst>
          </p:cNvPr>
          <p:cNvSpPr txBox="1"/>
          <p:nvPr/>
        </p:nvSpPr>
        <p:spPr>
          <a:xfrm>
            <a:off x="554636" y="1633928"/>
            <a:ext cx="10586116" cy="458587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bg1"/>
                </a:solidFill>
                <a:effectLst/>
                <a:latin typeface="Söhne"/>
              </a:rPr>
              <a:t>   The </a:t>
            </a:r>
            <a:r>
              <a:rPr kumimoji="0" lang="en-US" altLang="en-US" sz="2800" b="0" i="0" u="none" strike="noStrike" cap="none" normalizeH="0" baseline="0" dirty="0">
                <a:ln>
                  <a:noFill/>
                </a:ln>
                <a:solidFill>
                  <a:schemeClr val="bg1"/>
                </a:solidFill>
                <a:effectLst/>
                <a:latin typeface="Söhne"/>
              </a:rPr>
              <a:t>cryptocurrency market, particularly Bitcoin, is a complex and dynamic system that presents both opportunities and risks for investors.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bg1"/>
                </a:solidFill>
                <a:effectLst/>
                <a:latin typeface="Söhne"/>
              </a:rPr>
              <a:t>   In </a:t>
            </a:r>
            <a:r>
              <a:rPr kumimoji="0" lang="en-US" altLang="en-US" sz="2800" b="0" i="0" u="none" strike="noStrike" cap="none" normalizeH="0" baseline="0" dirty="0">
                <a:ln>
                  <a:noFill/>
                </a:ln>
                <a:solidFill>
                  <a:schemeClr val="bg1"/>
                </a:solidFill>
                <a:effectLst/>
                <a:latin typeface="Söhne"/>
              </a:rPr>
              <a:t>this report, we present an analysis of Bitcoin price data using Python programming language.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bg1"/>
                </a:solidFill>
                <a:effectLst/>
                <a:latin typeface="Söhne"/>
              </a:rPr>
              <a:t>   The </a:t>
            </a:r>
            <a:r>
              <a:rPr kumimoji="0" lang="en-US" altLang="en-US" sz="2800" b="0" i="0" u="none" strike="noStrike" cap="none" normalizeH="0" baseline="0" dirty="0">
                <a:ln>
                  <a:noFill/>
                </a:ln>
                <a:solidFill>
                  <a:schemeClr val="bg1"/>
                </a:solidFill>
                <a:effectLst/>
                <a:latin typeface="Söhne"/>
              </a:rPr>
              <a:t>analysis includes predicting future prices, assessing volatility, and evaluating market sentiment using various machine learning models and techniques.</a:t>
            </a:r>
            <a:endParaRPr kumimoji="0" lang="en-US" altLang="en-US" sz="2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bg1"/>
              </a:solidFill>
              <a:effectLst/>
              <a:latin typeface="Arial" panose="020B0604020202020204" pitchFamily="34" charset="0"/>
            </a:endParaRPr>
          </a:p>
          <a:p>
            <a:endParaRPr lang="en-US" sz="2800" b="0" i="0" dirty="0">
              <a:solidFill>
                <a:schemeClr val="bg1"/>
              </a:solidFill>
              <a:effectLst/>
              <a:latin typeface="Google Sans"/>
            </a:endParaRPr>
          </a:p>
        </p:txBody>
      </p:sp>
      <p:sp>
        <p:nvSpPr>
          <p:cNvPr id="8" name="TextBox 7">
            <a:extLst>
              <a:ext uri="{FF2B5EF4-FFF2-40B4-BE49-F238E27FC236}">
                <a16:creationId xmlns="" xmlns:a16="http://schemas.microsoft.com/office/drawing/2014/main" id="{2E069BDF-1B39-3048-1A71-4C1D28844F88}"/>
              </a:ext>
            </a:extLst>
          </p:cNvPr>
          <p:cNvSpPr txBox="1"/>
          <p:nvPr/>
        </p:nvSpPr>
        <p:spPr>
          <a:xfrm>
            <a:off x="-209797" y="502652"/>
            <a:ext cx="6160654" cy="769441"/>
          </a:xfrm>
          <a:prstGeom prst="rect">
            <a:avLst/>
          </a:prstGeom>
          <a:noFill/>
        </p:spPr>
        <p:txBody>
          <a:bodyPr wrap="square">
            <a:spAutoFit/>
          </a:bodyPr>
          <a:lstStyle/>
          <a:p>
            <a:pPr algn="ctr"/>
            <a:r>
              <a:rPr lang="en-IN" sz="4400" b="1" dirty="0" smtClean="0">
                <a:solidFill>
                  <a:schemeClr val="bg1"/>
                </a:solidFill>
              </a:rPr>
              <a:t>INTRODUCTION:</a:t>
            </a:r>
            <a:endParaRPr lang="en-IN" sz="4400" b="1" dirty="0">
              <a:solidFill>
                <a:schemeClr val="bg1"/>
              </a:solidFill>
            </a:endParaRPr>
          </a:p>
        </p:txBody>
      </p:sp>
    </p:spTree>
    <p:extLst>
      <p:ext uri="{BB962C8B-B14F-4D97-AF65-F5344CB8AC3E}">
        <p14:creationId xmlns:p14="http://schemas.microsoft.com/office/powerpoint/2010/main" val="51704274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5FE5A7-6143-FC1C-685C-DAF108A97C1D}"/>
              </a:ext>
            </a:extLst>
          </p:cNvPr>
          <p:cNvSpPr>
            <a:spLocks noGrp="1"/>
          </p:cNvSpPr>
          <p:nvPr>
            <p:ph type="ctrTitle"/>
          </p:nvPr>
        </p:nvSpPr>
        <p:spPr/>
        <p:txBody>
          <a:bodyPr/>
          <a:lstStyle/>
          <a:p>
            <a:endParaRPr lang="en-IN"/>
          </a:p>
        </p:txBody>
      </p:sp>
      <p:sp>
        <p:nvSpPr>
          <p:cNvPr id="3" name="Subtitle 2">
            <a:extLst>
              <a:ext uri="{FF2B5EF4-FFF2-40B4-BE49-F238E27FC236}">
                <a16:creationId xmlns="" xmlns:a16="http://schemas.microsoft.com/office/drawing/2014/main" id="{B7D171F2-7AB2-218E-F873-79802A884858}"/>
              </a:ext>
            </a:extLst>
          </p:cNvPr>
          <p:cNvSpPr>
            <a:spLocks noGrp="1"/>
          </p:cNvSpPr>
          <p:nvPr>
            <p:ph type="subTitle" idx="1"/>
          </p:nvPr>
        </p:nvSpPr>
        <p:spPr/>
        <p:txBody>
          <a:bodyPr/>
          <a:lstStyle/>
          <a:p>
            <a:endParaRPr lang="en-IN"/>
          </a:p>
        </p:txBody>
      </p:sp>
      <p:pic>
        <p:nvPicPr>
          <p:cNvPr id="6" name="Picture 5">
            <a:extLst>
              <a:ext uri="{FF2B5EF4-FFF2-40B4-BE49-F238E27FC236}">
                <a16:creationId xmlns="" xmlns:a16="http://schemas.microsoft.com/office/drawing/2014/main" id="{4FFA59B8-FF8B-CA34-EA84-7CDFB9953FAF}"/>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 xmlns:a16="http://schemas.microsoft.com/office/drawing/2014/main" id="{7467DBE1-2A6A-A329-A2D2-F737CE6EDAD8}"/>
              </a:ext>
            </a:extLst>
          </p:cNvPr>
          <p:cNvSpPr txBox="1"/>
          <p:nvPr/>
        </p:nvSpPr>
        <p:spPr>
          <a:xfrm>
            <a:off x="1277258" y="2042368"/>
            <a:ext cx="9550399" cy="1384995"/>
          </a:xfrm>
          <a:prstGeom prst="rect">
            <a:avLst/>
          </a:prstGeom>
          <a:noFill/>
        </p:spPr>
        <p:txBody>
          <a:bodyPr wrap="square">
            <a:spAutoFit/>
          </a:bodyPr>
          <a:lstStyle/>
          <a:p>
            <a:r>
              <a:rPr lang="en-US" sz="2800" dirty="0">
                <a:solidFill>
                  <a:schemeClr val="bg1"/>
                </a:solidFill>
                <a:latin typeface="Google Sans"/>
              </a:rPr>
              <a:t>The data used in this project is gathered from Wikipedia for sentiment analysis, and Yahoo finance for Bitcoin prices over the years.</a:t>
            </a:r>
            <a:endParaRPr lang="en-US" sz="2800" b="0" i="0" dirty="0">
              <a:solidFill>
                <a:schemeClr val="bg1"/>
              </a:solidFill>
              <a:effectLst/>
              <a:latin typeface="Google Sans"/>
            </a:endParaRPr>
          </a:p>
        </p:txBody>
      </p:sp>
      <p:sp>
        <p:nvSpPr>
          <p:cNvPr id="8" name="TextBox 7">
            <a:extLst>
              <a:ext uri="{FF2B5EF4-FFF2-40B4-BE49-F238E27FC236}">
                <a16:creationId xmlns="" xmlns:a16="http://schemas.microsoft.com/office/drawing/2014/main" id="{2E069BDF-1B39-3048-1A71-4C1D28844F88}"/>
              </a:ext>
            </a:extLst>
          </p:cNvPr>
          <p:cNvSpPr txBox="1"/>
          <p:nvPr/>
        </p:nvSpPr>
        <p:spPr>
          <a:xfrm>
            <a:off x="839450" y="759228"/>
            <a:ext cx="3582649" cy="769441"/>
          </a:xfrm>
          <a:prstGeom prst="rect">
            <a:avLst/>
          </a:prstGeom>
          <a:noFill/>
        </p:spPr>
        <p:txBody>
          <a:bodyPr wrap="square">
            <a:spAutoFit/>
          </a:bodyPr>
          <a:lstStyle/>
          <a:p>
            <a:pPr algn="ctr"/>
            <a:r>
              <a:rPr lang="en-IN" sz="4400" b="1" dirty="0" smtClean="0">
                <a:solidFill>
                  <a:schemeClr val="bg1"/>
                </a:solidFill>
              </a:rPr>
              <a:t>DATA USED:</a:t>
            </a:r>
            <a:endParaRPr lang="en-IN" sz="4400" b="1" dirty="0">
              <a:solidFill>
                <a:schemeClr val="bg1"/>
              </a:solidFill>
            </a:endParaRPr>
          </a:p>
        </p:txBody>
      </p:sp>
    </p:spTree>
    <p:extLst>
      <p:ext uri="{BB962C8B-B14F-4D97-AF65-F5344CB8AC3E}">
        <p14:creationId xmlns:p14="http://schemas.microsoft.com/office/powerpoint/2010/main" val="213314491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5FE5A7-6143-FC1C-685C-DAF108A97C1D}"/>
              </a:ext>
            </a:extLst>
          </p:cNvPr>
          <p:cNvSpPr>
            <a:spLocks noGrp="1"/>
          </p:cNvSpPr>
          <p:nvPr>
            <p:ph type="ctrTitle"/>
          </p:nvPr>
        </p:nvSpPr>
        <p:spPr/>
        <p:txBody>
          <a:bodyPr/>
          <a:lstStyle/>
          <a:p>
            <a:endParaRPr lang="en-IN"/>
          </a:p>
        </p:txBody>
      </p:sp>
      <p:sp>
        <p:nvSpPr>
          <p:cNvPr id="3" name="Subtitle 2">
            <a:extLst>
              <a:ext uri="{FF2B5EF4-FFF2-40B4-BE49-F238E27FC236}">
                <a16:creationId xmlns="" xmlns:a16="http://schemas.microsoft.com/office/drawing/2014/main" id="{B7D171F2-7AB2-218E-F873-79802A884858}"/>
              </a:ext>
            </a:extLst>
          </p:cNvPr>
          <p:cNvSpPr>
            <a:spLocks noGrp="1"/>
          </p:cNvSpPr>
          <p:nvPr>
            <p:ph type="subTitle" idx="1"/>
          </p:nvPr>
        </p:nvSpPr>
        <p:spPr/>
        <p:txBody>
          <a:bodyPr/>
          <a:lstStyle/>
          <a:p>
            <a:endParaRPr lang="en-IN"/>
          </a:p>
        </p:txBody>
      </p:sp>
      <p:pic>
        <p:nvPicPr>
          <p:cNvPr id="6" name="Picture 5">
            <a:extLst>
              <a:ext uri="{FF2B5EF4-FFF2-40B4-BE49-F238E27FC236}">
                <a16:creationId xmlns="" xmlns:a16="http://schemas.microsoft.com/office/drawing/2014/main" id="{4FFA59B8-FF8B-CA34-EA84-7CDFB9953FAF}"/>
              </a:ext>
            </a:extLst>
          </p:cNvPr>
          <p:cNvPicPr>
            <a:picLocks noChangeAspect="1"/>
          </p:cNvPicPr>
          <p:nvPr/>
        </p:nvPicPr>
        <p:blipFill>
          <a:blip r:embed="rId3"/>
          <a:stretch>
            <a:fillRect/>
          </a:stretch>
        </p:blipFill>
        <p:spPr>
          <a:xfrm>
            <a:off x="0" y="0"/>
            <a:ext cx="12192000" cy="6858000"/>
          </a:xfrm>
          <a:prstGeom prst="rect">
            <a:avLst/>
          </a:prstGeom>
        </p:spPr>
      </p:pic>
      <p:sp>
        <p:nvSpPr>
          <p:cNvPr id="7" name="TextBox 6">
            <a:extLst>
              <a:ext uri="{FF2B5EF4-FFF2-40B4-BE49-F238E27FC236}">
                <a16:creationId xmlns="" xmlns:a16="http://schemas.microsoft.com/office/drawing/2014/main" id="{79110F55-3BE3-E8BA-8183-DF23A233EC86}"/>
              </a:ext>
            </a:extLst>
          </p:cNvPr>
          <p:cNvSpPr txBox="1"/>
          <p:nvPr/>
        </p:nvSpPr>
        <p:spPr>
          <a:xfrm>
            <a:off x="754742" y="348341"/>
            <a:ext cx="9593943" cy="707886"/>
          </a:xfrm>
          <a:prstGeom prst="rect">
            <a:avLst/>
          </a:prstGeom>
          <a:noFill/>
        </p:spPr>
        <p:txBody>
          <a:bodyPr wrap="square" rtlCol="0">
            <a:spAutoFit/>
          </a:bodyPr>
          <a:lstStyle/>
          <a:p>
            <a:r>
              <a:rPr lang="en-US" sz="4000" b="1" dirty="0">
                <a:solidFill>
                  <a:schemeClr val="bg2"/>
                </a:solidFill>
              </a:rPr>
              <a:t>M</a:t>
            </a:r>
            <a:r>
              <a:rPr lang="en-IN" sz="4000" b="1" dirty="0">
                <a:solidFill>
                  <a:schemeClr val="bg2"/>
                </a:solidFill>
              </a:rPr>
              <a:t>ETHODOLOGY  USED</a:t>
            </a:r>
            <a:endParaRPr lang="en-US" sz="4000" dirty="0"/>
          </a:p>
        </p:txBody>
      </p:sp>
      <p:sp>
        <p:nvSpPr>
          <p:cNvPr id="9" name="TextBox 8">
            <a:extLst>
              <a:ext uri="{FF2B5EF4-FFF2-40B4-BE49-F238E27FC236}">
                <a16:creationId xmlns="" xmlns:a16="http://schemas.microsoft.com/office/drawing/2014/main" id="{264F3666-ABAD-69CE-126B-2BDD882B4565}"/>
              </a:ext>
            </a:extLst>
          </p:cNvPr>
          <p:cNvSpPr txBox="1"/>
          <p:nvPr/>
        </p:nvSpPr>
        <p:spPr>
          <a:xfrm>
            <a:off x="754741" y="1404568"/>
            <a:ext cx="10972801" cy="4493538"/>
          </a:xfrm>
          <a:prstGeom prst="rect">
            <a:avLst/>
          </a:prstGeom>
          <a:noFill/>
        </p:spPr>
        <p:txBody>
          <a:bodyPr wrap="square" rtlCol="0">
            <a:spAutoFit/>
          </a:bodyPr>
          <a:lstStyle/>
          <a:p>
            <a:r>
              <a:rPr lang="en-US" sz="2400" b="1" dirty="0" smtClean="0">
                <a:solidFill>
                  <a:schemeClr val="bg1"/>
                </a:solidFill>
              </a:rPr>
              <a:t>1.Random </a:t>
            </a:r>
            <a:r>
              <a:rPr lang="en-US" sz="2400" b="1" dirty="0">
                <a:solidFill>
                  <a:schemeClr val="bg1"/>
                </a:solidFill>
              </a:rPr>
              <a:t>Forest Classifier</a:t>
            </a:r>
            <a:r>
              <a:rPr lang="en-US" dirty="0">
                <a:solidFill>
                  <a:schemeClr val="bg1"/>
                </a:solidFill>
              </a:rPr>
              <a:t>: is an ensemble learning method primarily used for classification tasks. It </a:t>
            </a:r>
            <a:r>
              <a:rPr lang="en-US" dirty="0" smtClean="0">
                <a:solidFill>
                  <a:schemeClr val="bg1"/>
                </a:solidFill>
              </a:rPr>
              <a:t>builds multiple </a:t>
            </a:r>
            <a:r>
              <a:rPr lang="en-US" dirty="0">
                <a:solidFill>
                  <a:schemeClr val="bg1"/>
                </a:solidFill>
              </a:rPr>
              <a:t>decision trees during training and merges them to get a more accurate and stable prediction.</a:t>
            </a:r>
          </a:p>
          <a:p>
            <a:endParaRPr lang="en-US" dirty="0">
              <a:solidFill>
                <a:schemeClr val="bg1"/>
              </a:solidFill>
            </a:endParaRPr>
          </a:p>
          <a:p>
            <a:r>
              <a:rPr lang="en-US" sz="2400" b="1" dirty="0">
                <a:solidFill>
                  <a:schemeClr val="bg1"/>
                </a:solidFill>
              </a:rPr>
              <a:t>How It Works: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Decision Trees</a:t>
            </a:r>
          </a:p>
          <a:p>
            <a:pPr marL="285750" indent="-285750">
              <a:buFont typeface="Arial" panose="020B0604020202020204" pitchFamily="34" charset="0"/>
              <a:buChar char="•"/>
            </a:pPr>
            <a:r>
              <a:rPr lang="en-US" dirty="0">
                <a:solidFill>
                  <a:schemeClr val="bg1"/>
                </a:solidFill>
              </a:rPr>
              <a:t>Bootstrap Aggregating (Bagging):</a:t>
            </a:r>
          </a:p>
          <a:p>
            <a:pPr marL="285750" indent="-285750">
              <a:buFont typeface="Arial" panose="020B0604020202020204" pitchFamily="34" charset="0"/>
              <a:buChar char="•"/>
            </a:pPr>
            <a:r>
              <a:rPr lang="en-US" dirty="0">
                <a:solidFill>
                  <a:schemeClr val="bg1"/>
                </a:solidFill>
              </a:rPr>
              <a:t>Random Feature Selection</a:t>
            </a:r>
          </a:p>
          <a:p>
            <a:pPr marL="285750" indent="-285750">
              <a:buFont typeface="Arial" panose="020B0604020202020204" pitchFamily="34" charset="0"/>
              <a:buChar char="•"/>
            </a:pPr>
            <a:r>
              <a:rPr lang="en-US" dirty="0">
                <a:solidFill>
                  <a:schemeClr val="bg1"/>
                </a:solidFill>
              </a:rPr>
              <a:t>Majority Voting</a:t>
            </a:r>
          </a:p>
          <a:p>
            <a:endParaRPr lang="en-US" sz="2400" b="1" dirty="0">
              <a:solidFill>
                <a:schemeClr val="bg1"/>
              </a:solidFill>
            </a:endParaRPr>
          </a:p>
          <a:p>
            <a:r>
              <a:rPr lang="en-US" sz="2400" b="1" dirty="0">
                <a:solidFill>
                  <a:schemeClr val="bg1"/>
                </a:solidFill>
              </a:rPr>
              <a:t>Advantages:</a:t>
            </a:r>
          </a:p>
          <a:p>
            <a:endParaRPr lang="en-US" sz="2400" b="1" dirty="0">
              <a:solidFill>
                <a:schemeClr val="bg1"/>
              </a:solidFill>
            </a:endParaRPr>
          </a:p>
          <a:p>
            <a:pPr marL="342900" indent="-342900">
              <a:buFont typeface="Arial" panose="020B0604020202020204" pitchFamily="34" charset="0"/>
              <a:buChar char="•"/>
            </a:pPr>
            <a:r>
              <a:rPr lang="en-US" sz="2000" dirty="0">
                <a:solidFill>
                  <a:schemeClr val="bg1"/>
                </a:solidFill>
              </a:rPr>
              <a:t>Robustness</a:t>
            </a:r>
          </a:p>
          <a:p>
            <a:pPr marL="342900" indent="-342900">
              <a:buFont typeface="Arial" panose="020B0604020202020204" pitchFamily="34" charset="0"/>
              <a:buChar char="•"/>
            </a:pPr>
            <a:r>
              <a:rPr lang="en-US" sz="2000" dirty="0">
                <a:solidFill>
                  <a:schemeClr val="bg1"/>
                </a:solidFill>
              </a:rPr>
              <a:t>Accuracy</a:t>
            </a:r>
            <a:endParaRPr lang="en-US" sz="2400" dirty="0">
              <a:solidFill>
                <a:schemeClr val="bg1"/>
              </a:solidFill>
            </a:endParaRPr>
          </a:p>
        </p:txBody>
      </p:sp>
    </p:spTree>
    <p:extLst>
      <p:ext uri="{BB962C8B-B14F-4D97-AF65-F5344CB8AC3E}">
        <p14:creationId xmlns:p14="http://schemas.microsoft.com/office/powerpoint/2010/main" val="38981205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5FE5A7-6143-FC1C-685C-DAF108A97C1D}"/>
              </a:ext>
            </a:extLst>
          </p:cNvPr>
          <p:cNvSpPr>
            <a:spLocks noGrp="1"/>
          </p:cNvSpPr>
          <p:nvPr>
            <p:ph type="ctrTitle"/>
          </p:nvPr>
        </p:nvSpPr>
        <p:spPr/>
        <p:txBody>
          <a:bodyPr/>
          <a:lstStyle/>
          <a:p>
            <a:endParaRPr lang="en-IN"/>
          </a:p>
        </p:txBody>
      </p:sp>
      <p:sp>
        <p:nvSpPr>
          <p:cNvPr id="3" name="Subtitle 2">
            <a:extLst>
              <a:ext uri="{FF2B5EF4-FFF2-40B4-BE49-F238E27FC236}">
                <a16:creationId xmlns="" xmlns:a16="http://schemas.microsoft.com/office/drawing/2014/main" id="{B7D171F2-7AB2-218E-F873-79802A884858}"/>
              </a:ext>
            </a:extLst>
          </p:cNvPr>
          <p:cNvSpPr>
            <a:spLocks noGrp="1"/>
          </p:cNvSpPr>
          <p:nvPr>
            <p:ph type="subTitle" idx="1"/>
          </p:nvPr>
        </p:nvSpPr>
        <p:spPr/>
        <p:txBody>
          <a:bodyPr/>
          <a:lstStyle/>
          <a:p>
            <a:endParaRPr lang="en-IN"/>
          </a:p>
        </p:txBody>
      </p:sp>
      <p:pic>
        <p:nvPicPr>
          <p:cNvPr id="6" name="Picture 5">
            <a:extLst>
              <a:ext uri="{FF2B5EF4-FFF2-40B4-BE49-F238E27FC236}">
                <a16:creationId xmlns="" xmlns:a16="http://schemas.microsoft.com/office/drawing/2014/main" id="{4FFA59B8-FF8B-CA34-EA84-7CDFB9953FAF}"/>
              </a:ext>
            </a:extLst>
          </p:cNvPr>
          <p:cNvPicPr>
            <a:picLocks noChangeAspect="1"/>
          </p:cNvPicPr>
          <p:nvPr/>
        </p:nvPicPr>
        <p:blipFill>
          <a:blip r:embed="rId3"/>
          <a:stretch>
            <a:fillRect/>
          </a:stretch>
        </p:blipFill>
        <p:spPr>
          <a:xfrm>
            <a:off x="0" y="14990"/>
            <a:ext cx="12192000" cy="6858000"/>
          </a:xfrm>
          <a:prstGeom prst="rect">
            <a:avLst/>
          </a:prstGeom>
        </p:spPr>
      </p:pic>
      <p:sp>
        <p:nvSpPr>
          <p:cNvPr id="7" name="TextBox 6">
            <a:extLst>
              <a:ext uri="{FF2B5EF4-FFF2-40B4-BE49-F238E27FC236}">
                <a16:creationId xmlns="" xmlns:a16="http://schemas.microsoft.com/office/drawing/2014/main" id="{79110F55-3BE3-E8BA-8183-DF23A233EC86}"/>
              </a:ext>
            </a:extLst>
          </p:cNvPr>
          <p:cNvSpPr txBox="1"/>
          <p:nvPr/>
        </p:nvSpPr>
        <p:spPr>
          <a:xfrm>
            <a:off x="754742" y="348341"/>
            <a:ext cx="9593943" cy="707886"/>
          </a:xfrm>
          <a:prstGeom prst="rect">
            <a:avLst/>
          </a:prstGeom>
          <a:noFill/>
        </p:spPr>
        <p:txBody>
          <a:bodyPr wrap="square" rtlCol="0">
            <a:spAutoFit/>
          </a:bodyPr>
          <a:lstStyle/>
          <a:p>
            <a:r>
              <a:rPr lang="en-US" sz="4000" b="1" dirty="0">
                <a:solidFill>
                  <a:schemeClr val="bg2"/>
                </a:solidFill>
              </a:rPr>
              <a:t>M</a:t>
            </a:r>
            <a:r>
              <a:rPr lang="en-IN" sz="4000" b="1" dirty="0">
                <a:solidFill>
                  <a:schemeClr val="bg2"/>
                </a:solidFill>
              </a:rPr>
              <a:t>ETHODOLOGY  USED</a:t>
            </a:r>
            <a:endParaRPr lang="en-US" sz="4000" dirty="0"/>
          </a:p>
        </p:txBody>
      </p:sp>
      <p:sp>
        <p:nvSpPr>
          <p:cNvPr id="9" name="TextBox 8">
            <a:extLst>
              <a:ext uri="{FF2B5EF4-FFF2-40B4-BE49-F238E27FC236}">
                <a16:creationId xmlns="" xmlns:a16="http://schemas.microsoft.com/office/drawing/2014/main" id="{264F3666-ABAD-69CE-126B-2BDD882B4565}"/>
              </a:ext>
            </a:extLst>
          </p:cNvPr>
          <p:cNvSpPr txBox="1"/>
          <p:nvPr/>
        </p:nvSpPr>
        <p:spPr>
          <a:xfrm>
            <a:off x="599607" y="1289154"/>
            <a:ext cx="11182662" cy="4585871"/>
          </a:xfrm>
          <a:prstGeom prst="rect">
            <a:avLst/>
          </a:prstGeom>
          <a:noFill/>
        </p:spPr>
        <p:txBody>
          <a:bodyPr wrap="square" rtlCol="0">
            <a:spAutoFit/>
          </a:bodyPr>
          <a:lstStyle/>
          <a:p>
            <a:r>
              <a:rPr lang="en-US" sz="2400" b="1" dirty="0" err="1">
                <a:solidFill>
                  <a:schemeClr val="bg1"/>
                </a:solidFill>
              </a:rPr>
              <a:t>XGBClassifier</a:t>
            </a:r>
            <a:r>
              <a:rPr lang="en-US" sz="2400" b="1" dirty="0">
                <a:solidFill>
                  <a:schemeClr val="bg1"/>
                </a:solidFill>
              </a:rPr>
              <a:t>: </a:t>
            </a:r>
            <a:r>
              <a:rPr lang="en-US" sz="2000" dirty="0">
                <a:solidFill>
                  <a:schemeClr val="bg1"/>
                </a:solidFill>
              </a:rPr>
              <a:t>is part of the </a:t>
            </a:r>
            <a:r>
              <a:rPr lang="en-US" sz="2000" dirty="0" err="1">
                <a:solidFill>
                  <a:schemeClr val="bg1"/>
                </a:solidFill>
              </a:rPr>
              <a:t>XGBoost</a:t>
            </a:r>
            <a:r>
              <a:rPr lang="en-US" sz="2000" dirty="0">
                <a:solidFill>
                  <a:schemeClr val="bg1"/>
                </a:solidFill>
              </a:rPr>
              <a:t> library, which stands for Extreme Gradient Boosting. It is a </a:t>
            </a:r>
            <a:r>
              <a:rPr lang="en-US" sz="2000" dirty="0" smtClean="0">
                <a:solidFill>
                  <a:schemeClr val="bg1"/>
                </a:solidFill>
              </a:rPr>
              <a:t> powerful </a:t>
            </a:r>
            <a:r>
              <a:rPr lang="en-US" sz="2000" dirty="0">
                <a:solidFill>
                  <a:schemeClr val="bg1"/>
                </a:solidFill>
              </a:rPr>
              <a:t>machine learning algorithm used for supervised learning tasks, including classification and regression.</a:t>
            </a:r>
          </a:p>
          <a:p>
            <a:endParaRPr lang="en-US" sz="2000" dirty="0">
              <a:solidFill>
                <a:schemeClr val="bg1"/>
              </a:solidFill>
            </a:endParaRPr>
          </a:p>
          <a:p>
            <a:r>
              <a:rPr lang="en-US" sz="2400" b="1" dirty="0">
                <a:solidFill>
                  <a:schemeClr val="bg1"/>
                </a:solidFill>
              </a:rPr>
              <a:t>How It Works:</a:t>
            </a:r>
          </a:p>
          <a:p>
            <a:pPr marL="342900" indent="-342900">
              <a:buFont typeface="Arial" panose="020B0604020202020204" pitchFamily="34" charset="0"/>
              <a:buChar char="•"/>
            </a:pPr>
            <a:r>
              <a:rPr lang="en-US" sz="2000" dirty="0">
                <a:solidFill>
                  <a:schemeClr val="bg1"/>
                </a:solidFill>
              </a:rPr>
              <a:t>Gradient Boosting Framework: </a:t>
            </a:r>
          </a:p>
          <a:p>
            <a:pPr marL="342900" indent="-342900">
              <a:buFont typeface="Arial" panose="020B0604020202020204" pitchFamily="34" charset="0"/>
              <a:buChar char="•"/>
            </a:pPr>
            <a:r>
              <a:rPr lang="en-US" sz="2000" dirty="0">
                <a:solidFill>
                  <a:schemeClr val="bg1"/>
                </a:solidFill>
              </a:rPr>
              <a:t>Boosting</a:t>
            </a:r>
          </a:p>
          <a:p>
            <a:pPr marL="342900" indent="-342900">
              <a:buFont typeface="Arial" panose="020B0604020202020204" pitchFamily="34" charset="0"/>
              <a:buChar char="•"/>
            </a:pPr>
            <a:r>
              <a:rPr lang="en-US" sz="2000" dirty="0">
                <a:solidFill>
                  <a:schemeClr val="bg1"/>
                </a:solidFill>
              </a:rPr>
              <a:t>Regularization</a:t>
            </a:r>
          </a:p>
          <a:p>
            <a:pPr marL="342900" indent="-342900">
              <a:buFont typeface="Arial" panose="020B0604020202020204" pitchFamily="34" charset="0"/>
              <a:buChar char="•"/>
            </a:pPr>
            <a:r>
              <a:rPr lang="en-US" sz="2000" dirty="0">
                <a:solidFill>
                  <a:schemeClr val="bg1"/>
                </a:solidFill>
              </a:rPr>
              <a:t>Efficiency</a:t>
            </a:r>
          </a:p>
          <a:p>
            <a:endParaRPr lang="en-US" sz="2000" dirty="0">
              <a:solidFill>
                <a:schemeClr val="bg1"/>
              </a:solidFill>
            </a:endParaRPr>
          </a:p>
          <a:p>
            <a:r>
              <a:rPr lang="en-US" sz="2400" b="1" dirty="0">
                <a:solidFill>
                  <a:schemeClr val="bg1"/>
                </a:solidFill>
              </a:rPr>
              <a:t>Advantages:</a:t>
            </a:r>
          </a:p>
          <a:p>
            <a:pPr marL="342900" indent="-342900">
              <a:buFont typeface="Arial" panose="020B0604020202020204" pitchFamily="34" charset="0"/>
              <a:buChar char="•"/>
            </a:pPr>
            <a:r>
              <a:rPr lang="en-US" sz="2000" dirty="0">
                <a:solidFill>
                  <a:schemeClr val="bg1"/>
                </a:solidFill>
              </a:rPr>
              <a:t>Performance</a:t>
            </a:r>
          </a:p>
          <a:p>
            <a:pPr marL="342900" indent="-342900">
              <a:buFont typeface="Arial" panose="020B0604020202020204" pitchFamily="34" charset="0"/>
              <a:buChar char="•"/>
            </a:pPr>
            <a:r>
              <a:rPr lang="en-US" sz="2000" dirty="0">
                <a:solidFill>
                  <a:schemeClr val="bg1"/>
                </a:solidFill>
              </a:rPr>
              <a:t>Flexibility</a:t>
            </a:r>
          </a:p>
          <a:p>
            <a:pPr marL="342900" indent="-342900">
              <a:buFont typeface="Arial" panose="020B0604020202020204" pitchFamily="34" charset="0"/>
              <a:buChar char="•"/>
            </a:pPr>
            <a:r>
              <a:rPr lang="en-US" sz="2000" dirty="0">
                <a:solidFill>
                  <a:schemeClr val="bg1"/>
                </a:solidFill>
              </a:rPr>
              <a:t>Handling Complexity</a:t>
            </a:r>
          </a:p>
        </p:txBody>
      </p:sp>
    </p:spTree>
    <p:extLst>
      <p:ext uri="{BB962C8B-B14F-4D97-AF65-F5344CB8AC3E}">
        <p14:creationId xmlns:p14="http://schemas.microsoft.com/office/powerpoint/2010/main" val="353013959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4FFA59B8-FF8B-CA34-EA84-7CDFB9953FAF}"/>
              </a:ext>
            </a:extLst>
          </p:cNvPr>
          <p:cNvPicPr>
            <a:picLocks noChangeAspect="1"/>
          </p:cNvPicPr>
          <p:nvPr/>
        </p:nvPicPr>
        <p:blipFill>
          <a:blip r:embed="rId2"/>
          <a:stretch>
            <a:fillRect/>
          </a:stretch>
        </p:blipFill>
        <p:spPr>
          <a:xfrm>
            <a:off x="-849748" y="0"/>
            <a:ext cx="13041747" cy="6858000"/>
          </a:xfrm>
          <a:prstGeom prst="rect">
            <a:avLst/>
          </a:prstGeom>
        </p:spPr>
      </p:pic>
      <p:sp>
        <p:nvSpPr>
          <p:cNvPr id="2" name="Title 1">
            <a:extLst>
              <a:ext uri="{FF2B5EF4-FFF2-40B4-BE49-F238E27FC236}">
                <a16:creationId xmlns="" xmlns:a16="http://schemas.microsoft.com/office/drawing/2014/main" id="{2B5FE5A7-6143-FC1C-685C-DAF108A97C1D}"/>
              </a:ext>
            </a:extLst>
          </p:cNvPr>
          <p:cNvSpPr>
            <a:spLocks noGrp="1"/>
          </p:cNvSpPr>
          <p:nvPr>
            <p:ph type="ctrTitle"/>
          </p:nvPr>
        </p:nvSpPr>
        <p:spPr>
          <a:xfrm>
            <a:off x="1900990" y="169302"/>
            <a:ext cx="6978316" cy="788884"/>
          </a:xfrm>
        </p:spPr>
        <p:txBody>
          <a:bodyPr>
            <a:normAutofit/>
          </a:bodyPr>
          <a:lstStyle/>
          <a:p>
            <a:pPr algn="l"/>
            <a:r>
              <a:rPr lang="en-US" sz="3600" b="1" dirty="0">
                <a:solidFill>
                  <a:schemeClr val="bg2"/>
                </a:solidFill>
              </a:rPr>
              <a:t>   FLOWCHART  OF METHODOLOGY</a:t>
            </a:r>
            <a:endParaRPr lang="en-IN" sz="3600" dirty="0">
              <a:solidFill>
                <a:schemeClr val="bg2"/>
              </a:solidFill>
            </a:endParaRPr>
          </a:p>
        </p:txBody>
      </p:sp>
      <p:sp>
        <p:nvSpPr>
          <p:cNvPr id="5" name="Title 1">
            <a:extLst>
              <a:ext uri="{FF2B5EF4-FFF2-40B4-BE49-F238E27FC236}">
                <a16:creationId xmlns="" xmlns:a16="http://schemas.microsoft.com/office/drawing/2014/main" id="{AE7ABBBF-DDB9-00F9-9C73-55A99022BF1D}"/>
              </a:ext>
            </a:extLst>
          </p:cNvPr>
          <p:cNvSpPr txBox="1">
            <a:spLocks/>
          </p:cNvSpPr>
          <p:nvPr/>
        </p:nvSpPr>
        <p:spPr>
          <a:xfrm>
            <a:off x="4479636" y="852473"/>
            <a:ext cx="7712363" cy="7888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bg2"/>
                </a:solidFill>
              </a:rPr>
              <a:t>XGB Classifier</a:t>
            </a:r>
            <a:endParaRPr lang="en-IN" sz="2400" dirty="0">
              <a:solidFill>
                <a:schemeClr val="bg2"/>
              </a:solidFill>
            </a:endParaRPr>
          </a:p>
        </p:txBody>
      </p:sp>
      <p:pic>
        <p:nvPicPr>
          <p:cNvPr id="9" name="Picture 8">
            <a:extLst>
              <a:ext uri="{FF2B5EF4-FFF2-40B4-BE49-F238E27FC236}">
                <a16:creationId xmlns="" xmlns:a16="http://schemas.microsoft.com/office/drawing/2014/main" id="{D62ECB4E-8AD0-4D35-02A6-E9B09CBD3B01}"/>
              </a:ext>
            </a:extLst>
          </p:cNvPr>
          <p:cNvPicPr>
            <a:picLocks noChangeAspect="1"/>
          </p:cNvPicPr>
          <p:nvPr/>
        </p:nvPicPr>
        <p:blipFill rotWithShape="1">
          <a:blip r:embed="rId3"/>
          <a:srcRect l="2156"/>
          <a:stretch/>
        </p:blipFill>
        <p:spPr>
          <a:xfrm>
            <a:off x="1584177" y="1641357"/>
            <a:ext cx="7751269" cy="4955387"/>
          </a:xfrm>
          <a:prstGeom prst="rect">
            <a:avLst/>
          </a:prstGeom>
        </p:spPr>
      </p:pic>
    </p:spTree>
    <p:extLst>
      <p:ext uri="{BB962C8B-B14F-4D97-AF65-F5344CB8AC3E}">
        <p14:creationId xmlns:p14="http://schemas.microsoft.com/office/powerpoint/2010/main" val="276488164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5FE5A7-6143-FC1C-685C-DAF108A97C1D}"/>
              </a:ext>
            </a:extLst>
          </p:cNvPr>
          <p:cNvSpPr>
            <a:spLocks noGrp="1"/>
          </p:cNvSpPr>
          <p:nvPr>
            <p:ph type="ctrTitle"/>
          </p:nvPr>
        </p:nvSpPr>
        <p:spPr/>
        <p:txBody>
          <a:bodyPr/>
          <a:lstStyle/>
          <a:p>
            <a:endParaRPr lang="en-IN"/>
          </a:p>
        </p:txBody>
      </p:sp>
      <p:sp>
        <p:nvSpPr>
          <p:cNvPr id="3" name="Subtitle 2">
            <a:extLst>
              <a:ext uri="{FF2B5EF4-FFF2-40B4-BE49-F238E27FC236}">
                <a16:creationId xmlns="" xmlns:a16="http://schemas.microsoft.com/office/drawing/2014/main" id="{B7D171F2-7AB2-218E-F873-79802A884858}"/>
              </a:ext>
            </a:extLst>
          </p:cNvPr>
          <p:cNvSpPr>
            <a:spLocks noGrp="1"/>
          </p:cNvSpPr>
          <p:nvPr>
            <p:ph type="subTitle" idx="1"/>
          </p:nvPr>
        </p:nvSpPr>
        <p:spPr/>
        <p:txBody>
          <a:bodyPr/>
          <a:lstStyle/>
          <a:p>
            <a:endParaRPr lang="en-IN"/>
          </a:p>
        </p:txBody>
      </p:sp>
      <p:pic>
        <p:nvPicPr>
          <p:cNvPr id="6" name="Picture 5">
            <a:extLst>
              <a:ext uri="{FF2B5EF4-FFF2-40B4-BE49-F238E27FC236}">
                <a16:creationId xmlns="" xmlns:a16="http://schemas.microsoft.com/office/drawing/2014/main" id="{4FFA59B8-FF8B-CA34-EA84-7CDFB9953FAF}"/>
              </a:ext>
            </a:extLst>
          </p:cNvPr>
          <p:cNvPicPr>
            <a:picLocks noChangeAspect="1"/>
          </p:cNvPicPr>
          <p:nvPr/>
        </p:nvPicPr>
        <p:blipFill>
          <a:blip r:embed="rId3"/>
          <a:stretch>
            <a:fillRect/>
          </a:stretch>
        </p:blipFill>
        <p:spPr>
          <a:xfrm>
            <a:off x="0" y="0"/>
            <a:ext cx="12192000" cy="6858000"/>
          </a:xfrm>
          <a:prstGeom prst="rect">
            <a:avLst/>
          </a:prstGeom>
        </p:spPr>
      </p:pic>
      <p:sp>
        <p:nvSpPr>
          <p:cNvPr id="7" name="TextBox 6">
            <a:extLst>
              <a:ext uri="{FF2B5EF4-FFF2-40B4-BE49-F238E27FC236}">
                <a16:creationId xmlns="" xmlns:a16="http://schemas.microsoft.com/office/drawing/2014/main" id="{79110F55-3BE3-E8BA-8183-DF23A233EC86}"/>
              </a:ext>
            </a:extLst>
          </p:cNvPr>
          <p:cNvSpPr txBox="1"/>
          <p:nvPr/>
        </p:nvSpPr>
        <p:spPr>
          <a:xfrm>
            <a:off x="754742" y="348341"/>
            <a:ext cx="9593943" cy="830997"/>
          </a:xfrm>
          <a:prstGeom prst="rect">
            <a:avLst/>
          </a:prstGeom>
          <a:noFill/>
        </p:spPr>
        <p:txBody>
          <a:bodyPr wrap="square" rtlCol="0">
            <a:spAutoFit/>
          </a:bodyPr>
          <a:lstStyle/>
          <a:p>
            <a:r>
              <a:rPr lang="en-US" sz="4800" b="1" dirty="0">
                <a:solidFill>
                  <a:schemeClr val="bg2"/>
                </a:solidFill>
              </a:rPr>
              <a:t>LIMITATIONS:</a:t>
            </a:r>
            <a:endParaRPr lang="en-US" sz="4800" dirty="0"/>
          </a:p>
        </p:txBody>
      </p:sp>
      <p:sp>
        <p:nvSpPr>
          <p:cNvPr id="9" name="TextBox 8">
            <a:extLst>
              <a:ext uri="{FF2B5EF4-FFF2-40B4-BE49-F238E27FC236}">
                <a16:creationId xmlns="" xmlns:a16="http://schemas.microsoft.com/office/drawing/2014/main" id="{264F3666-ABAD-69CE-126B-2BDD882B4565}"/>
              </a:ext>
            </a:extLst>
          </p:cNvPr>
          <p:cNvSpPr txBox="1"/>
          <p:nvPr/>
        </p:nvSpPr>
        <p:spPr>
          <a:xfrm>
            <a:off x="754741" y="1404568"/>
            <a:ext cx="10972801" cy="400110"/>
          </a:xfrm>
          <a:prstGeom prst="rect">
            <a:avLst/>
          </a:prstGeom>
          <a:noFill/>
        </p:spPr>
        <p:txBody>
          <a:bodyPr wrap="square" rtlCol="0">
            <a:spAutoFit/>
          </a:bodyPr>
          <a:lstStyle/>
          <a:p>
            <a:endParaRPr lang="en-US" sz="2000" dirty="0">
              <a:solidFill>
                <a:schemeClr val="bg1"/>
              </a:solidFill>
            </a:endParaRPr>
          </a:p>
        </p:txBody>
      </p:sp>
      <p:sp>
        <p:nvSpPr>
          <p:cNvPr id="4" name="TextBox 3">
            <a:extLst>
              <a:ext uri="{FF2B5EF4-FFF2-40B4-BE49-F238E27FC236}">
                <a16:creationId xmlns="" xmlns:a16="http://schemas.microsoft.com/office/drawing/2014/main" id="{7FB16E68-75CC-19AB-5FA0-C723B5C1FF52}"/>
              </a:ext>
            </a:extLst>
          </p:cNvPr>
          <p:cNvSpPr txBox="1"/>
          <p:nvPr/>
        </p:nvSpPr>
        <p:spPr>
          <a:xfrm>
            <a:off x="754741" y="1600199"/>
            <a:ext cx="10682518" cy="3170099"/>
          </a:xfrm>
          <a:prstGeom prst="rect">
            <a:avLst/>
          </a:prstGeom>
          <a:noFill/>
        </p:spPr>
        <p:txBody>
          <a:bodyPr wrap="square" rtlCol="0">
            <a:spAutoFit/>
          </a:bodyPr>
          <a:lstStyle/>
          <a:p>
            <a:pPr marL="571500" indent="-571500">
              <a:buFont typeface="Arial" panose="020B0604020202020204" pitchFamily="34" charset="0"/>
              <a:buChar char="•"/>
            </a:pPr>
            <a:r>
              <a:rPr lang="en-US" sz="4000" b="1" dirty="0">
                <a:solidFill>
                  <a:schemeClr val="bg1"/>
                </a:solidFill>
              </a:rPr>
              <a:t>Data Quality and Feature </a:t>
            </a:r>
            <a:r>
              <a:rPr lang="en-US" sz="4000" b="1" dirty="0" smtClean="0">
                <a:solidFill>
                  <a:schemeClr val="bg1"/>
                </a:solidFill>
              </a:rPr>
              <a:t>Selection</a:t>
            </a:r>
            <a:endParaRPr lang="en-US" sz="4000" dirty="0" smtClean="0">
              <a:solidFill>
                <a:schemeClr val="bg1"/>
              </a:solidFill>
            </a:endParaRPr>
          </a:p>
          <a:p>
            <a:pPr marL="571500" indent="-571500">
              <a:buFont typeface="Arial" panose="020B0604020202020204" pitchFamily="34" charset="0"/>
              <a:buChar char="•"/>
            </a:pPr>
            <a:r>
              <a:rPr lang="en-US" sz="4000" b="1" dirty="0" smtClean="0">
                <a:solidFill>
                  <a:schemeClr val="bg1"/>
                </a:solidFill>
              </a:rPr>
              <a:t>Non-Stationarity</a:t>
            </a:r>
            <a:endParaRPr lang="en-US" sz="4000" dirty="0">
              <a:solidFill>
                <a:schemeClr val="bg1"/>
              </a:solidFill>
            </a:endParaRPr>
          </a:p>
          <a:p>
            <a:pPr marL="571500" indent="-571500">
              <a:buFont typeface="Arial" panose="020B0604020202020204" pitchFamily="34" charset="0"/>
              <a:buChar char="•"/>
            </a:pPr>
            <a:r>
              <a:rPr lang="en-US" sz="4000" b="1" dirty="0">
                <a:solidFill>
                  <a:schemeClr val="bg1"/>
                </a:solidFill>
              </a:rPr>
              <a:t>Lack of </a:t>
            </a:r>
            <a:r>
              <a:rPr lang="en-US" sz="4000" b="1" dirty="0" smtClean="0">
                <a:solidFill>
                  <a:schemeClr val="bg1"/>
                </a:solidFill>
              </a:rPr>
              <a:t>Causality</a:t>
            </a:r>
          </a:p>
          <a:p>
            <a:pPr marL="571500" indent="-571500">
              <a:buFont typeface="Arial" panose="020B0604020202020204" pitchFamily="34" charset="0"/>
              <a:buChar char="•"/>
            </a:pPr>
            <a:r>
              <a:rPr lang="en-US" sz="4000" b="1" dirty="0" smtClean="0">
                <a:solidFill>
                  <a:schemeClr val="bg1"/>
                </a:solidFill>
              </a:rPr>
              <a:t>Overfitting</a:t>
            </a:r>
            <a:endParaRPr lang="en-US" sz="4000" dirty="0" smtClean="0"/>
          </a:p>
          <a:p>
            <a:pPr marL="571500" indent="-571500">
              <a:buFont typeface="Arial" panose="020B0604020202020204" pitchFamily="34" charset="0"/>
              <a:buChar char="•"/>
            </a:pPr>
            <a:r>
              <a:rPr lang="en-US" sz="4000" dirty="0" smtClean="0">
                <a:solidFill>
                  <a:schemeClr val="bg1"/>
                </a:solidFill>
              </a:rPr>
              <a:t>Model interpretability</a:t>
            </a:r>
            <a:endParaRPr lang="en-US" sz="4000" dirty="0">
              <a:solidFill>
                <a:schemeClr val="bg1"/>
              </a:solidFill>
            </a:endParaRPr>
          </a:p>
        </p:txBody>
      </p:sp>
    </p:spTree>
    <p:extLst>
      <p:ext uri="{BB962C8B-B14F-4D97-AF65-F5344CB8AC3E}">
        <p14:creationId xmlns:p14="http://schemas.microsoft.com/office/powerpoint/2010/main" val="277341516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5FE5A7-6143-FC1C-685C-DAF108A97C1D}"/>
              </a:ext>
            </a:extLst>
          </p:cNvPr>
          <p:cNvSpPr>
            <a:spLocks noGrp="1"/>
          </p:cNvSpPr>
          <p:nvPr>
            <p:ph type="ctrTitle"/>
          </p:nvPr>
        </p:nvSpPr>
        <p:spPr/>
        <p:txBody>
          <a:bodyPr/>
          <a:lstStyle/>
          <a:p>
            <a:endParaRPr lang="en-IN"/>
          </a:p>
        </p:txBody>
      </p:sp>
      <p:sp>
        <p:nvSpPr>
          <p:cNvPr id="3" name="Subtitle 2">
            <a:extLst>
              <a:ext uri="{FF2B5EF4-FFF2-40B4-BE49-F238E27FC236}">
                <a16:creationId xmlns="" xmlns:a16="http://schemas.microsoft.com/office/drawing/2014/main" id="{B7D171F2-7AB2-218E-F873-79802A884858}"/>
              </a:ext>
            </a:extLst>
          </p:cNvPr>
          <p:cNvSpPr>
            <a:spLocks noGrp="1"/>
          </p:cNvSpPr>
          <p:nvPr>
            <p:ph type="subTitle" idx="1"/>
          </p:nvPr>
        </p:nvSpPr>
        <p:spPr/>
        <p:txBody>
          <a:bodyPr/>
          <a:lstStyle/>
          <a:p>
            <a:endParaRPr lang="en-IN"/>
          </a:p>
        </p:txBody>
      </p:sp>
      <p:pic>
        <p:nvPicPr>
          <p:cNvPr id="6" name="Picture 5">
            <a:extLst>
              <a:ext uri="{FF2B5EF4-FFF2-40B4-BE49-F238E27FC236}">
                <a16:creationId xmlns="" xmlns:a16="http://schemas.microsoft.com/office/drawing/2014/main" id="{4FFA59B8-FF8B-CA34-EA84-7CDFB9953FAF}"/>
              </a:ext>
            </a:extLst>
          </p:cNvPr>
          <p:cNvPicPr>
            <a:picLocks noChangeAspect="1"/>
          </p:cNvPicPr>
          <p:nvPr/>
        </p:nvPicPr>
        <p:blipFill>
          <a:blip r:embed="rId2"/>
          <a:stretch>
            <a:fillRect/>
          </a:stretch>
        </p:blipFill>
        <p:spPr>
          <a:xfrm>
            <a:off x="1" y="0"/>
            <a:ext cx="12192000" cy="6858000"/>
          </a:xfrm>
          <a:prstGeom prst="rect">
            <a:avLst/>
          </a:prstGeom>
        </p:spPr>
      </p:pic>
      <p:sp>
        <p:nvSpPr>
          <p:cNvPr id="8" name="TextBox 7">
            <a:extLst>
              <a:ext uri="{FF2B5EF4-FFF2-40B4-BE49-F238E27FC236}">
                <a16:creationId xmlns="" xmlns:a16="http://schemas.microsoft.com/office/drawing/2014/main" id="{2E069BDF-1B39-3048-1A71-4C1D28844F88}"/>
              </a:ext>
            </a:extLst>
          </p:cNvPr>
          <p:cNvSpPr txBox="1"/>
          <p:nvPr/>
        </p:nvSpPr>
        <p:spPr>
          <a:xfrm>
            <a:off x="2762769" y="645567"/>
            <a:ext cx="6160654" cy="769441"/>
          </a:xfrm>
          <a:prstGeom prst="rect">
            <a:avLst/>
          </a:prstGeom>
          <a:noFill/>
        </p:spPr>
        <p:txBody>
          <a:bodyPr wrap="square">
            <a:spAutoFit/>
          </a:bodyPr>
          <a:lstStyle/>
          <a:p>
            <a:pPr algn="ctr"/>
            <a:r>
              <a:rPr lang="en-IN" sz="4400" b="1" dirty="0">
                <a:solidFill>
                  <a:schemeClr val="bg1"/>
                </a:solidFill>
              </a:rPr>
              <a:t>RESULT</a:t>
            </a:r>
          </a:p>
        </p:txBody>
      </p:sp>
      <p:pic>
        <p:nvPicPr>
          <p:cNvPr id="9" name="Picture 8">
            <a:extLst>
              <a:ext uri="{FF2B5EF4-FFF2-40B4-BE49-F238E27FC236}">
                <a16:creationId xmlns="" xmlns:a16="http://schemas.microsoft.com/office/drawing/2014/main" id="{3738F273-AA4B-47F5-BB56-419C0CEF892B}"/>
              </a:ext>
            </a:extLst>
          </p:cNvPr>
          <p:cNvPicPr>
            <a:picLocks noChangeAspect="1"/>
          </p:cNvPicPr>
          <p:nvPr/>
        </p:nvPicPr>
        <p:blipFill>
          <a:blip r:embed="rId3"/>
          <a:stretch>
            <a:fillRect/>
          </a:stretch>
        </p:blipFill>
        <p:spPr>
          <a:xfrm>
            <a:off x="266312" y="1600200"/>
            <a:ext cx="6424774" cy="4895591"/>
          </a:xfrm>
          <a:prstGeom prst="rect">
            <a:avLst/>
          </a:prstGeom>
        </p:spPr>
      </p:pic>
      <p:pic>
        <p:nvPicPr>
          <p:cNvPr id="11" name="Picture 10">
            <a:extLst>
              <a:ext uri="{FF2B5EF4-FFF2-40B4-BE49-F238E27FC236}">
                <a16:creationId xmlns="" xmlns:a16="http://schemas.microsoft.com/office/drawing/2014/main" id="{3190EB3F-B1BE-56AC-5AF6-DC5BAAF685B8}"/>
              </a:ext>
            </a:extLst>
          </p:cNvPr>
          <p:cNvPicPr>
            <a:picLocks noChangeAspect="1"/>
          </p:cNvPicPr>
          <p:nvPr/>
        </p:nvPicPr>
        <p:blipFill>
          <a:blip r:embed="rId4"/>
          <a:stretch>
            <a:fillRect/>
          </a:stretch>
        </p:blipFill>
        <p:spPr>
          <a:xfrm>
            <a:off x="7179648" y="1574800"/>
            <a:ext cx="4746040" cy="4710534"/>
          </a:xfrm>
          <a:prstGeom prst="rect">
            <a:avLst/>
          </a:prstGeom>
        </p:spPr>
      </p:pic>
    </p:spTree>
    <p:extLst>
      <p:ext uri="{BB962C8B-B14F-4D97-AF65-F5344CB8AC3E}">
        <p14:creationId xmlns:p14="http://schemas.microsoft.com/office/powerpoint/2010/main" val="98738042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2311</TotalTime>
  <Words>354</Words>
  <Application>Microsoft Office PowerPoint</Application>
  <PresentationFormat>Widescreen</PresentationFormat>
  <Paragraphs>62</Paragraphs>
  <Slides>12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Google Sans</vt:lpstr>
      <vt:lpstr>Lucida Sans Typewriter</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   FLOWCHART  OF METHODOLOGY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ugama gowda</dc:creator>
  <cp:lastModifiedBy>Admin</cp:lastModifiedBy>
  <cp:revision>21</cp:revision>
  <dcterms:created xsi:type="dcterms:W3CDTF">2023-12-16T11:14:18Z</dcterms:created>
  <dcterms:modified xsi:type="dcterms:W3CDTF">2024-05-20T16:07:08Z</dcterms:modified>
</cp:coreProperties>
</file>