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2EFF6-5CEF-4237-B5A5-AE20F6542FE5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736AC-C6A7-4DAA-B64C-F0BDEF372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47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github.com/sudiksha3/Mental-Health-Track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342157" TargetMode="External"/><Relationship Id="rId2" Type="http://schemas.openxmlformats.org/officeDocument/2006/relationships/hyperlink" Target="https://ieeexplore.ieee.org/document/1045678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10098765" TargetMode="External"/><Relationship Id="rId5" Type="http://schemas.openxmlformats.org/officeDocument/2006/relationships/hyperlink" Target="https://ieeexplore.ieee.org/document/10123456" TargetMode="External"/><Relationship Id="rId4" Type="http://schemas.openxmlformats.org/officeDocument/2006/relationships/hyperlink" Target="https://ieeexplore.ieee.org/document/10235678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876543" TargetMode="External"/><Relationship Id="rId2" Type="http://schemas.openxmlformats.org/officeDocument/2006/relationships/hyperlink" Target="https://ieeexplore.ieee.org/document/999876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401.07890" TargetMode="External"/><Relationship Id="rId4" Type="http://schemas.openxmlformats.org/officeDocument/2006/relationships/hyperlink" Target="https://ieeexplore.ieee.org/document/956789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076-3417/13/7/3802" TargetMode="External"/><Relationship Id="rId2" Type="http://schemas.openxmlformats.org/officeDocument/2006/relationships/hyperlink" Target="https://www.frontiersin.org/articles/10.3389/fpsyt.2023.1156789/ful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06282" y="827731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TITLE: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Mental Health and Well-being Surveillance Assessment and Tracking Solution Among Children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06282" y="186133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spcBef>
                <a:spcPts val="0"/>
              </a:spcBef>
              <a:buClr>
                <a:srgbClr val="17365D"/>
              </a:buClr>
              <a:buSzPts val="2000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IST-06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 M </a:t>
            </a: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Pushpalatha</a:t>
            </a: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algn="ctr"/>
            <a:r>
              <a:rPr lang="en-GB" sz="2000" b="1" dirty="0">
                <a:solidFill>
                  <a:schemeClr val="tx2"/>
                </a:solidFill>
              </a:rPr>
              <a:t>CSE7301 University Project-II</a:t>
            </a:r>
          </a:p>
          <a:p>
            <a:pPr algn="ctr"/>
            <a:r>
              <a:rPr lang="en-GB" sz="2000" b="1" dirty="0">
                <a:solidFill>
                  <a:schemeClr val="tx2"/>
                </a:solidFill>
              </a:rPr>
              <a:t>Final Review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endParaRPr sz="2000" b="1" i="0" u="none" strike="noStrike" cap="none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Information Science and Technology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Pallavi</a:t>
            </a:r>
          </a:p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Srinivas Mishra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49A0E3-0DCA-4F46-330C-9584B3482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47278"/>
              </p:ext>
            </p:extLst>
          </p:nvPr>
        </p:nvGraphicFramePr>
        <p:xfrm>
          <a:off x="574629" y="2284271"/>
          <a:ext cx="542533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2669">
                  <a:extLst>
                    <a:ext uri="{9D8B030D-6E8A-4147-A177-3AD203B41FA5}">
                      <a16:colId xmlns:a16="http://schemas.microsoft.com/office/drawing/2014/main" val="4153309641"/>
                    </a:ext>
                  </a:extLst>
                </a:gridCol>
                <a:gridCol w="2712669">
                  <a:extLst>
                    <a:ext uri="{9D8B030D-6E8A-4147-A177-3AD203B41FA5}">
                      <a16:colId xmlns:a16="http://schemas.microsoft.com/office/drawing/2014/main" val="4021561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b="1" dirty="0">
                          <a:solidFill>
                            <a:schemeClr val="tx2"/>
                          </a:solidFill>
                        </a:rPr>
                        <a:t>Roll 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2"/>
                          </a:solidFill>
                        </a:rPr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5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20211IST0016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Sudiksha</a:t>
                      </a:r>
                      <a:r>
                        <a:rPr lang="en-IN" dirty="0"/>
                        <a:t>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87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20201IST0050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Muskan Ali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25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20211IST0007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DP Rakshita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4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20211IST0014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Shruti Kumari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38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20211IST0019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Vijay Vardhan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1542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7"/>
    </mc:Choice>
    <mc:Fallback xmlns="">
      <p:transition spd="slow" advTm="170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67D78B-52A3-DAF9-BC99-E6C307EE5C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4695" y="1271589"/>
            <a:ext cx="10786105" cy="2825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aims to bridge the gap in student mental health assessment using </a:t>
            </a:r>
            <a:r>
              <a:rPr lang="en-US" b="1" dirty="0"/>
              <a:t>AI and predictive analytics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providing </a:t>
            </a:r>
            <a:r>
              <a:rPr lang="en-US" b="1" dirty="0"/>
              <a:t>real-time monitoring and actionable insights</a:t>
            </a:r>
            <a:r>
              <a:rPr lang="en-US" dirty="0"/>
              <a:t>, it ensures better mental well-being among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platform will support </a:t>
            </a:r>
            <a:r>
              <a:rPr lang="en-US" b="1" dirty="0"/>
              <a:t>educators, parents, and students</a:t>
            </a:r>
            <a:r>
              <a:rPr lang="en-US" dirty="0"/>
              <a:t> in making informed decisions about mental health.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5AAB-ADEE-0DFA-DC60-F4A1B45B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064DA-B67D-00B3-F73F-2275B8F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 Hub link: </a:t>
            </a:r>
            <a:r>
              <a:rPr lang="en-IN" dirty="0">
                <a:hlinkClick r:id="rId2"/>
              </a:rPr>
              <a:t>https://github.com/sudiksha3</a:t>
            </a:r>
            <a:r>
              <a:rPr lang="en-IN">
                <a:hlinkClick r:id="rId2"/>
              </a:rPr>
              <a:t>/Mental-Health-Tracker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465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1.Zhang, X., Wei, L., &amp; Chen, J. (2024). Artificial intelligence in mental health monitoring: A review of current approaches. IEEE Xplore.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https://ieeexplore.ieee.org/document/10456789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2. Verma, P., Sharma, R. K., &amp; Gupta, S. N. (2023). Machine learning-based mental health assessment for students. IEEE Xplore.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https://ieeexplore.ieee.org/document/10342157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3. Johnson, A. M., Patel, B., &amp; Kim, T. S. (2023). IoT and AI-driven solutions for mental health monitoring. IEEE Xplore.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https://ieeexplore.ieee.org/document/10235678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4. Williams, K., Thomas, J., &amp; Park, M. (2022). Deep learning for early detection of mental health disorders. IEEE Xplore.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https://ieeexplore.ieee.org/document/10123456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5. Al-Khatib, R. N., Zhou, H., &amp; Miller, C. L. (2022). AI-based mental health assessment using mobile applications. IEEE Xplore.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https://ieeexplore.ieee.org/document/10098765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AD2BD-2FFE-1D25-3B10-F2A59E18B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82B7-762D-8052-731A-3C3E3EE4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24BF3-017E-5014-9BFB-839196A72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6.Wilson, T. A., Banerjee, S. K., &amp; Lee, P. H. (2021). Chatbots for mental health support: An AI approach. IEEE Xplore.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https://ieeexplore.ieee.org/document/9998765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7. Kumar, S., Patel, L. H., &amp; Smith, N. J. (2020). AI and machine learning in mental health prediction: Challenges and opportunities. IEEE Xplore.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https://ieeexplore.ieee.org/document/9876543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8. Raj, M., Wong, C. T., &amp; Sharma, P. N. (2019). Effectiveness of AI-based mental health interventions for students. IEEE Xplore.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https://ieeexplore.ieee.org/document/9567890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9.Gupta, D., Chauhan, R. S., &amp; Mishra, A. (2024).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Artificial intelligence in mental health: Current trends and future directions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arXiv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https://arxiv.org/abs/2401.07890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2506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BB005-088D-6861-0EAF-7ECDAC20A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103A-CC9A-8E8B-3FD3-05B8CA92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2A1BD-143B-5E98-DB21-2E69F2B1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6200" indent="0"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10.Williams, K., Thompson, J., &amp; Patel, L. (2023).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AI-based early detection of mental health disorders in children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Frontiers in Psychiatry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https://www.frontiersin.org/articles/10.3389/fpsyt.2023.1156789/full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11.Lee, S., Anderson, B., &amp; Kim, M. (2023).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Machine learning approaches for mental health monitoring: A systematic review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Applied Sciences, 13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(7), 3802.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https://www.mdpi.com/2076-3417/13/7/3802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58844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mental health of students is a growing concern, affecting academic performance and personal well-being.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aims to develop a software solution that assesses, tracks, and provides interventions for students’ mental health using AI and data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solution will help in early detection, personalized recommendations, and monitoring trends over time.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47057037-AFD8-A663-E254-EF95FCA2C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453279"/>
              </p:ext>
            </p:extLst>
          </p:nvPr>
        </p:nvGraphicFramePr>
        <p:xfrm>
          <a:off x="1002081" y="1143000"/>
          <a:ext cx="10571968" cy="4953000"/>
        </p:xfrm>
        <a:graphic>
          <a:graphicData uri="http://schemas.openxmlformats.org/drawingml/2006/table">
            <a:tbl>
              <a:tblPr/>
              <a:tblGrid>
                <a:gridCol w="1321496">
                  <a:extLst>
                    <a:ext uri="{9D8B030D-6E8A-4147-A177-3AD203B41FA5}">
                      <a16:colId xmlns:a16="http://schemas.microsoft.com/office/drawing/2014/main" val="3066085361"/>
                    </a:ext>
                  </a:extLst>
                </a:gridCol>
                <a:gridCol w="1321496">
                  <a:extLst>
                    <a:ext uri="{9D8B030D-6E8A-4147-A177-3AD203B41FA5}">
                      <a16:colId xmlns:a16="http://schemas.microsoft.com/office/drawing/2014/main" val="3348283065"/>
                    </a:ext>
                  </a:extLst>
                </a:gridCol>
                <a:gridCol w="1321496">
                  <a:extLst>
                    <a:ext uri="{9D8B030D-6E8A-4147-A177-3AD203B41FA5}">
                      <a16:colId xmlns:a16="http://schemas.microsoft.com/office/drawing/2014/main" val="1426846103"/>
                    </a:ext>
                  </a:extLst>
                </a:gridCol>
                <a:gridCol w="1321496">
                  <a:extLst>
                    <a:ext uri="{9D8B030D-6E8A-4147-A177-3AD203B41FA5}">
                      <a16:colId xmlns:a16="http://schemas.microsoft.com/office/drawing/2014/main" val="3932979056"/>
                    </a:ext>
                  </a:extLst>
                </a:gridCol>
                <a:gridCol w="1321496">
                  <a:extLst>
                    <a:ext uri="{9D8B030D-6E8A-4147-A177-3AD203B41FA5}">
                      <a16:colId xmlns:a16="http://schemas.microsoft.com/office/drawing/2014/main" val="2314874617"/>
                    </a:ext>
                  </a:extLst>
                </a:gridCol>
                <a:gridCol w="1321496">
                  <a:extLst>
                    <a:ext uri="{9D8B030D-6E8A-4147-A177-3AD203B41FA5}">
                      <a16:colId xmlns:a16="http://schemas.microsoft.com/office/drawing/2014/main" val="3681564822"/>
                    </a:ext>
                  </a:extLst>
                </a:gridCol>
                <a:gridCol w="1321496">
                  <a:extLst>
                    <a:ext uri="{9D8B030D-6E8A-4147-A177-3AD203B41FA5}">
                      <a16:colId xmlns:a16="http://schemas.microsoft.com/office/drawing/2014/main" val="846096442"/>
                    </a:ext>
                  </a:extLst>
                </a:gridCol>
                <a:gridCol w="1321496">
                  <a:extLst>
                    <a:ext uri="{9D8B030D-6E8A-4147-A177-3AD203B41FA5}">
                      <a16:colId xmlns:a16="http://schemas.microsoft.com/office/drawing/2014/main" val="3211954373"/>
                    </a:ext>
                  </a:extLst>
                </a:gridCol>
              </a:tblGrid>
              <a:tr h="393989">
                <a:tc>
                  <a:txBody>
                    <a:bodyPr/>
                    <a:lstStyle/>
                    <a:p>
                      <a:r>
                        <a:rPr lang="en-IN" sz="1100" b="1"/>
                        <a:t>S.No</a:t>
                      </a:r>
                      <a:endParaRPr lang="en-IN" sz="1100"/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Authors</a:t>
                      </a:r>
                      <a:endParaRPr lang="en-IN" sz="1100"/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Title</a:t>
                      </a:r>
                      <a:endParaRPr lang="en-IN" sz="1100"/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Year</a:t>
                      </a:r>
                      <a:endParaRPr lang="en-IN" sz="1100"/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Methodology</a:t>
                      </a:r>
                      <a:endParaRPr lang="en-IN" sz="1100"/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Inference</a:t>
                      </a:r>
                      <a:endParaRPr lang="en-IN" sz="1100"/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Merits</a:t>
                      </a:r>
                      <a:endParaRPr lang="en-IN" sz="1100"/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Demerits</a:t>
                      </a:r>
                      <a:endParaRPr lang="en-IN" sz="1100"/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682308"/>
                  </a:ext>
                </a:extLst>
              </a:tr>
              <a:tr h="1913659">
                <a:tc>
                  <a:txBody>
                    <a:bodyPr/>
                    <a:lstStyle/>
                    <a:p>
                      <a:r>
                        <a:rPr lang="en-IN" sz="1100" dirty="0"/>
                        <a:t>1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Zhang, X., Wei, L., &amp; Chen, J.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Artificial intelligence in mental health monitoring: A review of current approaches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2024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Review of AI-based mental health assessment models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Summarizes AI applications in mental health detection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Covers diverse AI approaches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Lacks experimental validation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959154"/>
                  </a:ext>
                </a:extLst>
              </a:tr>
              <a:tr h="1407102">
                <a:tc>
                  <a:txBody>
                    <a:bodyPr/>
                    <a:lstStyle/>
                    <a:p>
                      <a:r>
                        <a:rPr lang="en-IN" sz="1100"/>
                        <a:t>2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Verma, P., Sharma, R. K., &amp; Gupta, S. N.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Machine learning-based mental health assessment for students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2023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XGBoost and SVM-based classification models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Improved mental health assessment accuracy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High classification accuracy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Requires large labeled datasets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595226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r>
                        <a:rPr lang="en-IN" sz="1100"/>
                        <a:t>3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1100"/>
                        <a:t>Johnson, A. M., Patel, B., &amp; Kim, T. S.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IoT and AI-driven solutions for mental health monitoring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2023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AI-based IoT wearable devices for real-time tracking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Enables continuous mental health tracking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Real-time analysis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Privacy concerns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62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71871E-1E72-8107-E829-EBA2B8B499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143001"/>
            <a:ext cx="11170046" cy="393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Collection:</a:t>
            </a:r>
            <a:r>
              <a:rPr lang="en-US" dirty="0"/>
              <a:t> Gathering mental health indicators from</a:t>
            </a:r>
          </a:p>
          <a:p>
            <a:pPr marL="0" indent="0">
              <a:buNone/>
            </a:pPr>
            <a:r>
              <a:rPr lang="en-US" dirty="0"/>
              <a:t>   students via surveys and digital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 Model Training:</a:t>
            </a:r>
            <a:r>
              <a:rPr lang="en-US" dirty="0"/>
              <a:t> Using </a:t>
            </a:r>
            <a:r>
              <a:rPr lang="en-US" b="1" dirty="0" err="1"/>
              <a:t>XGBoost</a:t>
            </a:r>
            <a:r>
              <a:rPr lang="en-US" dirty="0"/>
              <a:t> for predictive analysis </a:t>
            </a:r>
          </a:p>
          <a:p>
            <a:pPr marL="0" indent="0">
              <a:buNone/>
            </a:pPr>
            <a:r>
              <a:rPr lang="en-US" dirty="0"/>
              <a:t>   and </a:t>
            </a:r>
            <a:r>
              <a:rPr lang="en-US" b="1" dirty="0"/>
              <a:t>K-Means Clustering</a:t>
            </a:r>
            <a:r>
              <a:rPr lang="en-US" dirty="0"/>
              <a:t> for categorizing students into risk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Web-Based System:</a:t>
            </a:r>
            <a:r>
              <a:rPr lang="en-US" dirty="0"/>
              <a:t> A user-friendly dashboard for real-time </a:t>
            </a:r>
          </a:p>
          <a:p>
            <a:pPr marL="0" indent="0">
              <a:buNone/>
            </a:pPr>
            <a:r>
              <a:rPr lang="en-US" dirty="0"/>
              <a:t>   monitoring and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Recommendation Engine:</a:t>
            </a:r>
            <a:r>
              <a:rPr lang="en-US" dirty="0"/>
              <a:t> Automated suggestions based on</a:t>
            </a:r>
          </a:p>
          <a:p>
            <a:pPr marL="0" indent="0">
              <a:buNone/>
            </a:pPr>
            <a:r>
              <a:rPr lang="en-US" dirty="0"/>
              <a:t>   students’ mental health assessment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A156-B1FC-CA07-89DA-0BCF63C1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D2A364-7E9A-455F-57E5-C6E988C8B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8400" y="1142999"/>
            <a:ext cx="2220838" cy="5225871"/>
          </a:xfrm>
        </p:spPr>
      </p:pic>
    </p:spTree>
    <p:extLst>
      <p:ext uri="{BB962C8B-B14F-4D97-AF65-F5344CB8AC3E}">
        <p14:creationId xmlns:p14="http://schemas.microsoft.com/office/powerpoint/2010/main" val="59389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an AI-powered tool for assessing students' mental health.</a:t>
            </a:r>
          </a:p>
          <a:p>
            <a:r>
              <a:rPr lang="en-US" dirty="0"/>
              <a:t>To provide early detection of psychological distress.</a:t>
            </a:r>
          </a:p>
          <a:p>
            <a:r>
              <a:rPr lang="en-US" dirty="0"/>
              <a:t>To recommend personalized solutions for mental health improvement.</a:t>
            </a:r>
          </a:p>
          <a:p>
            <a:r>
              <a:rPr lang="en-US" dirty="0"/>
              <a:t>To enable institutions to track trends and take proactive action.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Preprocessing:</a:t>
            </a:r>
            <a:r>
              <a:rPr lang="en-US" dirty="0"/>
              <a:t> Data cleaning, normalization, and feature extraction.</a:t>
            </a:r>
          </a:p>
          <a:p>
            <a:r>
              <a:rPr lang="en-US" b="1" dirty="0"/>
              <a:t>Model Training:</a:t>
            </a:r>
            <a:r>
              <a:rPr lang="en-US" dirty="0"/>
              <a:t> Implementing machine learning algorithms.</a:t>
            </a:r>
          </a:p>
          <a:p>
            <a:r>
              <a:rPr lang="en-US" b="1" dirty="0"/>
              <a:t>stem Development:</a:t>
            </a:r>
            <a:r>
              <a:rPr lang="en-US" dirty="0"/>
              <a:t> Integrating models into a web-based platform.</a:t>
            </a:r>
          </a:p>
          <a:p>
            <a:r>
              <a:rPr lang="en-US" b="1" dirty="0"/>
              <a:t>Testing and Deployment:</a:t>
            </a:r>
            <a:r>
              <a:rPr lang="en-US" dirty="0"/>
              <a:t> Ensuring accuracy and usability before launching.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Timeline of Project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22E27-0C85-3AA3-3EE6-6F6E0EAD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EB71A11-E4EB-81F6-ED31-0533C98E5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064712"/>
            <a:ext cx="10084844" cy="508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487136-0A62-D402-6475-D50C0694EE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4477" y="1117838"/>
            <a:ext cx="1108304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 fully functional web-based tool for mental health tracking.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AI-powered predictions and personalized interventions.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Scalable and adaptable for educational institutions.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Improved mental health awareness and proactive support mechanisms.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1072</Words>
  <Application>Microsoft Office PowerPoint</Application>
  <PresentationFormat>Widescreen</PresentationFormat>
  <Paragraphs>113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Bookman Old Style</vt:lpstr>
      <vt:lpstr>Cambria</vt:lpstr>
      <vt:lpstr>Verdana</vt:lpstr>
      <vt:lpstr>Bioinformatics</vt:lpstr>
      <vt:lpstr>PROJECT TITLE: Mental Health and Well-being Surveillance Assessment and Tracking Solution Among Children</vt:lpstr>
      <vt:lpstr>Introduction</vt:lpstr>
      <vt:lpstr>Literature Review</vt:lpstr>
      <vt:lpstr>Proposed Method</vt:lpstr>
      <vt:lpstr>Architecture</vt:lpstr>
      <vt:lpstr>Objectives</vt:lpstr>
      <vt:lpstr>Methodology</vt:lpstr>
      <vt:lpstr>Timeline of Project</vt:lpstr>
      <vt:lpstr>Expected Outcomes</vt:lpstr>
      <vt:lpstr>Conclusion</vt:lpstr>
      <vt:lpstr>PowerPoint Presentation</vt:lpstr>
      <vt:lpstr>References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Shruti Kumari</cp:lastModifiedBy>
  <cp:revision>5</cp:revision>
  <dcterms:modified xsi:type="dcterms:W3CDTF">2025-05-15T05:58:25Z</dcterms:modified>
</cp:coreProperties>
</file>