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4"/>
  </p:sldMasterIdLst>
  <p:sldIdLst>
    <p:sldId id="257" r:id="rId5"/>
    <p:sldId id="259" r:id="rId6"/>
    <p:sldId id="277" r:id="rId7"/>
    <p:sldId id="279" r:id="rId8"/>
    <p:sldId id="280" r:id="rId9"/>
    <p:sldId id="281" r:id="rId10"/>
    <p:sldId id="282" r:id="rId11"/>
    <p:sldId id="283" r:id="rId12"/>
    <p:sldId id="284" r:id="rId13"/>
    <p:sldId id="285" r:id="rId14"/>
    <p:sldId id="286"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0"/>
  </p:normalViewPr>
  <p:slideViewPr>
    <p:cSldViewPr snapToGrid="0" snapToObjects="1">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11/15/2022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11/15/2022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duotone>
              <a:prstClr val="black"/>
              <a:schemeClr val="tx2">
                <a:tint val="45000"/>
                <a:satMod val="400000"/>
              </a:schemeClr>
            </a:duotone>
            <a:alphaModFix/>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a:stretch/>
        </p:blipFill>
        <p:spPr>
          <a:xfrm>
            <a:off x="330456" y="414458"/>
            <a:ext cx="11531088" cy="6029084"/>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1" y="4709695"/>
            <a:ext cx="10572000" cy="694862"/>
          </a:xfrm>
        </p:spPr>
        <p:txBody>
          <a:bodyPr>
            <a:noAutofit/>
          </a:bodyPr>
          <a:lstStyle/>
          <a:p>
            <a:pPr>
              <a:lnSpc>
                <a:spcPct val="90000"/>
              </a:lnSpc>
            </a:pPr>
            <a:r>
              <a:rPr lang="en-US" sz="7200"/>
              <a:t>Text-to-speech System</a:t>
            </a:r>
            <a:endParaRPr lang="en-US" sz="7200" dirty="0"/>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849432"/>
          </a:xfrm>
        </p:spPr>
        <p:txBody>
          <a:bodyPr>
            <a:normAutofit/>
          </a:bodyPr>
          <a:lstStyle/>
          <a:p>
            <a:r>
              <a:rPr lang="en-US"/>
              <a:t>SUDIKSHA NAVIK (22111059)</a:t>
            </a:r>
          </a:p>
          <a:p>
            <a:r>
              <a:rPr lang="en-US"/>
              <a:t>DRASHTANT SINGH RATHOD (22111021)</a:t>
            </a:r>
            <a:endParaRPr lang="en-US" dirty="0"/>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3B82-703B-8EF1-FB11-5081779F8659}"/>
              </a:ext>
            </a:extLst>
          </p:cNvPr>
          <p:cNvSpPr>
            <a:spLocks noGrp="1"/>
          </p:cNvSpPr>
          <p:nvPr>
            <p:ph type="title"/>
          </p:nvPr>
        </p:nvSpPr>
        <p:spPr/>
        <p:txBody>
          <a:bodyPr/>
          <a:lstStyle/>
          <a:p>
            <a:r>
              <a:rPr lang="en-US"/>
              <a:t>Implementation</a:t>
            </a:r>
            <a:endParaRPr lang="en-IN"/>
          </a:p>
        </p:txBody>
      </p:sp>
      <p:sp>
        <p:nvSpPr>
          <p:cNvPr id="3" name="Content Placeholder 2">
            <a:extLst>
              <a:ext uri="{FF2B5EF4-FFF2-40B4-BE49-F238E27FC236}">
                <a16:creationId xmlns:a16="http://schemas.microsoft.com/office/drawing/2014/main" id="{CECDBC0D-4365-A4A8-A0FE-E10F0EC36688}"/>
              </a:ext>
            </a:extLst>
          </p:cNvPr>
          <p:cNvSpPr>
            <a:spLocks noGrp="1"/>
          </p:cNvSpPr>
          <p:nvPr>
            <p:ph idx="1"/>
          </p:nvPr>
        </p:nvSpPr>
        <p:spPr>
          <a:xfrm>
            <a:off x="827424" y="2551606"/>
            <a:ext cx="10554574" cy="3636511"/>
          </a:xfrm>
        </p:spPr>
        <p:txBody>
          <a:bodyPr>
            <a:normAutofit/>
          </a:bodyPr>
          <a:lstStyle/>
          <a:p>
            <a:r>
              <a:rPr lang="en-US"/>
              <a:t>phoneme.py:</a:t>
            </a:r>
            <a:r>
              <a:rPr lang="en-IN"/>
              <a:t> </a:t>
            </a:r>
          </a:p>
          <a:p>
            <a:pPr lvl="1"/>
            <a:r>
              <a:rPr lang="en-IN"/>
              <a:t>Contains the list of all sounds used in the conversion.</a:t>
            </a:r>
          </a:p>
          <a:p>
            <a:r>
              <a:rPr lang="en-US"/>
              <a:t>convertphonemes.py: </a:t>
            </a:r>
          </a:p>
          <a:p>
            <a:pPr lvl="1"/>
            <a:r>
              <a:rPr lang="en-US" b="0">
                <a:effectLst/>
                <a:latin typeface="Consolas" panose="020B0609020204030204" pitchFamily="49" charset="0"/>
              </a:rPr>
              <a:t>Takes list of words and finds appropriate phonemes</a:t>
            </a:r>
          </a:p>
          <a:p>
            <a:r>
              <a:rPr lang="en-US"/>
              <a:t>convertsounds.py:</a:t>
            </a:r>
          </a:p>
          <a:p>
            <a:pPr lvl="1"/>
            <a:r>
              <a:rPr lang="en-US" b="0">
                <a:effectLst/>
                <a:latin typeface="Consolas" panose="020B0609020204030204" pitchFamily="49" charset="0"/>
              </a:rPr>
              <a:t>Matches each phoneme from list with appropriate wav file</a:t>
            </a:r>
          </a:p>
          <a:p>
            <a:r>
              <a:rPr lang="en-US">
                <a:latin typeface="Consolas" panose="020B0609020204030204" pitchFamily="49" charset="0"/>
              </a:rPr>
              <a:t>tts.py: </a:t>
            </a:r>
          </a:p>
          <a:p>
            <a:pPr lvl="1"/>
            <a:r>
              <a:rPr lang="en-US" b="0">
                <a:effectLst/>
                <a:latin typeface="Consolas" panose="020B0609020204030204" pitchFamily="49" charset="0"/>
              </a:rPr>
              <a:t>Pulls all three pieces together: words, phonemes and sounds</a:t>
            </a:r>
            <a:endParaRPr lang="en-US">
              <a:latin typeface="Consolas" panose="020B0609020204030204" pitchFamily="49" charset="0"/>
            </a:endParaRPr>
          </a:p>
          <a:p>
            <a:endParaRPr lang="en-US" b="0">
              <a:effectLst/>
              <a:latin typeface="Consolas" panose="020B0609020204030204" pitchFamily="49" charset="0"/>
            </a:endParaRPr>
          </a:p>
          <a:p>
            <a:pPr marL="457200" lvl="1" indent="0">
              <a:buNone/>
            </a:pPr>
            <a:endParaRPr lang="en-US"/>
          </a:p>
        </p:txBody>
      </p:sp>
    </p:spTree>
    <p:extLst>
      <p:ext uri="{BB962C8B-B14F-4D97-AF65-F5344CB8AC3E}">
        <p14:creationId xmlns:p14="http://schemas.microsoft.com/office/powerpoint/2010/main" val="14405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6E0C-AD64-ADAE-F27A-3FF74185CF93}"/>
              </a:ext>
            </a:extLst>
          </p:cNvPr>
          <p:cNvSpPr>
            <a:spLocks noGrp="1"/>
          </p:cNvSpPr>
          <p:nvPr>
            <p:ph type="title"/>
          </p:nvPr>
        </p:nvSpPr>
        <p:spPr>
          <a:xfrm>
            <a:off x="810000" y="620443"/>
            <a:ext cx="10571998" cy="970450"/>
          </a:xfrm>
        </p:spPr>
        <p:txBody>
          <a:bodyPr/>
          <a:lstStyle/>
          <a:p>
            <a:r>
              <a:rPr lang="en-US"/>
              <a:t>Result</a:t>
            </a:r>
            <a:endParaRPr lang="en-IN"/>
          </a:p>
        </p:txBody>
      </p:sp>
      <p:sp>
        <p:nvSpPr>
          <p:cNvPr id="3" name="Content Placeholder 2">
            <a:extLst>
              <a:ext uri="{FF2B5EF4-FFF2-40B4-BE49-F238E27FC236}">
                <a16:creationId xmlns:a16="http://schemas.microsoft.com/office/drawing/2014/main" id="{E2C22EDE-6DA6-B851-59B5-16794B40F1FB}"/>
              </a:ext>
            </a:extLst>
          </p:cNvPr>
          <p:cNvSpPr>
            <a:spLocks noGrp="1"/>
          </p:cNvSpPr>
          <p:nvPr>
            <p:ph idx="1"/>
          </p:nvPr>
        </p:nvSpPr>
        <p:spPr/>
        <p:txBody>
          <a:bodyPr/>
          <a:lstStyle/>
          <a:p>
            <a:r>
              <a:rPr lang="en-US"/>
              <a:t>An output wav file named “speech.wav”.</a:t>
            </a:r>
            <a:endParaRPr lang="en-IN"/>
          </a:p>
        </p:txBody>
      </p:sp>
    </p:spTree>
    <p:extLst>
      <p:ext uri="{BB962C8B-B14F-4D97-AF65-F5344CB8AC3E}">
        <p14:creationId xmlns:p14="http://schemas.microsoft.com/office/powerpoint/2010/main" val="43114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5018877"/>
            <a:ext cx="10572000" cy="694862"/>
          </a:xfrm>
        </p:spPr>
        <p:txBody>
          <a:bodyPr vert="horz" lIns="91440" tIns="45720" rIns="91440" bIns="45720" rtlCol="0" anchor="b">
            <a:normAutofit/>
          </a:bodyPr>
          <a:lstStyle/>
          <a:p>
            <a:pPr algn="l">
              <a:lnSpc>
                <a:spcPct val="90000"/>
              </a:lnSpc>
            </a:pPr>
            <a:r>
              <a:rPr lang="en-US" sz="4000" dirty="0"/>
              <a:t>Thank You</a:t>
            </a:r>
            <a:endParaRPr lang="en-US" sz="4000"/>
          </a:p>
        </p:txBody>
      </p:sp>
    </p:spTree>
    <p:extLst>
      <p:ext uri="{BB962C8B-B14F-4D97-AF65-F5344CB8AC3E}">
        <p14:creationId xmlns:p14="http://schemas.microsoft.com/office/powerpoint/2010/main" val="14158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344C5B-468D-40BA-8562-BB2A6E423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ECAA8197-DF89-4B95-92DB-575C8AFF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238765" y="2480912"/>
            <a:ext cx="3619559" cy="1896176"/>
          </a:xfrm>
        </p:spPr>
        <p:txBody>
          <a:bodyPr anchor="t">
            <a:normAutofit/>
          </a:bodyPr>
          <a:lstStyle/>
          <a:p>
            <a:r>
              <a:rPr lang="en-US" sz="4400"/>
              <a:t>What is a    TTS System?</a:t>
            </a:r>
          </a:p>
        </p:txBody>
      </p:sp>
      <p:sp>
        <p:nvSpPr>
          <p:cNvPr id="4" name="Content Placeholder 3">
            <a:extLst>
              <a:ext uri="{FF2B5EF4-FFF2-40B4-BE49-F238E27FC236}">
                <a16:creationId xmlns:a16="http://schemas.microsoft.com/office/drawing/2014/main" id="{D8476269-59B1-A47D-7B80-D013247AD349}"/>
              </a:ext>
            </a:extLst>
          </p:cNvPr>
          <p:cNvSpPr>
            <a:spLocks noGrp="1"/>
          </p:cNvSpPr>
          <p:nvPr>
            <p:ph idx="1"/>
          </p:nvPr>
        </p:nvSpPr>
        <p:spPr>
          <a:xfrm>
            <a:off x="751242" y="1211870"/>
            <a:ext cx="6052511" cy="4434259"/>
          </a:xfrm>
        </p:spPr>
        <p:txBody>
          <a:bodyPr/>
          <a:lstStyle/>
          <a:p>
            <a:r>
              <a:rPr lang="en-US" b="0" i="0">
                <a:solidFill>
                  <a:srgbClr val="424242"/>
                </a:solidFill>
                <a:effectLst/>
                <a:latin typeface="Verdana" panose="020B0604030504040204" pitchFamily="34" charset="0"/>
              </a:rPr>
              <a:t>Text to speech (TTS) is a natural language modeling process that requires changing units of text into units of speech for audio presentation. This is the opposite of speech to text, where a technology takes in spoken words and tries to accurately record them as text.</a:t>
            </a:r>
          </a:p>
          <a:p>
            <a:r>
              <a:rPr lang="en-US">
                <a:solidFill>
                  <a:srgbClr val="202124"/>
                </a:solidFill>
                <a:latin typeface="arial" panose="020B0604020202020204" pitchFamily="34" charset="0"/>
              </a:rPr>
              <a:t>It</a:t>
            </a:r>
            <a:r>
              <a:rPr lang="en-US" b="0" i="0">
                <a:solidFill>
                  <a:srgbClr val="202124"/>
                </a:solidFill>
                <a:effectLst/>
                <a:latin typeface="arial" panose="020B0604020202020204" pitchFamily="34" charset="0"/>
              </a:rPr>
              <a:t> is </a:t>
            </a:r>
            <a:r>
              <a:rPr lang="en-US" b="1" i="0">
                <a:solidFill>
                  <a:srgbClr val="202124"/>
                </a:solidFill>
                <a:effectLst/>
                <a:latin typeface="arial" panose="020B0604020202020204" pitchFamily="34" charset="0"/>
              </a:rPr>
              <a:t>a type of assistive technology that reads digital text aloud</a:t>
            </a:r>
            <a:r>
              <a:rPr lang="en-US" b="0" i="0">
                <a:solidFill>
                  <a:srgbClr val="202124"/>
                </a:solidFill>
                <a:effectLst/>
                <a:latin typeface="arial" panose="020B0604020202020204" pitchFamily="34" charset="0"/>
              </a:rPr>
              <a:t>. It's sometimes called “read aloud” technology. With a click of a button or the touch of a finger, TTS can take words on a computer or other digital device and convert them into audio.</a:t>
            </a:r>
            <a:endParaRPr lang="en-IN"/>
          </a:p>
        </p:txBody>
      </p:sp>
    </p:spTree>
    <p:extLst>
      <p:ext uri="{BB962C8B-B14F-4D97-AF65-F5344CB8AC3E}">
        <p14:creationId xmlns:p14="http://schemas.microsoft.com/office/powerpoint/2010/main" val="1993708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39014" y="539018"/>
            <a:ext cx="7166698" cy="970450"/>
          </a:xfrm>
        </p:spPr>
        <p:txBody>
          <a:bodyPr vert="horz" lIns="91440" tIns="45720" rIns="91440" bIns="45720" rtlCol="0" anchor="b">
            <a:normAutofit/>
          </a:bodyPr>
          <a:lstStyle/>
          <a:p>
            <a:pPr algn="ctr"/>
            <a:r>
              <a:rPr lang="en-US"/>
              <a:t>Text-to-Speech Synthesizer</a:t>
            </a:r>
            <a:endParaRPr lang="en-US" dirty="0"/>
          </a:p>
        </p:txBody>
      </p:sp>
      <p:sp>
        <p:nvSpPr>
          <p:cNvPr id="3" name="Content Placeholder 2">
            <a:extLst>
              <a:ext uri="{FF2B5EF4-FFF2-40B4-BE49-F238E27FC236}">
                <a16:creationId xmlns:a16="http://schemas.microsoft.com/office/drawing/2014/main" id="{C99524E7-FB66-4576-4876-B241A5E0B106}"/>
              </a:ext>
            </a:extLst>
          </p:cNvPr>
          <p:cNvSpPr>
            <a:spLocks noGrp="1"/>
          </p:cNvSpPr>
          <p:nvPr>
            <p:ph idx="1"/>
          </p:nvPr>
        </p:nvSpPr>
        <p:spPr>
          <a:xfrm>
            <a:off x="645457" y="2222286"/>
            <a:ext cx="5197077" cy="4120761"/>
          </a:xfrm>
        </p:spPr>
        <p:txBody>
          <a:bodyPr/>
          <a:lstStyle/>
          <a:p>
            <a:r>
              <a:rPr lang="en-US" sz="1800" b="0" i="0" u="none" strike="noStrike">
                <a:effectLst/>
                <a:latin typeface="Verdana" panose="020B0604030504040204" pitchFamily="34" charset="0"/>
                <a:ea typeface="Verdana" panose="020B0604030504040204" pitchFamily="34" charset="0"/>
              </a:rPr>
              <a:t>The TTS synthesis system comprises mainly two steps as shown in Fig. 1.</a:t>
            </a:r>
          </a:p>
          <a:p>
            <a:pPr lvl="1"/>
            <a:r>
              <a:rPr lang="en-US" b="0" i="0" u="none" strike="noStrike">
                <a:effectLst/>
                <a:latin typeface="Verdana" panose="020B0604030504040204" pitchFamily="34" charset="0"/>
                <a:ea typeface="Verdana" panose="020B0604030504040204" pitchFamily="34" charset="0"/>
              </a:rPr>
              <a:t> In the first step, the input text is pre-processed, analyzed and then transcribed into phonetic or linguistic representation using NLP techniques. </a:t>
            </a:r>
          </a:p>
          <a:p>
            <a:pPr lvl="1"/>
            <a:r>
              <a:rPr lang="en-US" b="0" i="0" u="none" strike="noStrike">
                <a:effectLst/>
                <a:latin typeface="Verdana" panose="020B0604030504040204" pitchFamily="34" charset="0"/>
                <a:ea typeface="Verdana" panose="020B0604030504040204" pitchFamily="34" charset="0"/>
              </a:rPr>
              <a:t>In the second step, synthesized speech in audio format is generated from the phonetic and prosodic information of the text using DSP techniques which involve mathematical models. The complete system is called “TTS Synthesizer” or “TTS Engine”.</a:t>
            </a:r>
            <a:endParaRPr lang="en-IN">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9BF33B61-E0BB-C93E-BFDB-6DF4FF64A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416" y="2929816"/>
            <a:ext cx="5342905" cy="270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55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DAB6-6F0A-CDA9-B9DC-0E7BDE5B10E2}"/>
              </a:ext>
            </a:extLst>
          </p:cNvPr>
          <p:cNvSpPr>
            <a:spLocks noGrp="1"/>
          </p:cNvSpPr>
          <p:nvPr>
            <p:ph type="title"/>
          </p:nvPr>
        </p:nvSpPr>
        <p:spPr/>
        <p:txBody>
          <a:bodyPr/>
          <a:lstStyle/>
          <a:p>
            <a:r>
              <a:rPr lang="en-IN" b="1" i="0" u="none" strike="noStrike">
                <a:solidFill>
                  <a:schemeClr val="tx1"/>
                </a:solidFill>
                <a:effectLst/>
              </a:rPr>
              <a:t>Concatenative Synthesis</a:t>
            </a:r>
            <a:endParaRPr lang="en-IN" sz="7200">
              <a:solidFill>
                <a:schemeClr val="tx1"/>
              </a:solidFill>
            </a:endParaRPr>
          </a:p>
        </p:txBody>
      </p:sp>
      <p:sp>
        <p:nvSpPr>
          <p:cNvPr id="3" name="Content Placeholder 2">
            <a:extLst>
              <a:ext uri="{FF2B5EF4-FFF2-40B4-BE49-F238E27FC236}">
                <a16:creationId xmlns:a16="http://schemas.microsoft.com/office/drawing/2014/main" id="{5621179A-E93D-3A97-B311-3AB8F01D788B}"/>
              </a:ext>
            </a:extLst>
          </p:cNvPr>
          <p:cNvSpPr>
            <a:spLocks noGrp="1"/>
          </p:cNvSpPr>
          <p:nvPr>
            <p:ph idx="1"/>
          </p:nvPr>
        </p:nvSpPr>
        <p:spPr/>
        <p:txBody>
          <a:bodyPr>
            <a:normAutofit/>
          </a:bodyPr>
          <a:lstStyle/>
          <a:p>
            <a:r>
              <a:rPr lang="en-US" sz="2000" b="0" i="0" u="none" strike="noStrike">
                <a:effectLst/>
                <a:latin typeface="Verdana" panose="020B0604030504040204" pitchFamily="34" charset="0"/>
                <a:ea typeface="Verdana" panose="020B0604030504040204" pitchFamily="34" charset="0"/>
              </a:rPr>
              <a:t>Concatenative synthesis (CS) is a widely used speech synthesis method to produce artificial speech as the synthesized speech produced by this method sounds natural. </a:t>
            </a:r>
          </a:p>
          <a:p>
            <a:r>
              <a:rPr lang="en-US" sz="2000" b="0" i="0" u="none" strike="noStrike">
                <a:effectLst/>
                <a:latin typeface="Verdana" panose="020B0604030504040204" pitchFamily="34" charset="0"/>
                <a:ea typeface="Verdana" panose="020B0604030504040204" pitchFamily="34" charset="0"/>
              </a:rPr>
              <a:t>It does not perform explicit vocal-tract modeling, that is, it is not a rule-based speech synthesis method. Instead, it acquires an exhaustive set of units from the pre-recorded speech and then performs synthesis by concatenating these units in appropriate order.</a:t>
            </a:r>
            <a:endParaRPr lang="en-IN"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720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5E75-43C5-C513-A6FF-5298365F5916}"/>
              </a:ext>
            </a:extLst>
          </p:cNvPr>
          <p:cNvSpPr>
            <a:spLocks noGrp="1"/>
          </p:cNvSpPr>
          <p:nvPr>
            <p:ph type="title"/>
          </p:nvPr>
        </p:nvSpPr>
        <p:spPr/>
        <p:txBody>
          <a:bodyPr/>
          <a:lstStyle/>
          <a:p>
            <a:r>
              <a:rPr lang="en-US"/>
              <a:t>Types of Concatenative Synthesis</a:t>
            </a:r>
            <a:endParaRPr lang="en-IN"/>
          </a:p>
        </p:txBody>
      </p:sp>
      <p:sp>
        <p:nvSpPr>
          <p:cNvPr id="3" name="Content Placeholder 2">
            <a:extLst>
              <a:ext uri="{FF2B5EF4-FFF2-40B4-BE49-F238E27FC236}">
                <a16:creationId xmlns:a16="http://schemas.microsoft.com/office/drawing/2014/main" id="{0449ED1D-6AC1-5EE8-C1AF-88C3A84B319D}"/>
              </a:ext>
            </a:extLst>
          </p:cNvPr>
          <p:cNvSpPr>
            <a:spLocks noGrp="1"/>
          </p:cNvSpPr>
          <p:nvPr>
            <p:ph idx="1"/>
          </p:nvPr>
        </p:nvSpPr>
        <p:spPr/>
        <p:txBody>
          <a:bodyPr>
            <a:normAutofit/>
          </a:bodyPr>
          <a:lstStyle/>
          <a:p>
            <a:r>
              <a:rPr lang="en-IN" sz="2000" i="0" u="none" strike="noStrike">
                <a:effectLst/>
                <a:latin typeface="Verdana" panose="020B0604030504040204" pitchFamily="34" charset="0"/>
                <a:ea typeface="Verdana" panose="020B0604030504040204" pitchFamily="34" charset="0"/>
              </a:rPr>
              <a:t>Domain-specific Synthesis</a:t>
            </a:r>
          </a:p>
          <a:p>
            <a:r>
              <a:rPr lang="en-IN" sz="2000" i="0" u="none" strike="noStrike">
                <a:effectLst/>
                <a:latin typeface="Verdana" panose="020B0604030504040204" pitchFamily="34" charset="0"/>
                <a:ea typeface="Verdana" panose="020B0604030504040204" pitchFamily="34" charset="0"/>
              </a:rPr>
              <a:t>Phoneme-based Synthesis</a:t>
            </a:r>
            <a:endParaRPr lang="en-IN" sz="2000">
              <a:latin typeface="Verdana" panose="020B0604030504040204" pitchFamily="34" charset="0"/>
              <a:ea typeface="Verdana" panose="020B0604030504040204" pitchFamily="34" charset="0"/>
            </a:endParaRPr>
          </a:p>
          <a:p>
            <a:r>
              <a:rPr lang="en-IN" sz="2000" i="0" u="none" strike="noStrike">
                <a:effectLst/>
                <a:latin typeface="Verdana" panose="020B0604030504040204" pitchFamily="34" charset="0"/>
                <a:ea typeface="Verdana" panose="020B0604030504040204" pitchFamily="34" charset="0"/>
              </a:rPr>
              <a:t>Unit-selection Synthesis</a:t>
            </a:r>
            <a:endParaRPr lang="en-IN"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8192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6C28-B053-F54A-340A-0D306AB78089}"/>
              </a:ext>
            </a:extLst>
          </p:cNvPr>
          <p:cNvSpPr>
            <a:spLocks noGrp="1"/>
          </p:cNvSpPr>
          <p:nvPr>
            <p:ph type="title"/>
          </p:nvPr>
        </p:nvSpPr>
        <p:spPr/>
        <p:txBody>
          <a:bodyPr/>
          <a:lstStyle/>
          <a:p>
            <a:r>
              <a:rPr lang="en-US"/>
              <a:t>Domain-Based Concatenative Synthesis</a:t>
            </a:r>
            <a:endParaRPr lang="en-IN"/>
          </a:p>
        </p:txBody>
      </p:sp>
      <p:sp>
        <p:nvSpPr>
          <p:cNvPr id="3" name="Content Placeholder 2">
            <a:extLst>
              <a:ext uri="{FF2B5EF4-FFF2-40B4-BE49-F238E27FC236}">
                <a16:creationId xmlns:a16="http://schemas.microsoft.com/office/drawing/2014/main" id="{C901646D-ED57-A776-4FB2-277FD1BBD6F1}"/>
              </a:ext>
            </a:extLst>
          </p:cNvPr>
          <p:cNvSpPr>
            <a:spLocks noGrp="1"/>
          </p:cNvSpPr>
          <p:nvPr>
            <p:ph idx="1"/>
          </p:nvPr>
        </p:nvSpPr>
        <p:spPr/>
        <p:txBody>
          <a:bodyPr/>
          <a:lstStyle/>
          <a:p>
            <a:r>
              <a:rPr lang="en-US" sz="1800" b="0" i="0" u="none" strike="noStrike">
                <a:effectLst/>
                <a:latin typeface="Verdana" panose="020B0604030504040204" pitchFamily="34" charset="0"/>
                <a:ea typeface="Verdana" panose="020B0604030504040204" pitchFamily="34" charset="0"/>
              </a:rPr>
              <a:t>In this type of concatenative technique, the complete synthesized utterance is generated by concatenating the pre-recorded words, phrases, and sentences. </a:t>
            </a:r>
          </a:p>
          <a:p>
            <a:r>
              <a:rPr lang="en-US" sz="1800" b="0" i="0" u="none" strike="noStrike">
                <a:effectLst/>
                <a:latin typeface="Verdana" panose="020B0604030504040204" pitchFamily="34" charset="0"/>
                <a:ea typeface="Verdana" panose="020B0604030504040204" pitchFamily="34" charset="0"/>
              </a:rPr>
              <a:t>It is used in applications where the domain is limited (domain-specific), that is, the text conversions in a variety of cases are repetitive. For example, talking clocks, calculators, railway transit announcements, weather reports, etc. </a:t>
            </a:r>
          </a:p>
          <a:p>
            <a:r>
              <a:rPr lang="en-US" sz="1800" b="0" i="0" u="none" strike="noStrike">
                <a:effectLst/>
                <a:latin typeface="Verdana" panose="020B0604030504040204" pitchFamily="34" charset="0"/>
                <a:ea typeface="Verdana" panose="020B0604030504040204" pitchFamily="34" charset="0"/>
              </a:rPr>
              <a:t>Due to the limited varieties of words, phrases, and sentences present in the database, the generated synthesized utterance closely matches with the original utterance having natural voice. This makes it a quite simple technique but it is not a general-purpose speech synthesis technique due to the lack of use in diverse fields.</a:t>
            </a:r>
            <a:endParaRPr lang="en-I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0545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4E4F-773B-8C4C-F55D-CC90D135F9B8}"/>
              </a:ext>
            </a:extLst>
          </p:cNvPr>
          <p:cNvSpPr>
            <a:spLocks noGrp="1"/>
          </p:cNvSpPr>
          <p:nvPr>
            <p:ph type="title"/>
          </p:nvPr>
        </p:nvSpPr>
        <p:spPr/>
        <p:txBody>
          <a:bodyPr/>
          <a:lstStyle/>
          <a:p>
            <a:r>
              <a:rPr lang="en-US"/>
              <a:t>Phoneme-Based Concatenative Synthesis</a:t>
            </a:r>
            <a:endParaRPr lang="en-IN"/>
          </a:p>
        </p:txBody>
      </p:sp>
      <p:sp>
        <p:nvSpPr>
          <p:cNvPr id="3" name="Content Placeholder 2">
            <a:extLst>
              <a:ext uri="{FF2B5EF4-FFF2-40B4-BE49-F238E27FC236}">
                <a16:creationId xmlns:a16="http://schemas.microsoft.com/office/drawing/2014/main" id="{F748E6B7-B656-0F63-0DBC-F05C83918C2D}"/>
              </a:ext>
            </a:extLst>
          </p:cNvPr>
          <p:cNvSpPr>
            <a:spLocks noGrp="1"/>
          </p:cNvSpPr>
          <p:nvPr>
            <p:ph idx="1"/>
          </p:nvPr>
        </p:nvSpPr>
        <p:spPr/>
        <p:txBody>
          <a:bodyPr/>
          <a:lstStyle/>
          <a:p>
            <a:r>
              <a:rPr lang="en-US" sz="1800" b="0" i="0" u="none" strike="noStrike">
                <a:effectLst/>
                <a:latin typeface="Verdana" panose="020B0604030504040204" pitchFamily="34" charset="0"/>
                <a:ea typeface="Verdana" panose="020B0604030504040204" pitchFamily="34" charset="0"/>
              </a:rPr>
              <a:t>In this type of concatenative technique, the input text is considered as only syllable word in order to produce natural synthesized speech. Firstly, the input word is given from the keyword of the computer. </a:t>
            </a:r>
          </a:p>
          <a:p>
            <a:r>
              <a:rPr lang="en-US" sz="1800" b="0" i="0" u="none" strike="noStrike">
                <a:effectLst/>
                <a:latin typeface="Verdana" panose="020B0604030504040204" pitchFamily="34" charset="0"/>
                <a:ea typeface="Verdana" panose="020B0604030504040204" pitchFamily="34" charset="0"/>
              </a:rPr>
              <a:t>Then, it is converted into corresponding phonetic transcription which is called “ grapheme“-to-phoneme conversion. </a:t>
            </a:r>
          </a:p>
          <a:p>
            <a:r>
              <a:rPr lang="en-US" sz="1800" b="0" i="0" u="none" strike="noStrike">
                <a:effectLst/>
                <a:latin typeface="Verdana" panose="020B0604030504040204" pitchFamily="34" charset="0"/>
                <a:ea typeface="Verdana" panose="020B0604030504040204" pitchFamily="34" charset="0"/>
              </a:rPr>
              <a:t>The grapheme-to-phoneme conversion is done by a Viterbi module and a tree structure is deployed in order to store the aligned grapheme-phoneme pairs. </a:t>
            </a:r>
          </a:p>
          <a:p>
            <a:r>
              <a:rPr lang="en-US" sz="1800" b="0" i="0" u="none" strike="noStrike">
                <a:effectLst/>
                <a:latin typeface="Verdana" panose="020B0604030504040204" pitchFamily="34" charset="0"/>
                <a:ea typeface="Verdana" panose="020B0604030504040204" pitchFamily="34" charset="0"/>
              </a:rPr>
              <a:t>Further, a dictionary-based approach is applied in order to determine the correct word from the dictionary. Further, the phoneme sounds are concatenated according to phonetic transcriptions of words to produce synthesized speech.</a:t>
            </a:r>
            <a:endParaRPr lang="en-I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6396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987C-2EB6-F1B5-546F-6D7A5A2862BB}"/>
              </a:ext>
            </a:extLst>
          </p:cNvPr>
          <p:cNvSpPr>
            <a:spLocks noGrp="1"/>
          </p:cNvSpPr>
          <p:nvPr>
            <p:ph type="title"/>
          </p:nvPr>
        </p:nvSpPr>
        <p:spPr/>
        <p:txBody>
          <a:bodyPr/>
          <a:lstStyle/>
          <a:p>
            <a:r>
              <a:rPr lang="en-US"/>
              <a:t>Unit Selection Synthesis </a:t>
            </a:r>
            <a:endParaRPr lang="en-IN"/>
          </a:p>
        </p:txBody>
      </p:sp>
      <p:sp>
        <p:nvSpPr>
          <p:cNvPr id="3" name="Content Placeholder 2">
            <a:extLst>
              <a:ext uri="{FF2B5EF4-FFF2-40B4-BE49-F238E27FC236}">
                <a16:creationId xmlns:a16="http://schemas.microsoft.com/office/drawing/2014/main" id="{E4BA3F09-06E8-86F2-090F-DAD9E344A75C}"/>
              </a:ext>
            </a:extLst>
          </p:cNvPr>
          <p:cNvSpPr>
            <a:spLocks noGrp="1"/>
          </p:cNvSpPr>
          <p:nvPr>
            <p:ph idx="1"/>
          </p:nvPr>
        </p:nvSpPr>
        <p:spPr>
          <a:xfrm>
            <a:off x="818712" y="2222287"/>
            <a:ext cx="10554574" cy="4342142"/>
          </a:xfrm>
        </p:spPr>
        <p:txBody>
          <a:bodyPr>
            <a:normAutofit fontScale="92500" lnSpcReduction="10000"/>
          </a:bodyPr>
          <a:lstStyle/>
          <a:p>
            <a:pPr marL="457200" indent="-228600" rtl="0">
              <a:spcBef>
                <a:spcPts val="0"/>
              </a:spcBef>
              <a:spcAft>
                <a:spcPts val="1800"/>
              </a:spcAft>
            </a:pPr>
            <a:r>
              <a:rPr lang="en-US" sz="1800" b="0" i="0" u="none" strike="noStrike">
                <a:effectLst/>
                <a:latin typeface="Verdana" panose="020B0604030504040204" pitchFamily="34" charset="0"/>
                <a:ea typeface="Verdana" panose="020B0604030504040204" pitchFamily="34" charset="0"/>
              </a:rPr>
              <a:t>It is the most preferred and dominant concatenative synthesis technique due to the high level of naturalness of the generated synthesized speech, which is often indistinguishable from the original speaker voice. </a:t>
            </a:r>
          </a:p>
          <a:p>
            <a:pPr marL="457200" indent="-228600" rtl="0">
              <a:spcBef>
                <a:spcPts val="0"/>
              </a:spcBef>
              <a:spcAft>
                <a:spcPts val="1800"/>
              </a:spcAft>
            </a:pPr>
            <a:r>
              <a:rPr lang="en-US" sz="1800" b="0" i="0" u="none" strike="noStrike">
                <a:effectLst/>
                <a:latin typeface="Verdana" panose="020B0604030504040204" pitchFamily="34" charset="0"/>
                <a:ea typeface="Verdana" panose="020B0604030504040204" pitchFamily="34" charset="0"/>
              </a:rPr>
              <a:t>It stores multiple instances of each unit in a large speech database, and then the unit selection algorithm (e.g., Viterbi) is exploited to select the most appropriate unit from the database that matches with the target unit, followed by concatenating units to obtain synthesized speech. </a:t>
            </a:r>
          </a:p>
          <a:p>
            <a:pPr marL="457200" indent="-228600" rtl="0">
              <a:spcBef>
                <a:spcPts val="0"/>
              </a:spcBef>
              <a:spcAft>
                <a:spcPts val="1800"/>
              </a:spcAft>
            </a:pPr>
            <a:r>
              <a:rPr lang="en-US" sz="1800" b="0" i="0" u="none" strike="noStrike">
                <a:effectLst/>
                <a:latin typeface="Verdana" panose="020B0604030504040204" pitchFamily="34" charset="0"/>
                <a:ea typeface="Verdana" panose="020B0604030504040204" pitchFamily="34" charset="0"/>
              </a:rPr>
              <a:t>Two cost functions, namely; target cost and joint cost are jointly minimized in order to select the best unit. Target cost estimates the similarity between the features of the database unit and target unit. Join cost measures the wellness of joining and matching two speech units (database and target unit). </a:t>
            </a:r>
          </a:p>
          <a:p>
            <a:pPr marL="457200" indent="-228600" rtl="0">
              <a:spcBef>
                <a:spcPts val="0"/>
              </a:spcBef>
              <a:spcAft>
                <a:spcPts val="1800"/>
              </a:spcAft>
            </a:pPr>
            <a:r>
              <a:rPr lang="en-US" sz="1800" b="0" i="0" u="none" strike="noStrike">
                <a:effectLst/>
                <a:latin typeface="Verdana" panose="020B0604030504040204" pitchFamily="34" charset="0"/>
                <a:ea typeface="Verdana" panose="020B0604030504040204" pitchFamily="34" charset="0"/>
              </a:rPr>
              <a:t>The advantage of this technique is that it requires either minimum or no DSP techniques to the recorded database. However, it requires a good amount of memory for storing the database.</a:t>
            </a:r>
            <a:br>
              <a:rPr lang="en-US">
                <a:latin typeface="Verdana" panose="020B0604030504040204" pitchFamily="34" charset="0"/>
                <a:ea typeface="Verdana" panose="020B0604030504040204" pitchFamily="34" charset="0"/>
              </a:rPr>
            </a:br>
            <a:endParaRPr lang="en-I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461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3395-887B-C1AF-BB8A-FE5CE6F5093D}"/>
              </a:ext>
            </a:extLst>
          </p:cNvPr>
          <p:cNvSpPr>
            <a:spLocks noGrp="1"/>
          </p:cNvSpPr>
          <p:nvPr>
            <p:ph type="title"/>
          </p:nvPr>
        </p:nvSpPr>
        <p:spPr>
          <a:xfrm>
            <a:off x="818711" y="562691"/>
            <a:ext cx="10571998" cy="970450"/>
          </a:xfrm>
        </p:spPr>
        <p:txBody>
          <a:bodyPr/>
          <a:lstStyle/>
          <a:p>
            <a:r>
              <a:rPr lang="en-US"/>
              <a:t>Algorithm</a:t>
            </a:r>
            <a:endParaRPr lang="en-IN"/>
          </a:p>
        </p:txBody>
      </p:sp>
      <p:sp>
        <p:nvSpPr>
          <p:cNvPr id="3" name="Content Placeholder 2">
            <a:extLst>
              <a:ext uri="{FF2B5EF4-FFF2-40B4-BE49-F238E27FC236}">
                <a16:creationId xmlns:a16="http://schemas.microsoft.com/office/drawing/2014/main" id="{C54F9C59-5C9B-8BD2-1DDA-99CFD562F62F}"/>
              </a:ext>
            </a:extLst>
          </p:cNvPr>
          <p:cNvSpPr>
            <a:spLocks noGrp="1"/>
          </p:cNvSpPr>
          <p:nvPr>
            <p:ph idx="1"/>
          </p:nvPr>
        </p:nvSpPr>
        <p:spPr>
          <a:xfrm>
            <a:off x="818711" y="2165684"/>
            <a:ext cx="10875983" cy="4446871"/>
          </a:xfrm>
        </p:spPr>
        <p:txBody>
          <a:bodyPr>
            <a:normAutofit fontScale="92500" lnSpcReduction="10000"/>
          </a:bodyPr>
          <a:lstStyle/>
          <a:p>
            <a:r>
              <a:rPr lang="en-US"/>
              <a:t>There are three steps:</a:t>
            </a:r>
          </a:p>
          <a:p>
            <a:r>
              <a:rPr lang="en-US"/>
              <a:t>1. Text-to-words:  </a:t>
            </a:r>
          </a:p>
          <a:p>
            <a:pPr lvl="1"/>
            <a:r>
              <a:rPr lang="en-US"/>
              <a:t>Raw input text is tokenized into a list of words. This will also generally include converting numerical digits into their word equivalents (ex: turn "6" into "six").</a:t>
            </a:r>
          </a:p>
          <a:p>
            <a:r>
              <a:rPr lang="en-US"/>
              <a:t>2. Words-to-phonemes: </a:t>
            </a:r>
          </a:p>
          <a:p>
            <a:pPr lvl="1"/>
            <a:r>
              <a:rPr lang="en-US"/>
              <a:t>The array of words is converted into phonemes. </a:t>
            </a:r>
          </a:p>
          <a:p>
            <a:pPr lvl="1"/>
            <a:r>
              <a:rPr lang="en-US"/>
              <a:t>Phonemes are the individual sounds in a language. As Hindi has a pretty vast phonetic genre, the  hindi alphabetic pronunciation can vary change the pronunciation of the whole word. </a:t>
            </a:r>
          </a:p>
          <a:p>
            <a:pPr lvl="1"/>
            <a:r>
              <a:rPr lang="en-US"/>
              <a:t>The system has already mapped the hindi phonetic sounds to their alphabets, so whenever the alphabet is detected, the system just maps to its audio file and return its number. The output is an list of numbers that each correspond to one of the 44 hindi phonemes.</a:t>
            </a:r>
          </a:p>
          <a:p>
            <a:r>
              <a:rPr lang="en-US"/>
              <a:t>3. Phonemes-to-sounds:</a:t>
            </a:r>
          </a:p>
          <a:p>
            <a:pPr lvl="1"/>
            <a:r>
              <a:rPr lang="en-US"/>
              <a:t>Each phoneme is paired with an audio file. This is the point where the actual audio is stitched together. It would also be in this step that the correct voice for the audio is selected, assuming multiple voices are supported.</a:t>
            </a:r>
            <a:endParaRPr lang="en-IN"/>
          </a:p>
        </p:txBody>
      </p:sp>
    </p:spTree>
    <p:extLst>
      <p:ext uri="{BB962C8B-B14F-4D97-AF65-F5344CB8AC3E}">
        <p14:creationId xmlns:p14="http://schemas.microsoft.com/office/powerpoint/2010/main" val="1673684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15C130-17B0-43C9-B99C-584294C40B51}">
  <ds:schemaRefs>
    <ds:schemaRef ds:uri="http://purl.org/dc/term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E1812AF-5C4C-4B75-9015-C90088D3D4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Agency design</Template>
  <TotalTime>121</TotalTime>
  <Words>975</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Consolas</vt:lpstr>
      <vt:lpstr>Verdana</vt:lpstr>
      <vt:lpstr>Wingdings 2</vt:lpstr>
      <vt:lpstr>Quotable</vt:lpstr>
      <vt:lpstr>Text-to-speech System</vt:lpstr>
      <vt:lpstr>What is a    TTS System?</vt:lpstr>
      <vt:lpstr>Text-to-Speech Synthesizer</vt:lpstr>
      <vt:lpstr>Concatenative Synthesis</vt:lpstr>
      <vt:lpstr>Types of Concatenative Synthesis</vt:lpstr>
      <vt:lpstr>Domain-Based Concatenative Synthesis</vt:lpstr>
      <vt:lpstr>Phoneme-Based Concatenative Synthesis</vt:lpstr>
      <vt:lpstr>Unit Selection Synthesis </vt:lpstr>
      <vt:lpstr>Algorithm</vt:lpstr>
      <vt:lpstr>Implementation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Text-to-speech System</dc:title>
  <dc:creator>Sudiksha Navik</dc:creator>
  <cp:lastModifiedBy>Sudiksha Navik</cp:lastModifiedBy>
  <cp:revision>1</cp:revision>
  <dcterms:created xsi:type="dcterms:W3CDTF">2022-11-15T13:57:03Z</dcterms:created>
  <dcterms:modified xsi:type="dcterms:W3CDTF">2022-11-15T15:58:40Z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