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5"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71" r:id="rId8"/>
    <p:sldId id="272" r:id="rId9"/>
    <p:sldId id="273" r:id="rId10"/>
    <p:sldId id="274" r:id="rId11"/>
    <p:sldId id="275" r:id="rId12"/>
    <p:sldId id="276" r:id="rId13"/>
    <p:sldId id="277"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DAFBC-1DF1-4D9A-BDC3-154F8BB636DD}" v="2828" dt="2022-12-23T09:26:58.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20" autoAdjust="0"/>
    <p:restoredTop sz="94660"/>
  </p:normalViewPr>
  <p:slideViewPr>
    <p:cSldViewPr snapToGrid="0">
      <p:cViewPr varScale="1">
        <p:scale>
          <a:sx n="85" d="100"/>
          <a:sy n="85" d="100"/>
        </p:scale>
        <p:origin x="192" y="6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C2E953-B8C5-4E93-925A-6982BDCA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B6DAF8E-D5F9-4DF2-8C8A-033031341D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CC3AD3-A696-4BAE-8A8B-AB8BA5017DFC}" type="datetime1">
              <a:rPr lang="en-GB" smtClean="0"/>
              <a:t>10/01/2023</a:t>
            </a:fld>
            <a:endParaRPr lang="en-GB" dirty="0"/>
          </a:p>
        </p:txBody>
      </p:sp>
      <p:sp>
        <p:nvSpPr>
          <p:cNvPr id="4" name="Footer Placeholder 3">
            <a:extLst>
              <a:ext uri="{FF2B5EF4-FFF2-40B4-BE49-F238E27FC236}">
                <a16:creationId xmlns:a16="http://schemas.microsoft.com/office/drawing/2014/main" id="{1622962D-718B-4683-B60B-78C0FB18BB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85A7A6A-4FB7-4F9F-B7E8-B7E124C797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A077B8-B87F-4F12-B9AE-C10D8C208D5F}" type="slidenum">
              <a:rPr lang="en-GB" smtClean="0"/>
              <a:t>‹#›</a:t>
            </a:fld>
            <a:endParaRPr lang="en-GB"/>
          </a:p>
        </p:txBody>
      </p:sp>
    </p:spTree>
    <p:extLst>
      <p:ext uri="{BB962C8B-B14F-4D97-AF65-F5344CB8AC3E}">
        <p14:creationId xmlns:p14="http://schemas.microsoft.com/office/powerpoint/2010/main" val="35064861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EDEC-F7C2-4173-9984-61BD005D96A3}" type="datetime1">
              <a:rPr lang="en-GB" smtClean="0"/>
              <a:pPr/>
              <a:t>10/01/2023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091EA-579B-497F-BE44-DB67AFC69E51}" type="slidenum">
              <a:rPr lang="en-GB" noProof="0" smtClean="0"/>
              <a:t>‹#›</a:t>
            </a:fld>
            <a:endParaRPr lang="en-GB" noProof="0"/>
          </a:p>
        </p:txBody>
      </p:sp>
    </p:spTree>
    <p:extLst>
      <p:ext uri="{BB962C8B-B14F-4D97-AF65-F5344CB8AC3E}">
        <p14:creationId xmlns:p14="http://schemas.microsoft.com/office/powerpoint/2010/main" val="12863655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4D091EA-579B-497F-BE44-DB67AFC69E51}" type="slidenum">
              <a:rPr lang="en-GB" smtClean="0"/>
              <a:t>1</a:t>
            </a:fld>
            <a:endParaRPr lang="en-GB"/>
          </a:p>
        </p:txBody>
      </p:sp>
    </p:spTree>
    <p:extLst>
      <p:ext uri="{BB962C8B-B14F-4D97-AF65-F5344CB8AC3E}">
        <p14:creationId xmlns:p14="http://schemas.microsoft.com/office/powerpoint/2010/main" val="241449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71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06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13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5727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4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8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07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6765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44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1/10/2023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3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1/10/2023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18901"/>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08" r:id="rId6"/>
    <p:sldLayoutId id="2147484004" r:id="rId7"/>
    <p:sldLayoutId id="2147484005" r:id="rId8"/>
    <p:sldLayoutId id="2147484006" r:id="rId9"/>
    <p:sldLayoutId id="2147484007" r:id="rId10"/>
    <p:sldLayoutId id="214748400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udikshasharma/object-inspection-project&#160;&#160;&#16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6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208" y="822960"/>
            <a:ext cx="6108192" cy="3652322"/>
          </a:xfrm>
        </p:spPr>
        <p:txBody>
          <a:bodyPr rtlCol="0">
            <a:normAutofit/>
          </a:bodyPr>
          <a:lstStyle/>
          <a:p>
            <a:r>
              <a:rPr lang="en-GB" sz="5600"/>
              <a:t>Object Inspection Project (Computer Graphics)</a:t>
            </a:r>
          </a:p>
        </p:txBody>
      </p:sp>
      <p:sp>
        <p:nvSpPr>
          <p:cNvPr id="3" name="Subtitle 2"/>
          <p:cNvSpPr>
            <a:spLocks noGrp="1"/>
          </p:cNvSpPr>
          <p:nvPr>
            <p:ph type="subTitle" idx="1"/>
          </p:nvPr>
        </p:nvSpPr>
        <p:spPr>
          <a:xfrm>
            <a:off x="8010184" y="5275266"/>
            <a:ext cx="3621784" cy="763976"/>
          </a:xfrm>
        </p:spPr>
        <p:txBody>
          <a:bodyPr vert="horz" lIns="91440" tIns="45720" rIns="91440" bIns="45720" rtlCol="0">
            <a:normAutofit/>
          </a:bodyPr>
          <a:lstStyle/>
          <a:p>
            <a:r>
              <a:rPr lang="en-GB" dirty="0"/>
              <a:t>- Sudiksha Sharma</a:t>
            </a:r>
          </a:p>
          <a:p>
            <a:endParaRPr lang="en-GB"/>
          </a:p>
        </p:txBody>
      </p:sp>
      <p:cxnSp>
        <p:nvCxnSpPr>
          <p:cNvPr id="75" name="Straight Connector 68">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0">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1024" y="571500"/>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Logo&#10;&#10;Description automatically generated">
            <a:extLst>
              <a:ext uri="{FF2B5EF4-FFF2-40B4-BE49-F238E27FC236}">
                <a16:creationId xmlns:a16="http://schemas.microsoft.com/office/drawing/2014/main" id="{A0FD5FB2-2F59-EB74-4906-2E01D4487101}"/>
              </a:ext>
            </a:extLst>
          </p:cNvPr>
          <p:cNvPicPr>
            <a:picLocks noChangeAspect="1"/>
          </p:cNvPicPr>
          <p:nvPr/>
        </p:nvPicPr>
        <p:blipFill>
          <a:blip r:embed="rId3"/>
          <a:stretch>
            <a:fillRect/>
          </a:stretch>
        </p:blipFill>
        <p:spPr>
          <a:xfrm>
            <a:off x="8020928" y="2023490"/>
            <a:ext cx="3599568" cy="1799784"/>
          </a:xfrm>
          <a:prstGeom prst="rect">
            <a:avLst/>
          </a:prstGeom>
        </p:spPr>
      </p:pic>
      <p:cxnSp>
        <p:nvCxnSpPr>
          <p:cNvPr id="73" name="Straight Connector 72">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9F5-C2F4-4B91-AB5C-3A087A4F0F82}"/>
              </a:ext>
            </a:extLst>
          </p:cNvPr>
          <p:cNvSpPr>
            <a:spLocks noGrp="1"/>
          </p:cNvSpPr>
          <p:nvPr>
            <p:ph type="title"/>
          </p:nvPr>
        </p:nvSpPr>
        <p:spPr>
          <a:xfrm>
            <a:off x="493346" y="1595067"/>
            <a:ext cx="11049000" cy="747634"/>
          </a:xfrm>
        </p:spPr>
        <p:txBody>
          <a:bodyPr/>
          <a:lstStyle/>
          <a:p>
            <a:pPr lvl="1" algn="l">
              <a:lnSpc>
                <a:spcPct val="120000"/>
              </a:lnSpc>
              <a:spcBef>
                <a:spcPts val="500"/>
              </a:spcBef>
            </a:pPr>
            <a:r>
              <a:rPr lang="en-GB" sz="2800" b="1" dirty="0">
                <a:latin typeface="Batang"/>
                <a:ea typeface="Batang"/>
              </a:rPr>
              <a:t>2.3 Write a shader from OSL to UE material graph</a:t>
            </a:r>
            <a:endParaRPr lang="en-US" sz="2800" b="1" dirty="0">
              <a:latin typeface="Batang"/>
              <a:ea typeface="Batang"/>
            </a:endParaRPr>
          </a:p>
          <a:p>
            <a:pPr lvl="1" algn="l">
              <a:lnSpc>
                <a:spcPct val="120000"/>
              </a:lnSpc>
              <a:spcBef>
                <a:spcPts val="500"/>
              </a:spcBef>
            </a:pPr>
            <a:endParaRPr lang="en-GB" sz="2800" b="1" dirty="0">
              <a:latin typeface="Batang"/>
              <a:ea typeface="Batang"/>
            </a:endParaRPr>
          </a:p>
          <a:p>
            <a:pPr lvl="1">
              <a:lnSpc>
                <a:spcPct val="120000"/>
              </a:lnSpc>
              <a:spcBef>
                <a:spcPts val="500"/>
              </a:spcBef>
            </a:pPr>
            <a:endParaRPr lang="en-GB" sz="2800" b="1" dirty="0"/>
          </a:p>
          <a:p>
            <a:endParaRPr lang="en-GB" sz="2800" b="1" dirty="0"/>
          </a:p>
        </p:txBody>
      </p:sp>
      <p:sp>
        <p:nvSpPr>
          <p:cNvPr id="3" name="Content Placeholder 2">
            <a:extLst>
              <a:ext uri="{FF2B5EF4-FFF2-40B4-BE49-F238E27FC236}">
                <a16:creationId xmlns:a16="http://schemas.microsoft.com/office/drawing/2014/main" id="{D3D6582A-2908-F68B-7A0B-B703C1932F01}"/>
              </a:ext>
            </a:extLst>
          </p:cNvPr>
          <p:cNvSpPr>
            <a:spLocks noGrp="1"/>
          </p:cNvSpPr>
          <p:nvPr>
            <p:ph idx="1"/>
          </p:nvPr>
        </p:nvSpPr>
        <p:spPr>
          <a:xfrm>
            <a:off x="630114" y="2114638"/>
            <a:ext cx="10078447" cy="3650391"/>
          </a:xfrm>
        </p:spPr>
        <p:txBody>
          <a:bodyPr vert="horz" lIns="91440" tIns="45720" rIns="91440" bIns="45720" rtlCol="0" anchor="t">
            <a:noAutofit/>
          </a:bodyPr>
          <a:lstStyle/>
          <a:p>
            <a:pPr marL="0" indent="0">
              <a:buNone/>
            </a:pPr>
            <a:r>
              <a:rPr lang="en-GB" b="1" u="sng" dirty="0">
                <a:ea typeface="+mn-lt"/>
                <a:cs typeface="+mn-lt"/>
              </a:rPr>
              <a:t>Problems Faced :</a:t>
            </a:r>
            <a:endParaRPr lang="en-US" b="1" u="sng" dirty="0"/>
          </a:p>
          <a:p>
            <a:r>
              <a:rPr lang="en-GB" sz="1600" dirty="0">
                <a:ea typeface="+mn-lt"/>
                <a:cs typeface="+mn-lt"/>
              </a:rPr>
              <a:t>In OSL, there are some in-built methods like rotate, </a:t>
            </a:r>
            <a:r>
              <a:rPr lang="en-GB" sz="1600" dirty="0" err="1">
                <a:ea typeface="+mn-lt"/>
                <a:cs typeface="+mn-lt"/>
              </a:rPr>
              <a:t>cellnoise</a:t>
            </a:r>
            <a:r>
              <a:rPr lang="en-GB" sz="1600" dirty="0">
                <a:ea typeface="+mn-lt"/>
                <a:cs typeface="+mn-lt"/>
              </a:rPr>
              <a:t>(to add noise). Unreal provides somewhat similar methods but not exactly the same, e.g. some parameters are different which may result in different output. So, the resulted rasterized image is different.</a:t>
            </a:r>
          </a:p>
          <a:p>
            <a:r>
              <a:rPr lang="en-GB" sz="1600" b="1" dirty="0">
                <a:ea typeface="+mn-lt"/>
                <a:cs typeface="+mn-lt"/>
              </a:rPr>
              <a:t>Artifacts</a:t>
            </a:r>
            <a:r>
              <a:rPr lang="en-GB" sz="1600" dirty="0">
                <a:ea typeface="+mn-lt"/>
                <a:cs typeface="+mn-lt"/>
              </a:rPr>
              <a:t> : Shaders needs hit and trial with the lighting, scene properties etc. because it is giving out many artifacts at the moment.</a:t>
            </a:r>
          </a:p>
          <a:p>
            <a:r>
              <a:rPr lang="en-GB" sz="1600" b="1" dirty="0">
                <a:ea typeface="+mn-lt"/>
                <a:cs typeface="+mn-lt"/>
              </a:rPr>
              <a:t>Debugging </a:t>
            </a:r>
            <a:r>
              <a:rPr lang="en-GB" sz="1600" dirty="0">
                <a:ea typeface="+mn-lt"/>
                <a:cs typeface="+mn-lt"/>
              </a:rPr>
              <a:t>:Strongly requires a way to debug the shader compilation, as there are large number of nodes, so its difficult to figure out which node is giving out wrong output and hence tearing the shader. Once we get it, then it will be relatively easy and quick to fix and implement all other shaders as well. Some small tricks can be used, as suggested by </a:t>
            </a:r>
            <a:r>
              <a:rPr lang="en-GB" sz="1600" dirty="0" err="1">
                <a:ea typeface="+mn-lt"/>
                <a:cs typeface="+mn-lt"/>
              </a:rPr>
              <a:t>Juraj</a:t>
            </a:r>
            <a:r>
              <a:rPr lang="en-GB" sz="1600" dirty="0">
                <a:ea typeface="+mn-lt"/>
                <a:cs typeface="+mn-lt"/>
              </a:rPr>
              <a:t>.</a:t>
            </a:r>
          </a:p>
          <a:p>
            <a:pPr marL="0" indent="0">
              <a:buNone/>
            </a:pPr>
            <a:endParaRPr lang="en-GB" sz="1600" dirty="0">
              <a:ea typeface="+mn-lt"/>
              <a:cs typeface="+mn-lt"/>
            </a:endParaRPr>
          </a:p>
          <a:p>
            <a:pPr marL="0" indent="0">
              <a:buNone/>
            </a:pPr>
            <a:endParaRPr lang="en-GB" sz="1600" dirty="0">
              <a:ea typeface="+mn-lt"/>
              <a:cs typeface="+mn-lt"/>
            </a:endParaRPr>
          </a:p>
        </p:txBody>
      </p:sp>
      <p:pic>
        <p:nvPicPr>
          <p:cNvPr id="4" name="Picture 4" descr="Logo&#10;&#10;Description automatically generated">
            <a:extLst>
              <a:ext uri="{FF2B5EF4-FFF2-40B4-BE49-F238E27FC236}">
                <a16:creationId xmlns:a16="http://schemas.microsoft.com/office/drawing/2014/main" id="{4C671817-B910-F74E-1BD0-F165E9429648}"/>
              </a:ext>
            </a:extLst>
          </p:cNvPr>
          <p:cNvPicPr>
            <a:picLocks noChangeAspect="1"/>
          </p:cNvPicPr>
          <p:nvPr/>
        </p:nvPicPr>
        <p:blipFill>
          <a:blip r:embed="rId2"/>
          <a:stretch>
            <a:fillRect/>
          </a:stretch>
        </p:blipFill>
        <p:spPr>
          <a:xfrm>
            <a:off x="9062133" y="539447"/>
            <a:ext cx="2743200" cy="1371600"/>
          </a:xfrm>
          <a:prstGeom prst="rect">
            <a:avLst/>
          </a:prstGeom>
        </p:spPr>
      </p:pic>
    </p:spTree>
    <p:extLst>
      <p:ext uri="{BB962C8B-B14F-4D97-AF65-F5344CB8AC3E}">
        <p14:creationId xmlns:p14="http://schemas.microsoft.com/office/powerpoint/2010/main" val="104574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2E1E-3823-0124-7838-52C91FFABA69}"/>
              </a:ext>
            </a:extLst>
          </p:cNvPr>
          <p:cNvSpPr>
            <a:spLocks noGrp="1"/>
          </p:cNvSpPr>
          <p:nvPr>
            <p:ph type="title"/>
          </p:nvPr>
        </p:nvSpPr>
        <p:spPr>
          <a:xfrm>
            <a:off x="493346" y="1595067"/>
            <a:ext cx="11049000" cy="747634"/>
          </a:xfrm>
        </p:spPr>
        <p:txBody>
          <a:bodyPr/>
          <a:lstStyle/>
          <a:p>
            <a:pPr lvl="1" algn="l">
              <a:lnSpc>
                <a:spcPct val="120000"/>
              </a:lnSpc>
              <a:spcBef>
                <a:spcPts val="500"/>
              </a:spcBef>
            </a:pPr>
            <a:r>
              <a:rPr lang="en-GB" sz="2800" b="1" dirty="0">
                <a:latin typeface="Batang"/>
                <a:ea typeface="Batang"/>
              </a:rPr>
              <a:t>2.3 Write a shader from OSL to UE material graph</a:t>
            </a:r>
            <a:endParaRPr lang="en-US" sz="2800" b="1" dirty="0">
              <a:latin typeface="Batang"/>
              <a:ea typeface="Batang"/>
            </a:endParaRPr>
          </a:p>
          <a:p>
            <a:pPr lvl="1" algn="l">
              <a:lnSpc>
                <a:spcPct val="120000"/>
              </a:lnSpc>
              <a:spcBef>
                <a:spcPts val="500"/>
              </a:spcBef>
            </a:pPr>
            <a:endParaRPr lang="en-GB" sz="2800" b="1" dirty="0">
              <a:latin typeface="Batang"/>
              <a:ea typeface="Batang"/>
            </a:endParaRPr>
          </a:p>
          <a:p>
            <a:pPr lvl="1">
              <a:lnSpc>
                <a:spcPct val="120000"/>
              </a:lnSpc>
              <a:spcBef>
                <a:spcPts val="500"/>
              </a:spcBef>
            </a:pPr>
            <a:endParaRPr lang="en-GB" sz="2800" b="1" dirty="0"/>
          </a:p>
          <a:p>
            <a:endParaRPr lang="en-GB" sz="2800" b="1" dirty="0"/>
          </a:p>
        </p:txBody>
      </p:sp>
      <p:pic>
        <p:nvPicPr>
          <p:cNvPr id="3" name="Picture 4" descr="Logo&#10;&#10;Description automatically generated">
            <a:extLst>
              <a:ext uri="{FF2B5EF4-FFF2-40B4-BE49-F238E27FC236}">
                <a16:creationId xmlns:a16="http://schemas.microsoft.com/office/drawing/2014/main" id="{B0507EEE-E1BB-51C5-01F8-B957494FAC4F}"/>
              </a:ext>
            </a:extLst>
          </p:cNvPr>
          <p:cNvPicPr>
            <a:picLocks noChangeAspect="1"/>
          </p:cNvPicPr>
          <p:nvPr/>
        </p:nvPicPr>
        <p:blipFill>
          <a:blip r:embed="rId2"/>
          <a:stretch>
            <a:fillRect/>
          </a:stretch>
        </p:blipFill>
        <p:spPr>
          <a:xfrm>
            <a:off x="9062133" y="539447"/>
            <a:ext cx="2743200" cy="1371600"/>
          </a:xfrm>
          <a:prstGeom prst="rect">
            <a:avLst/>
          </a:prstGeom>
        </p:spPr>
      </p:pic>
      <p:pic>
        <p:nvPicPr>
          <p:cNvPr id="4" name="Picture 7">
            <a:extLst>
              <a:ext uri="{FF2B5EF4-FFF2-40B4-BE49-F238E27FC236}">
                <a16:creationId xmlns:a16="http://schemas.microsoft.com/office/drawing/2014/main" id="{90E5C7C0-E63D-4AC1-997E-F413D585B55D}"/>
              </a:ext>
            </a:extLst>
          </p:cNvPr>
          <p:cNvPicPr>
            <a:picLocks noGrp="1" noChangeAspect="1"/>
          </p:cNvPicPr>
          <p:nvPr>
            <p:ph idx="1"/>
          </p:nvPr>
        </p:nvPicPr>
        <p:blipFill>
          <a:blip r:embed="rId3"/>
          <a:stretch>
            <a:fillRect/>
          </a:stretch>
        </p:blipFill>
        <p:spPr>
          <a:xfrm>
            <a:off x="5099600" y="1968226"/>
            <a:ext cx="6754771" cy="4243140"/>
          </a:xfrm>
        </p:spPr>
      </p:pic>
      <p:sp>
        <p:nvSpPr>
          <p:cNvPr id="5" name="TextBox 4">
            <a:extLst>
              <a:ext uri="{FF2B5EF4-FFF2-40B4-BE49-F238E27FC236}">
                <a16:creationId xmlns:a16="http://schemas.microsoft.com/office/drawing/2014/main" id="{6BD9C16C-E5C2-33D4-2C24-DEA1CBE85D02}"/>
              </a:ext>
            </a:extLst>
          </p:cNvPr>
          <p:cNvSpPr txBox="1"/>
          <p:nvPr/>
        </p:nvSpPr>
        <p:spPr>
          <a:xfrm>
            <a:off x="334063" y="2022450"/>
            <a:ext cx="4603608"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dirty="0">
                <a:latin typeface="Batang"/>
                <a:ea typeface="Batang"/>
              </a:rPr>
              <a:t>Currently, as it is apparent in the image, the basic cylindrical texture that we want to achieve is there but its nowhere near to the renders from OSL. (No noise)</a:t>
            </a:r>
          </a:p>
          <a:p>
            <a:endParaRPr lang="en-GB" sz="1600" dirty="0">
              <a:latin typeface="Batang"/>
              <a:ea typeface="Batang"/>
            </a:endParaRPr>
          </a:p>
          <a:p>
            <a:pPr marL="285750" indent="-285750">
              <a:buFont typeface="Arial"/>
              <a:buChar char="•"/>
            </a:pPr>
            <a:r>
              <a:rPr lang="en-GB" sz="1600" dirty="0">
                <a:latin typeface="Batang"/>
                <a:ea typeface="Batang"/>
              </a:rPr>
              <a:t>There might be a need to tweak some parameters or change some code approach on importing to material graph.</a:t>
            </a:r>
          </a:p>
          <a:p>
            <a:pPr marL="285750" indent="-285750">
              <a:buFont typeface="Arial"/>
              <a:buChar char="•"/>
            </a:pPr>
            <a:endParaRPr lang="en-GB" sz="1600" dirty="0">
              <a:latin typeface="Batang"/>
              <a:ea typeface="Batang"/>
            </a:endParaRPr>
          </a:p>
          <a:p>
            <a:pPr marL="285750" indent="-285750">
              <a:buFont typeface="Arial"/>
              <a:buChar char="•"/>
            </a:pPr>
            <a:r>
              <a:rPr lang="en-GB" sz="1600" dirty="0">
                <a:latin typeface="Batang"/>
                <a:ea typeface="Batang"/>
              </a:rPr>
              <a:t>Also, there's might be a good scope of optimization in currently implemented material graph.</a:t>
            </a:r>
            <a:br>
              <a:rPr lang="en-GB" sz="1600" dirty="0">
                <a:latin typeface="Batang"/>
                <a:ea typeface="Batang"/>
              </a:rPr>
            </a:br>
            <a:endParaRPr lang="en-GB" sz="1600" dirty="0">
              <a:latin typeface="Batang"/>
              <a:ea typeface="Batang"/>
            </a:endParaRPr>
          </a:p>
          <a:p>
            <a:pPr marL="285750" indent="-285750">
              <a:buFont typeface="Arial"/>
              <a:buChar char="•"/>
            </a:pPr>
            <a:endParaRPr lang="en-GB" sz="1600" b="1" u="sng" dirty="0">
              <a:latin typeface="Batang"/>
              <a:ea typeface="Batang"/>
            </a:endParaRPr>
          </a:p>
          <a:p>
            <a:r>
              <a:rPr lang="en-GB" sz="1600" b="1" u="sng" dirty="0">
                <a:latin typeface="Batang"/>
                <a:ea typeface="Batang"/>
              </a:rPr>
              <a:t>TODO </a:t>
            </a:r>
            <a:r>
              <a:rPr lang="en-GB" sz="1600" b="1" dirty="0">
                <a:latin typeface="Batang"/>
                <a:ea typeface="Batang"/>
              </a:rPr>
              <a:t>:</a:t>
            </a:r>
            <a:r>
              <a:rPr lang="en-GB" sz="1600" dirty="0">
                <a:latin typeface="Batang"/>
                <a:ea typeface="Batang"/>
              </a:rPr>
              <a:t> </a:t>
            </a:r>
            <a:r>
              <a:rPr lang="en-GB" sz="1400" dirty="0">
                <a:latin typeface="Batang"/>
                <a:ea typeface="Batang"/>
              </a:rPr>
              <a:t>Read Lovro's paper on </a:t>
            </a:r>
            <a:r>
              <a:rPr lang="en-GB" sz="1400" b="1" dirty="0">
                <a:ea typeface="+mn-lt"/>
                <a:cs typeface="+mn-lt"/>
              </a:rPr>
              <a:t>Texture Synthesis for Surface Inspection </a:t>
            </a:r>
            <a:r>
              <a:rPr lang="en-GB" sz="1400" dirty="0">
                <a:ea typeface="+mn-lt"/>
                <a:cs typeface="+mn-lt"/>
              </a:rPr>
              <a:t>to get a better insight on the logic behind the texture generation.</a:t>
            </a:r>
            <a:endParaRPr lang="en-GB" sz="1400" dirty="0"/>
          </a:p>
        </p:txBody>
      </p:sp>
    </p:spTree>
    <p:extLst>
      <p:ext uri="{BB962C8B-B14F-4D97-AF65-F5344CB8AC3E}">
        <p14:creationId xmlns:p14="http://schemas.microsoft.com/office/powerpoint/2010/main" val="170643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209F-C71D-0240-5DE3-C73E8FC994E4}"/>
              </a:ext>
            </a:extLst>
          </p:cNvPr>
          <p:cNvSpPr>
            <a:spLocks noGrp="1"/>
          </p:cNvSpPr>
          <p:nvPr>
            <p:ph type="title"/>
          </p:nvPr>
        </p:nvSpPr>
        <p:spPr>
          <a:xfrm>
            <a:off x="493346" y="1595067"/>
            <a:ext cx="11049000" cy="747634"/>
          </a:xfrm>
        </p:spPr>
        <p:txBody>
          <a:bodyPr/>
          <a:lstStyle/>
          <a:p>
            <a:pPr lvl="1" algn="l">
              <a:lnSpc>
                <a:spcPct val="120000"/>
              </a:lnSpc>
              <a:spcBef>
                <a:spcPts val="500"/>
              </a:spcBef>
            </a:pPr>
            <a:r>
              <a:rPr lang="en-GB" sz="2800" b="1" dirty="0">
                <a:latin typeface="Batang"/>
                <a:ea typeface="Batang"/>
              </a:rPr>
              <a:t>2.4 </a:t>
            </a:r>
            <a:r>
              <a:rPr lang="en-GB" sz="2800" dirty="0"/>
              <a:t>Setup git repository of the Project  </a:t>
            </a:r>
            <a:endParaRPr lang="en-US" sz="2800" b="1" dirty="0">
              <a:latin typeface="Batang"/>
              <a:ea typeface="Batang"/>
            </a:endParaRPr>
          </a:p>
          <a:p>
            <a:pPr lvl="1" algn="l">
              <a:lnSpc>
                <a:spcPct val="120000"/>
              </a:lnSpc>
              <a:spcBef>
                <a:spcPts val="500"/>
              </a:spcBef>
            </a:pPr>
            <a:endParaRPr lang="en-GB" sz="2800" b="1" dirty="0">
              <a:latin typeface="Batang"/>
              <a:ea typeface="Batang"/>
            </a:endParaRPr>
          </a:p>
          <a:p>
            <a:pPr lvl="1">
              <a:lnSpc>
                <a:spcPct val="120000"/>
              </a:lnSpc>
              <a:spcBef>
                <a:spcPts val="500"/>
              </a:spcBef>
            </a:pPr>
            <a:endParaRPr lang="en-GB" sz="2800" b="1" dirty="0"/>
          </a:p>
          <a:p>
            <a:endParaRPr lang="en-GB" sz="2800" b="1" dirty="0"/>
          </a:p>
        </p:txBody>
      </p:sp>
      <p:pic>
        <p:nvPicPr>
          <p:cNvPr id="3" name="Picture 4" descr="Logo&#10;&#10;Description automatically generated">
            <a:extLst>
              <a:ext uri="{FF2B5EF4-FFF2-40B4-BE49-F238E27FC236}">
                <a16:creationId xmlns:a16="http://schemas.microsoft.com/office/drawing/2014/main" id="{67185F7B-9015-CD3A-4766-9D9F48A865E0}"/>
              </a:ext>
            </a:extLst>
          </p:cNvPr>
          <p:cNvPicPr>
            <a:picLocks noChangeAspect="1"/>
          </p:cNvPicPr>
          <p:nvPr/>
        </p:nvPicPr>
        <p:blipFill>
          <a:blip r:embed="rId2"/>
          <a:stretch>
            <a:fillRect/>
          </a:stretch>
        </p:blipFill>
        <p:spPr>
          <a:xfrm>
            <a:off x="9062133" y="539447"/>
            <a:ext cx="2743200" cy="1371600"/>
          </a:xfrm>
          <a:prstGeom prst="rect">
            <a:avLst/>
          </a:prstGeom>
        </p:spPr>
      </p:pic>
      <p:sp>
        <p:nvSpPr>
          <p:cNvPr id="4" name="TextBox 3">
            <a:extLst>
              <a:ext uri="{FF2B5EF4-FFF2-40B4-BE49-F238E27FC236}">
                <a16:creationId xmlns:a16="http://schemas.microsoft.com/office/drawing/2014/main" id="{387DCCDC-B752-5E64-376F-6E41BA01FDF2}"/>
              </a:ext>
            </a:extLst>
          </p:cNvPr>
          <p:cNvSpPr txBox="1"/>
          <p:nvPr/>
        </p:nvSpPr>
        <p:spPr>
          <a:xfrm>
            <a:off x="334063" y="2022450"/>
            <a:ext cx="113607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dirty="0">
                <a:latin typeface="Batang"/>
                <a:ea typeface="Batang"/>
              </a:rPr>
              <a:t>Setup Git repository to track the and store the project files and ppts.</a:t>
            </a:r>
          </a:p>
          <a:p>
            <a:endParaRPr lang="en-GB" sz="1600" dirty="0">
              <a:latin typeface="Batang"/>
              <a:ea typeface="Batang"/>
            </a:endParaRPr>
          </a:p>
          <a:p>
            <a:pPr>
              <a:buFont typeface="Arial"/>
            </a:pPr>
            <a:endParaRPr lang="en-GB" sz="1600" b="1" dirty="0">
              <a:latin typeface="Batang"/>
              <a:ea typeface="Batang"/>
            </a:endParaRPr>
          </a:p>
          <a:p>
            <a:pPr>
              <a:buFont typeface="Arial"/>
            </a:pPr>
            <a:endParaRPr lang="en-GB" sz="1600" b="1" dirty="0">
              <a:latin typeface="Batang"/>
              <a:ea typeface="Batang"/>
            </a:endParaRPr>
          </a:p>
          <a:p>
            <a:pPr>
              <a:buFont typeface="Arial"/>
            </a:pPr>
            <a:endParaRPr lang="en-GB" sz="1600" b="1" dirty="0">
              <a:latin typeface="Batang"/>
              <a:ea typeface="Batang"/>
            </a:endParaRPr>
          </a:p>
          <a:p>
            <a:pPr>
              <a:buFont typeface="Arial"/>
            </a:pPr>
            <a:r>
              <a:rPr lang="en-GB" sz="1600" b="1" dirty="0">
                <a:latin typeface="Batang"/>
                <a:ea typeface="Batang"/>
              </a:rPr>
              <a:t>       </a:t>
            </a:r>
            <a:r>
              <a:rPr lang="en-GB" sz="1600" b="1" dirty="0" err="1">
                <a:latin typeface="Batang"/>
                <a:ea typeface="Batang"/>
              </a:rPr>
              <a:t>Github</a:t>
            </a:r>
            <a:r>
              <a:rPr lang="en-GB" sz="1600" b="1" dirty="0">
                <a:latin typeface="Batang"/>
                <a:ea typeface="Batang"/>
              </a:rPr>
              <a:t> Link : </a:t>
            </a:r>
            <a:r>
              <a:rPr lang="en-GB" sz="1600" dirty="0">
                <a:ea typeface="+mn-lt"/>
                <a:cs typeface="+mn-lt"/>
                <a:hlinkClick r:id="rId3"/>
              </a:rPr>
              <a:t>https://github.com/sudikshasharma/object-inspection-project</a:t>
            </a:r>
            <a:r>
              <a:rPr lang="en-GB" sz="1600" dirty="0">
                <a:hlinkClick r:id="rId3"/>
              </a:rPr>
              <a:t> </a:t>
            </a:r>
            <a:r>
              <a:rPr lang="en-GB" sz="1600" dirty="0"/>
              <a:t>             (Checkout branch 'dev')</a:t>
            </a:r>
            <a:endParaRPr lang="en-GB"/>
          </a:p>
        </p:txBody>
      </p:sp>
    </p:spTree>
    <p:extLst>
      <p:ext uri="{BB962C8B-B14F-4D97-AF65-F5344CB8AC3E}">
        <p14:creationId xmlns:p14="http://schemas.microsoft.com/office/powerpoint/2010/main" val="379259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A6A4-C0BC-92F2-80C7-6ED6B6CC8494}"/>
              </a:ext>
            </a:extLst>
          </p:cNvPr>
          <p:cNvSpPr>
            <a:spLocks noGrp="1"/>
          </p:cNvSpPr>
          <p:nvPr>
            <p:ph type="title"/>
          </p:nvPr>
        </p:nvSpPr>
        <p:spPr>
          <a:xfrm>
            <a:off x="493346" y="1595067"/>
            <a:ext cx="11049000" cy="747634"/>
          </a:xfrm>
        </p:spPr>
        <p:txBody>
          <a:bodyPr/>
          <a:lstStyle/>
          <a:p>
            <a:pPr lvl="1" algn="l">
              <a:lnSpc>
                <a:spcPct val="120000"/>
              </a:lnSpc>
              <a:spcBef>
                <a:spcPts val="500"/>
              </a:spcBef>
            </a:pPr>
            <a:r>
              <a:rPr lang="en-GB" sz="2800" dirty="0"/>
              <a:t>Object Inspection Project (Computer Graphics)  </a:t>
            </a:r>
            <a:endParaRPr lang="en-US" sz="2800" b="1" dirty="0">
              <a:latin typeface="Batang"/>
              <a:ea typeface="Batang"/>
            </a:endParaRPr>
          </a:p>
          <a:p>
            <a:pPr lvl="1" algn="l">
              <a:lnSpc>
                <a:spcPct val="120000"/>
              </a:lnSpc>
              <a:spcBef>
                <a:spcPts val="500"/>
              </a:spcBef>
            </a:pPr>
            <a:endParaRPr lang="en-GB" sz="2800" b="1" dirty="0">
              <a:latin typeface="Batang"/>
              <a:ea typeface="Batang"/>
            </a:endParaRPr>
          </a:p>
          <a:p>
            <a:pPr lvl="1">
              <a:lnSpc>
                <a:spcPct val="120000"/>
              </a:lnSpc>
              <a:spcBef>
                <a:spcPts val="500"/>
              </a:spcBef>
            </a:pPr>
            <a:endParaRPr lang="en-GB" sz="2800" b="1" dirty="0"/>
          </a:p>
          <a:p>
            <a:endParaRPr lang="en-GB" sz="2800" b="1" dirty="0"/>
          </a:p>
        </p:txBody>
      </p:sp>
      <p:pic>
        <p:nvPicPr>
          <p:cNvPr id="3" name="Picture 4" descr="Logo&#10;&#10;Description automatically generated">
            <a:extLst>
              <a:ext uri="{FF2B5EF4-FFF2-40B4-BE49-F238E27FC236}">
                <a16:creationId xmlns:a16="http://schemas.microsoft.com/office/drawing/2014/main" id="{D4EC5783-DBA1-AACC-2C5E-4914D6E13834}"/>
              </a:ext>
            </a:extLst>
          </p:cNvPr>
          <p:cNvPicPr>
            <a:picLocks noChangeAspect="1"/>
          </p:cNvPicPr>
          <p:nvPr/>
        </p:nvPicPr>
        <p:blipFill>
          <a:blip r:embed="rId2"/>
          <a:stretch>
            <a:fillRect/>
          </a:stretch>
        </p:blipFill>
        <p:spPr>
          <a:xfrm>
            <a:off x="9062133" y="539447"/>
            <a:ext cx="2743200" cy="1371600"/>
          </a:xfrm>
          <a:prstGeom prst="rect">
            <a:avLst/>
          </a:prstGeom>
        </p:spPr>
      </p:pic>
      <p:sp>
        <p:nvSpPr>
          <p:cNvPr id="4" name="TextBox 3">
            <a:extLst>
              <a:ext uri="{FF2B5EF4-FFF2-40B4-BE49-F238E27FC236}">
                <a16:creationId xmlns:a16="http://schemas.microsoft.com/office/drawing/2014/main" id="{15E412E8-A2D1-A964-266F-C1480A51D408}"/>
              </a:ext>
            </a:extLst>
          </p:cNvPr>
          <p:cNvSpPr txBox="1"/>
          <p:nvPr/>
        </p:nvSpPr>
        <p:spPr>
          <a:xfrm>
            <a:off x="334063" y="2022450"/>
            <a:ext cx="113607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Batang"/>
                <a:ea typeface="Batang"/>
              </a:rPr>
              <a:t>Thank You so much</a:t>
            </a:r>
            <a:endParaRPr lang="en-GB" sz="1600" dirty="0">
              <a:latin typeface="Batang"/>
              <a:ea typeface="Batang"/>
            </a:endParaRPr>
          </a:p>
          <a:p>
            <a:endParaRPr lang="en-GB" sz="1600" dirty="0">
              <a:latin typeface="Batang"/>
              <a:ea typeface="Batang"/>
            </a:endParaRPr>
          </a:p>
          <a:p>
            <a:pPr>
              <a:buFont typeface="Arial"/>
            </a:pPr>
            <a:endParaRPr lang="en-GB" sz="1600" b="1" dirty="0">
              <a:latin typeface="Batang"/>
              <a:ea typeface="Batang"/>
            </a:endParaRPr>
          </a:p>
          <a:p>
            <a:pPr>
              <a:buFont typeface="Arial"/>
            </a:pPr>
            <a:endParaRPr lang="en-GB" sz="1600" b="1" dirty="0">
              <a:latin typeface="Batang"/>
              <a:ea typeface="Batang"/>
            </a:endParaRPr>
          </a:p>
          <a:p>
            <a:pPr algn="ctr">
              <a:buFont typeface="Arial"/>
            </a:pPr>
            <a:r>
              <a:rPr lang="en-GB" sz="3200" dirty="0"/>
              <a:t>QUESTIONS PLEASE ?</a:t>
            </a:r>
          </a:p>
        </p:txBody>
      </p:sp>
    </p:spTree>
    <p:extLst>
      <p:ext uri="{BB962C8B-B14F-4D97-AF65-F5344CB8AC3E}">
        <p14:creationId xmlns:p14="http://schemas.microsoft.com/office/powerpoint/2010/main" val="314397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AB6C-F0F8-7658-B5A6-D94934E6247E}"/>
              </a:ext>
            </a:extLst>
          </p:cNvPr>
          <p:cNvSpPr>
            <a:spLocks noGrp="1"/>
          </p:cNvSpPr>
          <p:nvPr>
            <p:ph type="title"/>
          </p:nvPr>
        </p:nvSpPr>
        <p:spPr/>
        <p:txBody>
          <a:bodyPr/>
          <a:lstStyle/>
          <a:p>
            <a:r>
              <a:rPr lang="en-GB" dirty="0">
                <a:latin typeface="Batang"/>
                <a:ea typeface="Batang"/>
              </a:rPr>
              <a:t>Project Plan</a:t>
            </a:r>
            <a:endParaRPr lang="en-GB" dirty="0"/>
          </a:p>
        </p:txBody>
      </p:sp>
      <p:sp>
        <p:nvSpPr>
          <p:cNvPr id="3" name="Content Placeholder 2">
            <a:extLst>
              <a:ext uri="{FF2B5EF4-FFF2-40B4-BE49-F238E27FC236}">
                <a16:creationId xmlns:a16="http://schemas.microsoft.com/office/drawing/2014/main" id="{03A33196-DE97-BE7D-10D2-8AA5BA4E81F1}"/>
              </a:ext>
            </a:extLst>
          </p:cNvPr>
          <p:cNvSpPr>
            <a:spLocks noGrp="1"/>
          </p:cNvSpPr>
          <p:nvPr>
            <p:ph idx="1"/>
          </p:nvPr>
        </p:nvSpPr>
        <p:spPr/>
        <p:txBody>
          <a:bodyPr vert="horz" lIns="91440" tIns="45720" rIns="91440" bIns="45720" rtlCol="0" anchor="t">
            <a:normAutofit fontScale="92500" lnSpcReduction="20000"/>
          </a:bodyPr>
          <a:lstStyle/>
          <a:p>
            <a:pPr marL="0" indent="0" algn="ctr">
              <a:buNone/>
            </a:pPr>
            <a:r>
              <a:rPr lang="en-GB" dirty="0">
                <a:ea typeface="+mn-lt"/>
                <a:cs typeface="+mn-lt"/>
              </a:rPr>
              <a:t>   </a:t>
            </a:r>
            <a:r>
              <a:rPr lang="en-GB" b="1" dirty="0">
                <a:ea typeface="+mn-lt"/>
                <a:cs typeface="+mn-lt"/>
              </a:rPr>
              <a:t>TimeLine </a:t>
            </a:r>
            <a:r>
              <a:rPr lang="en-GB" dirty="0">
                <a:ea typeface="+mn-lt"/>
                <a:cs typeface="+mn-lt"/>
              </a:rPr>
              <a:t>: </a:t>
            </a:r>
            <a:r>
              <a:rPr lang="en-GB" b="1" dirty="0">
                <a:ea typeface="+mn-lt"/>
                <a:cs typeface="+mn-lt"/>
              </a:rPr>
              <a:t>21.11.2022. - 31.3.2023. ~ 19 weeks</a:t>
            </a:r>
            <a:r>
              <a:rPr lang="en-GB" dirty="0">
                <a:ea typeface="+mn-lt"/>
                <a:cs typeface="+mn-lt"/>
              </a:rPr>
              <a:t>    </a:t>
            </a:r>
            <a:endParaRPr lang="en-US" dirty="0">
              <a:ea typeface="+mn-lt"/>
              <a:cs typeface="+mn-lt"/>
            </a:endParaRPr>
          </a:p>
          <a:p>
            <a:pPr marL="0" indent="0">
              <a:buNone/>
            </a:pPr>
            <a:endParaRPr lang="en-GB" b="1" dirty="0">
              <a:ea typeface="+mn-lt"/>
              <a:cs typeface="+mn-lt"/>
            </a:endParaRPr>
          </a:p>
          <a:p>
            <a:pPr marL="0" indent="0">
              <a:buNone/>
            </a:pPr>
            <a:r>
              <a:rPr lang="en-GB" b="1" dirty="0">
                <a:ea typeface="+mn-lt"/>
                <a:cs typeface="+mn-lt"/>
              </a:rPr>
              <a:t>1.    21.11.2022 - 02.12.2022</a:t>
            </a:r>
            <a:r>
              <a:rPr lang="en-GB" dirty="0">
                <a:ea typeface="+mn-lt"/>
                <a:cs typeface="+mn-lt"/>
              </a:rPr>
              <a:t>   </a:t>
            </a:r>
            <a:endParaRPr lang="en-US"/>
          </a:p>
          <a:p>
            <a:pPr lvl="1"/>
            <a:r>
              <a:rPr lang="en-GB" dirty="0">
                <a:ea typeface="+mn-lt"/>
                <a:cs typeface="+mn-lt"/>
              </a:rPr>
              <a:t>Get acquainted with basics of UE </a:t>
            </a:r>
            <a:endParaRPr lang="en-GB" b="1" dirty="0"/>
          </a:p>
          <a:p>
            <a:pPr lvl="1"/>
            <a:r>
              <a:rPr lang="en-GB" dirty="0">
                <a:ea typeface="+mn-lt"/>
                <a:cs typeface="+mn-lt"/>
              </a:rPr>
              <a:t>Setup C++ environment for UE</a:t>
            </a:r>
          </a:p>
          <a:p>
            <a:pPr marL="228600" lvl="1" indent="0">
              <a:buNone/>
            </a:pPr>
            <a:endParaRPr lang="en-GB" dirty="0">
              <a:ea typeface="+mn-lt"/>
              <a:cs typeface="+mn-lt"/>
            </a:endParaRPr>
          </a:p>
          <a:p>
            <a:pPr marL="0" indent="0">
              <a:buNone/>
            </a:pPr>
            <a:r>
              <a:rPr lang="en-GB" b="1" dirty="0">
                <a:ea typeface="+mn-lt"/>
                <a:cs typeface="+mn-lt"/>
              </a:rPr>
              <a:t>2.    02.12.2022 - 23.12.2022</a:t>
            </a:r>
            <a:r>
              <a:rPr lang="en-GB" dirty="0">
                <a:ea typeface="+mn-lt"/>
                <a:cs typeface="+mn-lt"/>
              </a:rPr>
              <a:t> </a:t>
            </a:r>
          </a:p>
          <a:p>
            <a:pPr lvl="1"/>
            <a:r>
              <a:rPr lang="en-GB" dirty="0">
                <a:ea typeface="+mn-lt"/>
                <a:cs typeface="+mn-lt"/>
              </a:rPr>
              <a:t>Setup the Light source in the scene</a:t>
            </a:r>
          </a:p>
          <a:p>
            <a:pPr lvl="1"/>
            <a:r>
              <a:rPr lang="en-GB" dirty="0">
                <a:ea typeface="+mn-lt"/>
                <a:cs typeface="+mn-lt"/>
              </a:rPr>
              <a:t>Load the mesh and place it into the scene</a:t>
            </a:r>
          </a:p>
          <a:p>
            <a:pPr lvl="1"/>
            <a:r>
              <a:rPr lang="en-GB" dirty="0">
                <a:ea typeface="+mn-lt"/>
                <a:cs typeface="+mn-lt"/>
              </a:rPr>
              <a:t>Write a shader from OSL to UE material graph</a:t>
            </a:r>
          </a:p>
          <a:p>
            <a:pPr lvl="1"/>
            <a:r>
              <a:rPr lang="en-GB" dirty="0">
                <a:ea typeface="+mn-lt"/>
                <a:cs typeface="+mn-lt"/>
              </a:rPr>
              <a:t>Setup git repository of the Project  </a:t>
            </a:r>
            <a:endParaRPr lang="en-GB" dirty="0"/>
          </a:p>
          <a:p>
            <a:pPr marL="0" indent="0">
              <a:buNone/>
            </a:pPr>
            <a:endParaRPr lang="en-GB" dirty="0"/>
          </a:p>
        </p:txBody>
      </p:sp>
      <p:pic>
        <p:nvPicPr>
          <p:cNvPr id="4" name="Picture 4" descr="Logo&#10;&#10;Description automatically generated">
            <a:extLst>
              <a:ext uri="{FF2B5EF4-FFF2-40B4-BE49-F238E27FC236}">
                <a16:creationId xmlns:a16="http://schemas.microsoft.com/office/drawing/2014/main" id="{7269016E-43FA-B1A2-2707-8E4A2B914046}"/>
              </a:ext>
            </a:extLst>
          </p:cNvPr>
          <p:cNvPicPr>
            <a:picLocks noChangeAspect="1"/>
          </p:cNvPicPr>
          <p:nvPr/>
        </p:nvPicPr>
        <p:blipFill>
          <a:blip r:embed="rId2"/>
          <a:stretch>
            <a:fillRect/>
          </a:stretch>
        </p:blipFill>
        <p:spPr>
          <a:xfrm>
            <a:off x="8894045" y="539447"/>
            <a:ext cx="2743200" cy="1371600"/>
          </a:xfrm>
          <a:prstGeom prst="rect">
            <a:avLst/>
          </a:prstGeom>
        </p:spPr>
      </p:pic>
    </p:spTree>
    <p:extLst>
      <p:ext uri="{BB962C8B-B14F-4D97-AF65-F5344CB8AC3E}">
        <p14:creationId xmlns:p14="http://schemas.microsoft.com/office/powerpoint/2010/main" val="249822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AB6C-F0F8-7658-B5A6-D94934E6247E}"/>
              </a:ext>
            </a:extLst>
          </p:cNvPr>
          <p:cNvSpPr>
            <a:spLocks noGrp="1"/>
          </p:cNvSpPr>
          <p:nvPr>
            <p:ph type="title"/>
          </p:nvPr>
        </p:nvSpPr>
        <p:spPr/>
        <p:txBody>
          <a:bodyPr/>
          <a:lstStyle/>
          <a:p>
            <a:r>
              <a:rPr lang="en-GB" sz="2800" b="1" dirty="0">
                <a:latin typeface="Batang"/>
                <a:ea typeface="Batang"/>
              </a:rPr>
              <a:t>2.1 Setup Lightsource in the scene</a:t>
            </a:r>
            <a:endParaRPr lang="en-GB" sz="2800" b="1" dirty="0"/>
          </a:p>
        </p:txBody>
      </p:sp>
      <p:sp>
        <p:nvSpPr>
          <p:cNvPr id="3" name="Content Placeholder 2">
            <a:extLst>
              <a:ext uri="{FF2B5EF4-FFF2-40B4-BE49-F238E27FC236}">
                <a16:creationId xmlns:a16="http://schemas.microsoft.com/office/drawing/2014/main" id="{03A33196-DE97-BE7D-10D2-8AA5BA4E81F1}"/>
              </a:ext>
            </a:extLst>
          </p:cNvPr>
          <p:cNvSpPr>
            <a:spLocks noGrp="1"/>
          </p:cNvSpPr>
          <p:nvPr>
            <p:ph idx="1"/>
          </p:nvPr>
        </p:nvSpPr>
        <p:spPr>
          <a:xfrm>
            <a:off x="571499" y="2075688"/>
            <a:ext cx="6962824" cy="3910987"/>
          </a:xfrm>
        </p:spPr>
        <p:txBody>
          <a:bodyPr vert="horz" lIns="91440" tIns="45720" rIns="91440" bIns="45720" rtlCol="0" anchor="t">
            <a:noAutofit/>
          </a:bodyPr>
          <a:lstStyle/>
          <a:p>
            <a:pPr marL="0" indent="0">
              <a:buNone/>
            </a:pPr>
            <a:r>
              <a:rPr lang="en-GB" sz="1600" dirty="0">
                <a:ea typeface="+mn-lt"/>
                <a:cs typeface="+mn-lt"/>
              </a:rPr>
              <a:t>Tried 2 light setups to replica the lights of the inspection device :</a:t>
            </a:r>
            <a:endParaRPr lang="en-US" sz="1600" dirty="0">
              <a:ea typeface="+mn-lt"/>
              <a:cs typeface="+mn-lt"/>
            </a:endParaRPr>
          </a:p>
          <a:p>
            <a:pPr marL="0" indent="0">
              <a:buNone/>
            </a:pPr>
            <a:r>
              <a:rPr lang="en-GB" sz="1600" b="1" dirty="0">
                <a:ea typeface="+mn-lt"/>
                <a:cs typeface="+mn-lt"/>
              </a:rPr>
              <a:t>1.    Area Light</a:t>
            </a:r>
            <a:r>
              <a:rPr lang="en-GB" sz="1600" dirty="0">
                <a:ea typeface="+mn-lt"/>
                <a:cs typeface="+mn-lt"/>
              </a:rPr>
              <a:t>  </a:t>
            </a:r>
            <a:endParaRPr lang="en-US" sz="1600" dirty="0"/>
          </a:p>
          <a:p>
            <a:pPr lvl="1"/>
            <a:r>
              <a:rPr lang="en-GB" sz="1600" dirty="0">
                <a:ea typeface="+mn-lt"/>
                <a:cs typeface="+mn-lt"/>
              </a:rPr>
              <a:t>Light is emitted from surface of a shape. In UE,  there's generally </a:t>
            </a:r>
            <a:r>
              <a:rPr lang="en-GB" sz="1600" dirty="0" err="1">
                <a:ea typeface="+mn-lt"/>
                <a:cs typeface="+mn-lt"/>
              </a:rPr>
              <a:t>rect</a:t>
            </a:r>
            <a:r>
              <a:rPr lang="en-GB" sz="1600" dirty="0">
                <a:ea typeface="+mn-lt"/>
                <a:cs typeface="+mn-lt"/>
              </a:rPr>
              <a:t>-light available for area light (light emitting from rectangular source).</a:t>
            </a:r>
            <a:endParaRPr lang="en-GB" sz="1600" b="1" dirty="0"/>
          </a:p>
          <a:p>
            <a:pPr lvl="1"/>
            <a:r>
              <a:rPr lang="en-GB" sz="1600" u="sng" dirty="0">
                <a:ea typeface="+mn-lt"/>
                <a:cs typeface="+mn-lt"/>
              </a:rPr>
              <a:t>Current Issues</a:t>
            </a:r>
            <a:r>
              <a:rPr lang="en-GB" sz="1600" dirty="0">
                <a:ea typeface="+mn-lt"/>
                <a:cs typeface="+mn-lt"/>
              </a:rPr>
              <a:t> : </a:t>
            </a:r>
          </a:p>
          <a:p>
            <a:pPr lvl="2"/>
            <a:r>
              <a:rPr lang="en-GB" dirty="0">
                <a:ea typeface="+mn-lt"/>
                <a:cs typeface="+mn-lt"/>
              </a:rPr>
              <a:t>Need to extract out the torus shape from rectangle light to mimic the light source of inspection model which will take extra efforts. (As discussed with Juraj, masking the central pixels in form of torus using circle equations). Also, there's no prewritten configuration available in UE to do the same. </a:t>
            </a:r>
          </a:p>
          <a:p>
            <a:pPr lvl="2"/>
            <a:r>
              <a:rPr lang="en-GB" dirty="0">
                <a:ea typeface="+mn-lt"/>
                <a:cs typeface="+mn-lt"/>
              </a:rPr>
              <a:t>Emissive materials are quicker and give better visual results.</a:t>
            </a:r>
          </a:p>
        </p:txBody>
      </p:sp>
      <p:pic>
        <p:nvPicPr>
          <p:cNvPr id="4" name="Picture 4" descr="Logo&#10;&#10;Description automatically generated">
            <a:extLst>
              <a:ext uri="{FF2B5EF4-FFF2-40B4-BE49-F238E27FC236}">
                <a16:creationId xmlns:a16="http://schemas.microsoft.com/office/drawing/2014/main" id="{7269016E-43FA-B1A2-2707-8E4A2B914046}"/>
              </a:ext>
            </a:extLst>
          </p:cNvPr>
          <p:cNvPicPr>
            <a:picLocks noChangeAspect="1"/>
          </p:cNvPicPr>
          <p:nvPr/>
        </p:nvPicPr>
        <p:blipFill>
          <a:blip r:embed="rId2"/>
          <a:stretch>
            <a:fillRect/>
          </a:stretch>
        </p:blipFill>
        <p:spPr>
          <a:xfrm>
            <a:off x="9062133" y="539447"/>
            <a:ext cx="2743200" cy="1371600"/>
          </a:xfrm>
          <a:prstGeom prst="rect">
            <a:avLst/>
          </a:prstGeom>
        </p:spPr>
      </p:pic>
      <p:pic>
        <p:nvPicPr>
          <p:cNvPr id="6" name="Picture 6">
            <a:extLst>
              <a:ext uri="{FF2B5EF4-FFF2-40B4-BE49-F238E27FC236}">
                <a16:creationId xmlns:a16="http://schemas.microsoft.com/office/drawing/2014/main" id="{B9BEA5CA-7B23-BD5A-F6B0-92B9982BE836}"/>
              </a:ext>
            </a:extLst>
          </p:cNvPr>
          <p:cNvPicPr>
            <a:picLocks noChangeAspect="1"/>
          </p:cNvPicPr>
          <p:nvPr/>
        </p:nvPicPr>
        <p:blipFill>
          <a:blip r:embed="rId3"/>
          <a:stretch>
            <a:fillRect/>
          </a:stretch>
        </p:blipFill>
        <p:spPr>
          <a:xfrm>
            <a:off x="7582482" y="2152268"/>
            <a:ext cx="4608034" cy="3892351"/>
          </a:xfrm>
          <a:prstGeom prst="rect">
            <a:avLst/>
          </a:prstGeom>
        </p:spPr>
      </p:pic>
    </p:spTree>
    <p:extLst>
      <p:ext uri="{BB962C8B-B14F-4D97-AF65-F5344CB8AC3E}">
        <p14:creationId xmlns:p14="http://schemas.microsoft.com/office/powerpoint/2010/main" val="261979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AB6C-F0F8-7658-B5A6-D94934E6247E}"/>
              </a:ext>
            </a:extLst>
          </p:cNvPr>
          <p:cNvSpPr>
            <a:spLocks noGrp="1"/>
          </p:cNvSpPr>
          <p:nvPr>
            <p:ph type="title"/>
          </p:nvPr>
        </p:nvSpPr>
        <p:spPr/>
        <p:txBody>
          <a:bodyPr/>
          <a:lstStyle/>
          <a:p>
            <a:r>
              <a:rPr lang="en-GB" sz="2800" b="1" dirty="0">
                <a:latin typeface="Batang"/>
                <a:ea typeface="Batang"/>
              </a:rPr>
              <a:t>2.1 Setup Lightsource in the scene</a:t>
            </a:r>
            <a:endParaRPr lang="en-GB" sz="2800" b="1" dirty="0"/>
          </a:p>
        </p:txBody>
      </p:sp>
      <p:sp>
        <p:nvSpPr>
          <p:cNvPr id="3" name="Content Placeholder 2">
            <a:extLst>
              <a:ext uri="{FF2B5EF4-FFF2-40B4-BE49-F238E27FC236}">
                <a16:creationId xmlns:a16="http://schemas.microsoft.com/office/drawing/2014/main" id="{03A33196-DE97-BE7D-10D2-8AA5BA4E81F1}"/>
              </a:ext>
            </a:extLst>
          </p:cNvPr>
          <p:cNvSpPr>
            <a:spLocks noGrp="1"/>
          </p:cNvSpPr>
          <p:nvPr>
            <p:ph idx="1"/>
          </p:nvPr>
        </p:nvSpPr>
        <p:spPr>
          <a:xfrm>
            <a:off x="571499" y="2075688"/>
            <a:ext cx="5379448" cy="4148494"/>
          </a:xfrm>
        </p:spPr>
        <p:txBody>
          <a:bodyPr vert="horz" lIns="91440" tIns="45720" rIns="91440" bIns="45720" rtlCol="0" anchor="t">
            <a:noAutofit/>
          </a:bodyPr>
          <a:lstStyle/>
          <a:p>
            <a:pPr marL="0" indent="0">
              <a:buNone/>
            </a:pPr>
            <a:r>
              <a:rPr lang="en-GB" sz="1600" dirty="0">
                <a:ea typeface="+mn-lt"/>
                <a:cs typeface="+mn-lt"/>
              </a:rPr>
              <a:t>2 Types of </a:t>
            </a:r>
            <a:r>
              <a:rPr lang="en-GB" sz="1600" dirty="0" err="1">
                <a:ea typeface="+mn-lt"/>
                <a:cs typeface="+mn-lt"/>
              </a:rPr>
              <a:t>LightSources</a:t>
            </a:r>
            <a:r>
              <a:rPr lang="en-GB" sz="1600" dirty="0">
                <a:ea typeface="+mn-lt"/>
                <a:cs typeface="+mn-lt"/>
              </a:rPr>
              <a:t> to mimic the scene :  </a:t>
            </a:r>
            <a:endParaRPr lang="en-US" sz="1600" dirty="0">
              <a:ea typeface="+mn-lt"/>
              <a:cs typeface="+mn-lt"/>
            </a:endParaRPr>
          </a:p>
          <a:p>
            <a:pPr marL="0" indent="0">
              <a:buNone/>
            </a:pPr>
            <a:r>
              <a:rPr lang="en-GB" sz="1600" b="1" dirty="0">
                <a:ea typeface="+mn-lt"/>
                <a:cs typeface="+mn-lt"/>
              </a:rPr>
              <a:t>2.    Emissive material</a:t>
            </a:r>
            <a:r>
              <a:rPr lang="en-GB" sz="1600" dirty="0">
                <a:ea typeface="+mn-lt"/>
                <a:cs typeface="+mn-lt"/>
              </a:rPr>
              <a:t>  </a:t>
            </a:r>
            <a:endParaRPr lang="en-US" sz="1600" dirty="0"/>
          </a:p>
          <a:p>
            <a:pPr lvl="1"/>
            <a:r>
              <a:rPr lang="en-GB" sz="1600" dirty="0">
                <a:ea typeface="+mn-lt"/>
                <a:cs typeface="+mn-lt"/>
              </a:rPr>
              <a:t>Self illuminating materials.</a:t>
            </a:r>
            <a:endParaRPr lang="en-GB" sz="1600" dirty="0"/>
          </a:p>
          <a:p>
            <a:pPr lvl="1"/>
            <a:r>
              <a:rPr lang="en-GB" sz="1600" dirty="0">
                <a:ea typeface="+mn-lt"/>
                <a:cs typeface="+mn-lt"/>
              </a:rPr>
              <a:t>Created two 2d torus mesh in Blender  with the measurements provided. (Circular Torus and Hexagonal Torus)</a:t>
            </a:r>
          </a:p>
          <a:p>
            <a:pPr lvl="1"/>
            <a:r>
              <a:rPr lang="en-GB" sz="1600" dirty="0">
                <a:ea typeface="+mn-lt"/>
                <a:cs typeface="+mn-lt"/>
              </a:rPr>
              <a:t>Created custom emissive material in UE, with emission value (emissive intensity) and </a:t>
            </a:r>
            <a:r>
              <a:rPr lang="en-GB" sz="1600" dirty="0" err="1">
                <a:ea typeface="+mn-lt"/>
                <a:cs typeface="+mn-lt"/>
              </a:rPr>
              <a:t>rgb</a:t>
            </a:r>
            <a:r>
              <a:rPr lang="en-GB" sz="1600" dirty="0">
                <a:ea typeface="+mn-lt"/>
                <a:cs typeface="+mn-lt"/>
              </a:rPr>
              <a:t> range, both defined by user.</a:t>
            </a:r>
          </a:p>
          <a:p>
            <a:pPr lvl="1"/>
            <a:r>
              <a:rPr lang="en-GB" sz="1600" dirty="0">
                <a:ea typeface="+mn-lt"/>
                <a:cs typeface="+mn-lt"/>
              </a:rPr>
              <a:t>Turned off eye adaptation (doesn't support by real camera) and other unnecessary properties which take up computational power.</a:t>
            </a:r>
          </a:p>
          <a:p>
            <a:pPr marL="228600" lvl="1" indent="0">
              <a:buNone/>
            </a:pPr>
            <a:endParaRPr lang="en-GB" dirty="0">
              <a:ea typeface="+mn-lt"/>
              <a:cs typeface="+mn-lt"/>
            </a:endParaRPr>
          </a:p>
        </p:txBody>
      </p:sp>
      <p:pic>
        <p:nvPicPr>
          <p:cNvPr id="4" name="Picture 4" descr="Logo&#10;&#10;Description automatically generated">
            <a:extLst>
              <a:ext uri="{FF2B5EF4-FFF2-40B4-BE49-F238E27FC236}">
                <a16:creationId xmlns:a16="http://schemas.microsoft.com/office/drawing/2014/main" id="{7269016E-43FA-B1A2-2707-8E4A2B914046}"/>
              </a:ext>
            </a:extLst>
          </p:cNvPr>
          <p:cNvPicPr>
            <a:picLocks noChangeAspect="1"/>
          </p:cNvPicPr>
          <p:nvPr/>
        </p:nvPicPr>
        <p:blipFill>
          <a:blip r:embed="rId2"/>
          <a:stretch>
            <a:fillRect/>
          </a:stretch>
        </p:blipFill>
        <p:spPr>
          <a:xfrm>
            <a:off x="9062133" y="539447"/>
            <a:ext cx="2743200" cy="1371600"/>
          </a:xfrm>
          <a:prstGeom prst="rect">
            <a:avLst/>
          </a:prstGeom>
        </p:spPr>
      </p:pic>
      <p:pic>
        <p:nvPicPr>
          <p:cNvPr id="7" name="Picture 7" descr="A picture containing text, monitor, screenshot&#10;&#10;Description automatically generated">
            <a:extLst>
              <a:ext uri="{FF2B5EF4-FFF2-40B4-BE49-F238E27FC236}">
                <a16:creationId xmlns:a16="http://schemas.microsoft.com/office/drawing/2014/main" id="{E4CFD903-2D8C-8E7A-ABF0-263139061C26}"/>
              </a:ext>
            </a:extLst>
          </p:cNvPr>
          <p:cNvPicPr>
            <a:picLocks noChangeAspect="1"/>
          </p:cNvPicPr>
          <p:nvPr/>
        </p:nvPicPr>
        <p:blipFill>
          <a:blip r:embed="rId3"/>
          <a:stretch>
            <a:fillRect/>
          </a:stretch>
        </p:blipFill>
        <p:spPr>
          <a:xfrm>
            <a:off x="6020788" y="2311992"/>
            <a:ext cx="5840681" cy="3817395"/>
          </a:xfrm>
          <a:prstGeom prst="rect">
            <a:avLst/>
          </a:prstGeom>
        </p:spPr>
      </p:pic>
    </p:spTree>
    <p:extLst>
      <p:ext uri="{BB962C8B-B14F-4D97-AF65-F5344CB8AC3E}">
        <p14:creationId xmlns:p14="http://schemas.microsoft.com/office/powerpoint/2010/main" val="63043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AB6C-F0F8-7658-B5A6-D94934E6247E}"/>
              </a:ext>
            </a:extLst>
          </p:cNvPr>
          <p:cNvSpPr>
            <a:spLocks noGrp="1"/>
          </p:cNvSpPr>
          <p:nvPr>
            <p:ph type="title"/>
          </p:nvPr>
        </p:nvSpPr>
        <p:spPr/>
        <p:txBody>
          <a:bodyPr/>
          <a:lstStyle/>
          <a:p>
            <a:r>
              <a:rPr lang="en-GB" sz="2800" b="1" dirty="0">
                <a:latin typeface="Batang"/>
                <a:ea typeface="Batang"/>
              </a:rPr>
              <a:t>2.1 Setup Lightsource in the scene</a:t>
            </a:r>
            <a:endParaRPr lang="en-GB" sz="2800" b="1" dirty="0"/>
          </a:p>
        </p:txBody>
      </p:sp>
      <p:sp>
        <p:nvSpPr>
          <p:cNvPr id="3" name="Content Placeholder 2">
            <a:extLst>
              <a:ext uri="{FF2B5EF4-FFF2-40B4-BE49-F238E27FC236}">
                <a16:creationId xmlns:a16="http://schemas.microsoft.com/office/drawing/2014/main" id="{03A33196-DE97-BE7D-10D2-8AA5BA4E81F1}"/>
              </a:ext>
            </a:extLst>
          </p:cNvPr>
          <p:cNvSpPr>
            <a:spLocks noGrp="1"/>
          </p:cNvSpPr>
          <p:nvPr>
            <p:ph idx="1"/>
          </p:nvPr>
        </p:nvSpPr>
        <p:spPr>
          <a:xfrm>
            <a:off x="571499" y="2075688"/>
            <a:ext cx="11148875" cy="4207870"/>
          </a:xfrm>
        </p:spPr>
        <p:txBody>
          <a:bodyPr vert="horz" lIns="91440" tIns="45720" rIns="91440" bIns="45720" rtlCol="0" anchor="t">
            <a:noAutofit/>
          </a:bodyPr>
          <a:lstStyle/>
          <a:p>
            <a:pPr marL="0" indent="0">
              <a:buNone/>
            </a:pPr>
            <a:endParaRPr lang="en-GB" sz="1600" dirty="0">
              <a:ea typeface="+mn-lt"/>
              <a:cs typeface="+mn-lt"/>
            </a:endParaRPr>
          </a:p>
          <a:p>
            <a:pPr marL="228600" lvl="1" indent="0">
              <a:buNone/>
            </a:pPr>
            <a:endParaRPr lang="en-GB" dirty="0">
              <a:ea typeface="+mn-lt"/>
              <a:cs typeface="+mn-lt"/>
            </a:endParaRPr>
          </a:p>
        </p:txBody>
      </p:sp>
      <p:pic>
        <p:nvPicPr>
          <p:cNvPr id="4" name="Picture 4" descr="Logo&#10;&#10;Description automatically generated">
            <a:extLst>
              <a:ext uri="{FF2B5EF4-FFF2-40B4-BE49-F238E27FC236}">
                <a16:creationId xmlns:a16="http://schemas.microsoft.com/office/drawing/2014/main" id="{7269016E-43FA-B1A2-2707-8E4A2B914046}"/>
              </a:ext>
            </a:extLst>
          </p:cNvPr>
          <p:cNvPicPr>
            <a:picLocks noChangeAspect="1"/>
          </p:cNvPicPr>
          <p:nvPr/>
        </p:nvPicPr>
        <p:blipFill>
          <a:blip r:embed="rId2"/>
          <a:stretch>
            <a:fillRect/>
          </a:stretch>
        </p:blipFill>
        <p:spPr>
          <a:xfrm>
            <a:off x="9062133" y="539447"/>
            <a:ext cx="2743200" cy="1371600"/>
          </a:xfrm>
          <a:prstGeom prst="rect">
            <a:avLst/>
          </a:prstGeom>
        </p:spPr>
      </p:pic>
      <p:pic>
        <p:nvPicPr>
          <p:cNvPr id="5" name="Picture 5" descr="A picture containing indoor, remote, control, mouse&#10;&#10;Description automatically generated">
            <a:extLst>
              <a:ext uri="{FF2B5EF4-FFF2-40B4-BE49-F238E27FC236}">
                <a16:creationId xmlns:a16="http://schemas.microsoft.com/office/drawing/2014/main" id="{41BD71AF-8B08-D18F-6E50-F03A4B3E0E2C}"/>
              </a:ext>
            </a:extLst>
          </p:cNvPr>
          <p:cNvPicPr>
            <a:picLocks noChangeAspect="1"/>
          </p:cNvPicPr>
          <p:nvPr/>
        </p:nvPicPr>
        <p:blipFill>
          <a:blip r:embed="rId3"/>
          <a:stretch>
            <a:fillRect/>
          </a:stretch>
        </p:blipFill>
        <p:spPr>
          <a:xfrm>
            <a:off x="5704115" y="1909311"/>
            <a:ext cx="5197433" cy="4444625"/>
          </a:xfrm>
          <a:prstGeom prst="rect">
            <a:avLst/>
          </a:prstGeom>
        </p:spPr>
      </p:pic>
      <p:sp>
        <p:nvSpPr>
          <p:cNvPr id="7" name="TextBox 6">
            <a:extLst>
              <a:ext uri="{FF2B5EF4-FFF2-40B4-BE49-F238E27FC236}">
                <a16:creationId xmlns:a16="http://schemas.microsoft.com/office/drawing/2014/main" id="{AE0BC0C6-2339-85D8-AC06-FD9A108DACE6}"/>
              </a:ext>
            </a:extLst>
          </p:cNvPr>
          <p:cNvSpPr txBox="1"/>
          <p:nvPr/>
        </p:nvSpPr>
        <p:spPr>
          <a:xfrm>
            <a:off x="1518062" y="3576453"/>
            <a:ext cx="32281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b="1" u="sng" dirty="0">
                <a:cs typeface="Arial"/>
              </a:rPr>
              <a:t>Scene With Emissive Material and object</a:t>
            </a:r>
          </a:p>
        </p:txBody>
      </p:sp>
    </p:spTree>
    <p:extLst>
      <p:ext uri="{BB962C8B-B14F-4D97-AF65-F5344CB8AC3E}">
        <p14:creationId xmlns:p14="http://schemas.microsoft.com/office/powerpoint/2010/main" val="407069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AB6C-F0F8-7658-B5A6-D94934E6247E}"/>
              </a:ext>
            </a:extLst>
          </p:cNvPr>
          <p:cNvSpPr>
            <a:spLocks noGrp="1"/>
          </p:cNvSpPr>
          <p:nvPr>
            <p:ph type="title"/>
          </p:nvPr>
        </p:nvSpPr>
        <p:spPr>
          <a:xfrm>
            <a:off x="571500" y="1025756"/>
            <a:ext cx="11049000" cy="747634"/>
          </a:xfrm>
        </p:spPr>
        <p:txBody>
          <a:bodyPr/>
          <a:lstStyle/>
          <a:p>
            <a:pPr lvl="1">
              <a:lnSpc>
                <a:spcPct val="120000"/>
              </a:lnSpc>
              <a:spcBef>
                <a:spcPts val="500"/>
              </a:spcBef>
            </a:pPr>
            <a:r>
              <a:rPr lang="en-GB" sz="2800" b="1" dirty="0">
                <a:latin typeface="Batang"/>
                <a:ea typeface="Batang"/>
              </a:rPr>
              <a:t>2.2 Load the mesh and place it into the scene</a:t>
            </a:r>
            <a:endParaRPr lang="en-US" sz="2800" b="1" dirty="0">
              <a:latin typeface="Batang"/>
              <a:ea typeface="Batang"/>
            </a:endParaRPr>
          </a:p>
          <a:p>
            <a:endParaRPr lang="en-GB" sz="2800" b="1" dirty="0"/>
          </a:p>
        </p:txBody>
      </p:sp>
      <p:sp>
        <p:nvSpPr>
          <p:cNvPr id="3" name="Content Placeholder 2">
            <a:extLst>
              <a:ext uri="{FF2B5EF4-FFF2-40B4-BE49-F238E27FC236}">
                <a16:creationId xmlns:a16="http://schemas.microsoft.com/office/drawing/2014/main" id="{03A33196-DE97-BE7D-10D2-8AA5BA4E81F1}"/>
              </a:ext>
            </a:extLst>
          </p:cNvPr>
          <p:cNvSpPr>
            <a:spLocks noGrp="1"/>
          </p:cNvSpPr>
          <p:nvPr>
            <p:ph idx="1"/>
          </p:nvPr>
        </p:nvSpPr>
        <p:spPr>
          <a:xfrm>
            <a:off x="571499" y="2827791"/>
            <a:ext cx="5379448" cy="3396391"/>
          </a:xfrm>
        </p:spPr>
        <p:txBody>
          <a:bodyPr vert="horz" lIns="91440" tIns="45720" rIns="91440" bIns="45720" rtlCol="0" anchor="t">
            <a:noAutofit/>
          </a:bodyPr>
          <a:lstStyle/>
          <a:p>
            <a:pPr marL="285750" indent="-285750"/>
            <a:r>
              <a:rPr lang="en-GB" sz="1600" dirty="0">
                <a:ea typeface="+mn-lt"/>
                <a:cs typeface="+mn-lt"/>
              </a:rPr>
              <a:t>Since mesh was available in .</a:t>
            </a:r>
            <a:r>
              <a:rPr lang="en-GB" sz="1600" dirty="0" err="1">
                <a:ea typeface="+mn-lt"/>
                <a:cs typeface="+mn-lt"/>
              </a:rPr>
              <a:t>obj</a:t>
            </a:r>
            <a:r>
              <a:rPr lang="en-GB" sz="1600" dirty="0">
                <a:ea typeface="+mn-lt"/>
                <a:cs typeface="+mn-lt"/>
              </a:rPr>
              <a:t> file, this file format is </a:t>
            </a:r>
            <a:r>
              <a:rPr lang="en-GB" sz="1600" b="1" dirty="0">
                <a:ea typeface="+mn-lt"/>
                <a:cs typeface="+mn-lt"/>
              </a:rPr>
              <a:t>NOT </a:t>
            </a:r>
            <a:r>
              <a:rPr lang="en-GB" sz="1600" dirty="0">
                <a:ea typeface="+mn-lt"/>
                <a:cs typeface="+mn-lt"/>
              </a:rPr>
              <a:t>fully supported by UE.</a:t>
            </a:r>
            <a:endParaRPr lang="en-GB" sz="1600" dirty="0"/>
          </a:p>
          <a:p>
            <a:pPr marL="285750" indent="-285750"/>
            <a:r>
              <a:rPr lang="en-GB" sz="1600" dirty="0">
                <a:ea typeface="+mn-lt"/>
                <a:cs typeface="+mn-lt"/>
              </a:rPr>
              <a:t>So, loaded the .</a:t>
            </a:r>
            <a:r>
              <a:rPr lang="en-GB" sz="1600" dirty="0" err="1">
                <a:ea typeface="+mn-lt"/>
                <a:cs typeface="+mn-lt"/>
              </a:rPr>
              <a:t>obj</a:t>
            </a:r>
            <a:r>
              <a:rPr lang="en-GB" sz="1600" dirty="0">
                <a:ea typeface="+mn-lt"/>
                <a:cs typeface="+mn-lt"/>
              </a:rPr>
              <a:t> file in Blender and exported it in .</a:t>
            </a:r>
            <a:r>
              <a:rPr lang="en-GB" sz="1600" dirty="0" err="1">
                <a:ea typeface="+mn-lt"/>
                <a:cs typeface="+mn-lt"/>
              </a:rPr>
              <a:t>fbx</a:t>
            </a:r>
            <a:r>
              <a:rPr lang="en-GB" sz="1600" dirty="0">
                <a:ea typeface="+mn-lt"/>
                <a:cs typeface="+mn-lt"/>
              </a:rPr>
              <a:t> format in parts and manually added materials to them in UE.</a:t>
            </a:r>
          </a:p>
          <a:p>
            <a:pPr marL="228600" lvl="1" indent="0">
              <a:buNone/>
            </a:pPr>
            <a:endParaRPr lang="en-GB" dirty="0">
              <a:ea typeface="+mn-lt"/>
              <a:cs typeface="+mn-lt"/>
            </a:endParaRPr>
          </a:p>
        </p:txBody>
      </p:sp>
      <p:pic>
        <p:nvPicPr>
          <p:cNvPr id="4" name="Picture 4" descr="Logo&#10;&#10;Description automatically generated">
            <a:extLst>
              <a:ext uri="{FF2B5EF4-FFF2-40B4-BE49-F238E27FC236}">
                <a16:creationId xmlns:a16="http://schemas.microsoft.com/office/drawing/2014/main" id="{7269016E-43FA-B1A2-2707-8E4A2B914046}"/>
              </a:ext>
            </a:extLst>
          </p:cNvPr>
          <p:cNvPicPr>
            <a:picLocks noChangeAspect="1"/>
          </p:cNvPicPr>
          <p:nvPr/>
        </p:nvPicPr>
        <p:blipFill>
          <a:blip r:embed="rId2"/>
          <a:stretch>
            <a:fillRect/>
          </a:stretch>
        </p:blipFill>
        <p:spPr>
          <a:xfrm>
            <a:off x="9062133" y="539447"/>
            <a:ext cx="2743200" cy="1371600"/>
          </a:xfrm>
          <a:prstGeom prst="rect">
            <a:avLst/>
          </a:prstGeom>
        </p:spPr>
      </p:pic>
      <p:pic>
        <p:nvPicPr>
          <p:cNvPr id="5" name="Picture 5" descr="A picture containing floor, indoor, tiled, tile&#10;&#10;Description automatically generated">
            <a:extLst>
              <a:ext uri="{FF2B5EF4-FFF2-40B4-BE49-F238E27FC236}">
                <a16:creationId xmlns:a16="http://schemas.microsoft.com/office/drawing/2014/main" id="{CF25715A-1332-FF22-326D-8C5BA1975E63}"/>
              </a:ext>
            </a:extLst>
          </p:cNvPr>
          <p:cNvPicPr>
            <a:picLocks noChangeAspect="1"/>
          </p:cNvPicPr>
          <p:nvPr/>
        </p:nvPicPr>
        <p:blipFill>
          <a:blip r:embed="rId3"/>
          <a:stretch>
            <a:fillRect/>
          </a:stretch>
        </p:blipFill>
        <p:spPr>
          <a:xfrm>
            <a:off x="7099465" y="2321930"/>
            <a:ext cx="3623953" cy="2946451"/>
          </a:xfrm>
          <a:prstGeom prst="rect">
            <a:avLst/>
          </a:prstGeom>
        </p:spPr>
      </p:pic>
    </p:spTree>
    <p:extLst>
      <p:ext uri="{BB962C8B-B14F-4D97-AF65-F5344CB8AC3E}">
        <p14:creationId xmlns:p14="http://schemas.microsoft.com/office/powerpoint/2010/main" val="41942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5DE7712-9D55-0B56-787C-9545C85AFA08}"/>
              </a:ext>
            </a:extLst>
          </p:cNvPr>
          <p:cNvSpPr txBox="1">
            <a:spLocks/>
          </p:cNvSpPr>
          <p:nvPr/>
        </p:nvSpPr>
        <p:spPr>
          <a:xfrm>
            <a:off x="386667" y="914319"/>
            <a:ext cx="11049000" cy="747634"/>
          </a:xfrm>
          <a:prstGeom prst="rect">
            <a:avLst/>
          </a:prstGeom>
        </p:spPr>
        <p:txBody>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marL="0" lvl="1" algn="l" defTabSz="914400">
              <a:lnSpc>
                <a:spcPct val="120000"/>
              </a:lnSpc>
              <a:spcBef>
                <a:spcPts val="500"/>
              </a:spcBef>
            </a:pPr>
            <a:r>
              <a:rPr lang="en-GB" sz="2800" b="1" kern="0" dirty="0">
                <a:solidFill>
                  <a:sysClr val="windowText" lastClr="000000"/>
                </a:solidFill>
                <a:latin typeface="Batang"/>
                <a:ea typeface="Batang"/>
              </a:rPr>
              <a:t>2.3 Write a shader from OSL to UE material graph</a:t>
            </a:r>
            <a:endParaRPr lang="en-US" sz="2800" b="1" kern="0" dirty="0">
              <a:solidFill>
                <a:sysClr val="windowText" lastClr="000000"/>
              </a:solidFill>
              <a:latin typeface="Batang"/>
              <a:ea typeface="Batang"/>
            </a:endParaRPr>
          </a:p>
          <a:p>
            <a:pPr marL="0" lvl="1" algn="l" defTabSz="914400">
              <a:lnSpc>
                <a:spcPct val="120000"/>
              </a:lnSpc>
              <a:spcBef>
                <a:spcPts val="500"/>
              </a:spcBef>
            </a:pPr>
            <a:endParaRPr lang="en-GB" sz="2800" b="1" kern="0" dirty="0">
              <a:solidFill>
                <a:sysClr val="windowText" lastClr="000000"/>
              </a:solidFill>
              <a:latin typeface="Batang"/>
              <a:ea typeface="Batang"/>
            </a:endParaRPr>
          </a:p>
          <a:p>
            <a:pPr marL="0" lvl="1" defTabSz="914400">
              <a:lnSpc>
                <a:spcPct val="120000"/>
              </a:lnSpc>
              <a:spcBef>
                <a:spcPts val="500"/>
              </a:spcBef>
            </a:pPr>
            <a:endParaRPr lang="en-GB" sz="2800" b="1" kern="0" dirty="0">
              <a:solidFill>
                <a:sysClr val="windowText" lastClr="000000"/>
              </a:solidFill>
            </a:endParaRPr>
          </a:p>
          <a:p>
            <a:endParaRPr lang="en-GB" sz="2800" b="1" dirty="0"/>
          </a:p>
        </p:txBody>
      </p:sp>
      <p:sp>
        <p:nvSpPr>
          <p:cNvPr id="16" name="Content Placeholder 2">
            <a:extLst>
              <a:ext uri="{FF2B5EF4-FFF2-40B4-BE49-F238E27FC236}">
                <a16:creationId xmlns:a16="http://schemas.microsoft.com/office/drawing/2014/main" id="{DE2B66FF-7972-18A9-A355-E4B8F7AB27A4}"/>
              </a:ext>
            </a:extLst>
          </p:cNvPr>
          <p:cNvSpPr txBox="1">
            <a:spLocks/>
          </p:cNvSpPr>
          <p:nvPr/>
        </p:nvSpPr>
        <p:spPr>
          <a:xfrm>
            <a:off x="630114" y="2710561"/>
            <a:ext cx="5291524" cy="314239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GB" sz="1600" b="1" dirty="0">
                <a:ea typeface="+mn-lt"/>
                <a:cs typeface="+mn-lt"/>
              </a:rPr>
              <a:t>OSL (Open Shading Language) </a:t>
            </a:r>
            <a:r>
              <a:rPr lang="en-GB" sz="1600" dirty="0">
                <a:ea typeface="+mn-lt"/>
                <a:cs typeface="+mn-lt"/>
              </a:rPr>
              <a:t>is a programmable shading language used to describe lighting, materials and other shading properties.</a:t>
            </a:r>
            <a:endParaRPr lang="en-GB" sz="1600" b="1" dirty="0"/>
          </a:p>
          <a:p>
            <a:pPr marL="285750" indent="-285750"/>
            <a:r>
              <a:rPr lang="en-GB" sz="1600" b="1" dirty="0">
                <a:ea typeface="+mn-lt"/>
                <a:cs typeface="+mn-lt"/>
              </a:rPr>
              <a:t>UE Material Graphs </a:t>
            </a:r>
            <a:r>
              <a:rPr lang="en-GB" sz="1600" dirty="0">
                <a:ea typeface="+mn-lt"/>
                <a:cs typeface="+mn-lt"/>
              </a:rPr>
              <a:t>are the visual programming editor used to write shaders in UE in form of visual connected components forming a graph. It </a:t>
            </a:r>
            <a:r>
              <a:rPr lang="en-GB" sz="1600" b="1" u="sng" dirty="0" err="1">
                <a:ea typeface="+mn-lt"/>
                <a:cs typeface="+mn-lt"/>
              </a:rPr>
              <a:t>doesnot</a:t>
            </a:r>
            <a:r>
              <a:rPr lang="en-GB" sz="1600" b="1" u="sng" dirty="0">
                <a:ea typeface="+mn-lt"/>
                <a:cs typeface="+mn-lt"/>
              </a:rPr>
              <a:t> </a:t>
            </a:r>
            <a:r>
              <a:rPr lang="en-GB" sz="1600" b="1" dirty="0">
                <a:ea typeface="+mn-lt"/>
                <a:cs typeface="+mn-lt"/>
              </a:rPr>
              <a:t> </a:t>
            </a:r>
            <a:r>
              <a:rPr lang="en-GB" sz="1600" dirty="0">
                <a:ea typeface="+mn-lt"/>
                <a:cs typeface="+mn-lt"/>
              </a:rPr>
              <a:t>support OSL.</a:t>
            </a:r>
          </a:p>
          <a:p>
            <a:pPr marL="0" indent="0">
              <a:buFont typeface="Arial" panose="020B0604020202020204" pitchFamily="34" charset="0"/>
              <a:buNone/>
            </a:pPr>
            <a:endParaRPr lang="en-GB" sz="1600" dirty="0">
              <a:ea typeface="+mn-lt"/>
              <a:cs typeface="+mn-lt"/>
            </a:endParaRPr>
          </a:p>
        </p:txBody>
      </p:sp>
      <p:pic>
        <p:nvPicPr>
          <p:cNvPr id="17" name="Picture 4" descr="Logo&#10;&#10;Description automatically generated">
            <a:extLst>
              <a:ext uri="{FF2B5EF4-FFF2-40B4-BE49-F238E27FC236}">
                <a16:creationId xmlns:a16="http://schemas.microsoft.com/office/drawing/2014/main" id="{459A5B71-C1B8-7149-1DD6-225E2A80275E}"/>
              </a:ext>
            </a:extLst>
          </p:cNvPr>
          <p:cNvPicPr>
            <a:picLocks noChangeAspect="1"/>
          </p:cNvPicPr>
          <p:nvPr/>
        </p:nvPicPr>
        <p:blipFill>
          <a:blip r:embed="rId2"/>
          <a:stretch>
            <a:fillRect/>
          </a:stretch>
        </p:blipFill>
        <p:spPr>
          <a:xfrm>
            <a:off x="9062133" y="539447"/>
            <a:ext cx="2743200" cy="1371600"/>
          </a:xfrm>
          <a:prstGeom prst="rect">
            <a:avLst/>
          </a:prstGeom>
        </p:spPr>
      </p:pic>
      <p:pic>
        <p:nvPicPr>
          <p:cNvPr id="18" name="Picture 8" descr="Text&#10;&#10;Description automatically generated">
            <a:extLst>
              <a:ext uri="{FF2B5EF4-FFF2-40B4-BE49-F238E27FC236}">
                <a16:creationId xmlns:a16="http://schemas.microsoft.com/office/drawing/2014/main" id="{3735548A-DD5B-4D5D-FE39-934B042316D7}"/>
              </a:ext>
            </a:extLst>
          </p:cNvPr>
          <p:cNvPicPr>
            <a:picLocks noChangeAspect="1"/>
          </p:cNvPicPr>
          <p:nvPr/>
        </p:nvPicPr>
        <p:blipFill>
          <a:blip r:embed="rId3"/>
          <a:stretch>
            <a:fillRect/>
          </a:stretch>
        </p:blipFill>
        <p:spPr>
          <a:xfrm>
            <a:off x="7713784" y="2160493"/>
            <a:ext cx="3300045" cy="3767391"/>
          </a:xfrm>
          <a:prstGeom prst="rect">
            <a:avLst/>
          </a:prstGeom>
        </p:spPr>
      </p:pic>
      <p:sp>
        <p:nvSpPr>
          <p:cNvPr id="19" name="TextBox 18">
            <a:extLst>
              <a:ext uri="{FF2B5EF4-FFF2-40B4-BE49-F238E27FC236}">
                <a16:creationId xmlns:a16="http://schemas.microsoft.com/office/drawing/2014/main" id="{020A47A2-BF75-85D9-FC75-5D08B670B7BB}"/>
              </a:ext>
            </a:extLst>
          </p:cNvPr>
          <p:cNvSpPr txBox="1"/>
          <p:nvPr/>
        </p:nvSpPr>
        <p:spPr>
          <a:xfrm>
            <a:off x="8579826" y="5932365"/>
            <a:ext cx="15508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Sample OSL</a:t>
            </a:r>
          </a:p>
        </p:txBody>
      </p:sp>
    </p:spTree>
    <p:extLst>
      <p:ext uri="{BB962C8B-B14F-4D97-AF65-F5344CB8AC3E}">
        <p14:creationId xmlns:p14="http://schemas.microsoft.com/office/powerpoint/2010/main" val="166127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descr="Logo&#10;&#10;Description automatically generated">
            <a:extLst>
              <a:ext uri="{FF2B5EF4-FFF2-40B4-BE49-F238E27FC236}">
                <a16:creationId xmlns:a16="http://schemas.microsoft.com/office/drawing/2014/main" id="{459A5B71-C1B8-7149-1DD6-225E2A80275E}"/>
              </a:ext>
            </a:extLst>
          </p:cNvPr>
          <p:cNvPicPr>
            <a:picLocks noChangeAspect="1"/>
          </p:cNvPicPr>
          <p:nvPr/>
        </p:nvPicPr>
        <p:blipFill>
          <a:blip r:embed="rId2"/>
          <a:stretch>
            <a:fillRect/>
          </a:stretch>
        </p:blipFill>
        <p:spPr>
          <a:xfrm>
            <a:off x="9062133" y="539447"/>
            <a:ext cx="2743200" cy="1371600"/>
          </a:xfrm>
          <a:prstGeom prst="rect">
            <a:avLst/>
          </a:prstGeom>
        </p:spPr>
      </p:pic>
      <p:sp>
        <p:nvSpPr>
          <p:cNvPr id="2" name="Title 1">
            <a:extLst>
              <a:ext uri="{FF2B5EF4-FFF2-40B4-BE49-F238E27FC236}">
                <a16:creationId xmlns:a16="http://schemas.microsoft.com/office/drawing/2014/main" id="{A74468F5-CC8B-F385-1E24-8F7882D3687A}"/>
              </a:ext>
            </a:extLst>
          </p:cNvPr>
          <p:cNvSpPr>
            <a:spLocks noGrp="1"/>
          </p:cNvSpPr>
          <p:nvPr>
            <p:ph type="title"/>
          </p:nvPr>
        </p:nvSpPr>
        <p:spPr>
          <a:xfrm>
            <a:off x="493346" y="1595067"/>
            <a:ext cx="11049000" cy="747634"/>
          </a:xfrm>
        </p:spPr>
        <p:txBody>
          <a:bodyPr/>
          <a:lstStyle/>
          <a:p>
            <a:pPr lvl="1" algn="l">
              <a:lnSpc>
                <a:spcPct val="120000"/>
              </a:lnSpc>
              <a:spcBef>
                <a:spcPts val="500"/>
              </a:spcBef>
            </a:pPr>
            <a:r>
              <a:rPr lang="en-GB" sz="2800" b="1" dirty="0">
                <a:latin typeface="Batang"/>
                <a:ea typeface="Batang"/>
              </a:rPr>
              <a:t>2.3 Write a shader from OSL to UE material graph</a:t>
            </a:r>
            <a:endParaRPr lang="en-US" sz="2800" b="1" dirty="0">
              <a:latin typeface="Batang"/>
              <a:ea typeface="Batang"/>
            </a:endParaRPr>
          </a:p>
          <a:p>
            <a:pPr lvl="1" algn="l">
              <a:lnSpc>
                <a:spcPct val="120000"/>
              </a:lnSpc>
              <a:spcBef>
                <a:spcPts val="500"/>
              </a:spcBef>
            </a:pPr>
            <a:endParaRPr lang="en-GB" sz="2800" b="1" dirty="0">
              <a:latin typeface="Batang"/>
              <a:ea typeface="Batang"/>
            </a:endParaRPr>
          </a:p>
          <a:p>
            <a:pPr lvl="1">
              <a:lnSpc>
                <a:spcPct val="120000"/>
              </a:lnSpc>
              <a:spcBef>
                <a:spcPts val="500"/>
              </a:spcBef>
            </a:pPr>
            <a:endParaRPr lang="en-GB" sz="2800" b="1" dirty="0"/>
          </a:p>
          <a:p>
            <a:endParaRPr lang="en-GB" sz="2800" b="1" dirty="0"/>
          </a:p>
        </p:txBody>
      </p:sp>
      <p:pic>
        <p:nvPicPr>
          <p:cNvPr id="3" name="Picture 4" descr="Logo&#10;&#10;Description automatically generated">
            <a:extLst>
              <a:ext uri="{FF2B5EF4-FFF2-40B4-BE49-F238E27FC236}">
                <a16:creationId xmlns:a16="http://schemas.microsoft.com/office/drawing/2014/main" id="{14542BCD-3A40-E177-84FD-67A50E90C64C}"/>
              </a:ext>
            </a:extLst>
          </p:cNvPr>
          <p:cNvPicPr>
            <a:picLocks noChangeAspect="1"/>
          </p:cNvPicPr>
          <p:nvPr/>
        </p:nvPicPr>
        <p:blipFill>
          <a:blip r:embed="rId2"/>
          <a:stretch>
            <a:fillRect/>
          </a:stretch>
        </p:blipFill>
        <p:spPr>
          <a:xfrm>
            <a:off x="9062133" y="539447"/>
            <a:ext cx="2743200" cy="1371600"/>
          </a:xfrm>
          <a:prstGeom prst="rect">
            <a:avLst/>
          </a:prstGeom>
        </p:spPr>
      </p:pic>
      <p:pic>
        <p:nvPicPr>
          <p:cNvPr id="4" name="Picture 7" descr="Diagram&#10;&#10;Description automatically generated">
            <a:extLst>
              <a:ext uri="{FF2B5EF4-FFF2-40B4-BE49-F238E27FC236}">
                <a16:creationId xmlns:a16="http://schemas.microsoft.com/office/drawing/2014/main" id="{6CC477E3-B225-3FA3-4B9E-ED38017F7A6F}"/>
              </a:ext>
            </a:extLst>
          </p:cNvPr>
          <p:cNvPicPr>
            <a:picLocks noGrp="1" noChangeAspect="1"/>
          </p:cNvPicPr>
          <p:nvPr>
            <p:ph idx="1"/>
          </p:nvPr>
        </p:nvPicPr>
        <p:blipFill>
          <a:blip r:embed="rId3"/>
          <a:stretch>
            <a:fillRect/>
          </a:stretch>
        </p:blipFill>
        <p:spPr>
          <a:xfrm>
            <a:off x="644291" y="2036612"/>
            <a:ext cx="7573151" cy="3910987"/>
          </a:xfrm>
        </p:spPr>
      </p:pic>
      <p:sp>
        <p:nvSpPr>
          <p:cNvPr id="5" name="TextBox 4">
            <a:extLst>
              <a:ext uri="{FF2B5EF4-FFF2-40B4-BE49-F238E27FC236}">
                <a16:creationId xmlns:a16="http://schemas.microsoft.com/office/drawing/2014/main" id="{A01E0A8C-B2DB-2A5E-241A-85DD47B283A8}"/>
              </a:ext>
            </a:extLst>
          </p:cNvPr>
          <p:cNvSpPr txBox="1"/>
          <p:nvPr/>
        </p:nvSpPr>
        <p:spPr>
          <a:xfrm>
            <a:off x="8670191" y="3436327"/>
            <a:ext cx="2618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UE Material Graph sample of an OSL</a:t>
            </a:r>
          </a:p>
        </p:txBody>
      </p:sp>
    </p:spTree>
    <p:extLst>
      <p:ext uri="{BB962C8B-B14F-4D97-AF65-F5344CB8AC3E}">
        <p14:creationId xmlns:p14="http://schemas.microsoft.com/office/powerpoint/2010/main" val="374302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F6A08-3F10-9C2E-3B5D-FD232942E946}"/>
              </a:ext>
            </a:extLst>
          </p:cNvPr>
          <p:cNvSpPr>
            <a:spLocks noGrp="1"/>
          </p:cNvSpPr>
          <p:nvPr>
            <p:ph type="title"/>
          </p:nvPr>
        </p:nvSpPr>
        <p:spPr>
          <a:xfrm>
            <a:off x="493346" y="1595067"/>
            <a:ext cx="11049000" cy="747634"/>
          </a:xfrm>
        </p:spPr>
        <p:txBody>
          <a:bodyPr/>
          <a:lstStyle/>
          <a:p>
            <a:pPr lvl="1" algn="l">
              <a:lnSpc>
                <a:spcPct val="120000"/>
              </a:lnSpc>
              <a:spcBef>
                <a:spcPts val="500"/>
              </a:spcBef>
            </a:pPr>
            <a:r>
              <a:rPr lang="en-GB" sz="2800" b="1" dirty="0">
                <a:latin typeface="Batang"/>
                <a:ea typeface="Batang"/>
              </a:rPr>
              <a:t>2.3 Write a shader from OSL to UE material graph</a:t>
            </a:r>
            <a:endParaRPr lang="en-US" sz="2800" b="1" dirty="0">
              <a:latin typeface="Batang"/>
              <a:ea typeface="Batang"/>
            </a:endParaRPr>
          </a:p>
          <a:p>
            <a:pPr lvl="1" algn="l">
              <a:lnSpc>
                <a:spcPct val="120000"/>
              </a:lnSpc>
              <a:spcBef>
                <a:spcPts val="500"/>
              </a:spcBef>
            </a:pPr>
            <a:endParaRPr lang="en-GB" sz="2800" b="1" dirty="0">
              <a:latin typeface="Batang"/>
              <a:ea typeface="Batang"/>
            </a:endParaRPr>
          </a:p>
          <a:p>
            <a:pPr lvl="1">
              <a:lnSpc>
                <a:spcPct val="120000"/>
              </a:lnSpc>
              <a:spcBef>
                <a:spcPts val="500"/>
              </a:spcBef>
            </a:pPr>
            <a:endParaRPr lang="en-GB" sz="2800" b="1" dirty="0"/>
          </a:p>
          <a:p>
            <a:endParaRPr lang="en-GB" sz="2800" b="1" dirty="0"/>
          </a:p>
        </p:txBody>
      </p:sp>
      <p:sp>
        <p:nvSpPr>
          <p:cNvPr id="5" name="Content Placeholder 2">
            <a:extLst>
              <a:ext uri="{FF2B5EF4-FFF2-40B4-BE49-F238E27FC236}">
                <a16:creationId xmlns:a16="http://schemas.microsoft.com/office/drawing/2014/main" id="{4D69F242-2CBD-E1B0-933F-51953C43CDB1}"/>
              </a:ext>
            </a:extLst>
          </p:cNvPr>
          <p:cNvSpPr>
            <a:spLocks noGrp="1"/>
          </p:cNvSpPr>
          <p:nvPr>
            <p:ph idx="1"/>
          </p:nvPr>
        </p:nvSpPr>
        <p:spPr>
          <a:xfrm>
            <a:off x="630114" y="2114638"/>
            <a:ext cx="10947908" cy="3650391"/>
          </a:xfrm>
        </p:spPr>
        <p:txBody>
          <a:bodyPr vert="horz" lIns="91440" tIns="45720" rIns="91440" bIns="45720" rtlCol="0" anchor="t">
            <a:noAutofit/>
          </a:bodyPr>
          <a:lstStyle/>
          <a:p>
            <a:r>
              <a:rPr lang="en-GB" sz="1600" dirty="0">
                <a:ea typeface="+mn-lt"/>
                <a:cs typeface="+mn-lt"/>
              </a:rPr>
              <a:t>Understood some important OSL concepts.</a:t>
            </a:r>
          </a:p>
          <a:p>
            <a:r>
              <a:rPr lang="en-GB" sz="1600" dirty="0">
                <a:ea typeface="+mn-lt"/>
                <a:cs typeface="+mn-lt"/>
              </a:rPr>
              <a:t>Understood the material editor in Unreal. Unlike OSL and other shader languages, it is visually scripted in the form of connected graphical components. Though, there is scope of writing code as well but graphs are mostly preferred and are quick to use.</a:t>
            </a:r>
          </a:p>
          <a:p>
            <a:r>
              <a:rPr lang="en-GB" sz="1600" dirty="0">
                <a:ea typeface="+mn-lt"/>
                <a:cs typeface="+mn-lt"/>
              </a:rPr>
              <a:t>Tried to translate the 2 sample OSL shaders written by Lovro in UE material graphs.</a:t>
            </a:r>
          </a:p>
          <a:p>
            <a:pPr marL="0" indent="0">
              <a:buNone/>
            </a:pPr>
            <a:endParaRPr lang="en-GB" sz="1600" dirty="0">
              <a:ea typeface="+mn-lt"/>
              <a:cs typeface="+mn-lt"/>
            </a:endParaRPr>
          </a:p>
        </p:txBody>
      </p:sp>
      <p:pic>
        <p:nvPicPr>
          <p:cNvPr id="6" name="Picture 4" descr="Logo&#10;&#10;Description automatically generated">
            <a:extLst>
              <a:ext uri="{FF2B5EF4-FFF2-40B4-BE49-F238E27FC236}">
                <a16:creationId xmlns:a16="http://schemas.microsoft.com/office/drawing/2014/main" id="{CB4DFD17-BF73-4E8A-89B0-B8F35DBC5D69}"/>
              </a:ext>
            </a:extLst>
          </p:cNvPr>
          <p:cNvPicPr>
            <a:picLocks noChangeAspect="1"/>
          </p:cNvPicPr>
          <p:nvPr/>
        </p:nvPicPr>
        <p:blipFill>
          <a:blip r:embed="rId2"/>
          <a:stretch>
            <a:fillRect/>
          </a:stretch>
        </p:blipFill>
        <p:spPr>
          <a:xfrm>
            <a:off x="9062133" y="539447"/>
            <a:ext cx="2743200" cy="1371600"/>
          </a:xfrm>
          <a:prstGeom prst="rect">
            <a:avLst/>
          </a:prstGeom>
        </p:spPr>
      </p:pic>
    </p:spTree>
    <p:extLst>
      <p:ext uri="{BB962C8B-B14F-4D97-AF65-F5344CB8AC3E}">
        <p14:creationId xmlns:p14="http://schemas.microsoft.com/office/powerpoint/2010/main" val="715270545"/>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TotalTime>
  <Words>832</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Batang</vt:lpstr>
      <vt:lpstr>Arial</vt:lpstr>
      <vt:lpstr>Avenir Next LT Pro Light</vt:lpstr>
      <vt:lpstr>Calibri</vt:lpstr>
      <vt:lpstr>AlignmentVTI</vt:lpstr>
      <vt:lpstr>Object Inspection Project (Computer Graphics)</vt:lpstr>
      <vt:lpstr>Project Plan</vt:lpstr>
      <vt:lpstr>2.1 Setup Lightsource in the scene</vt:lpstr>
      <vt:lpstr>2.1 Setup Lightsource in the scene</vt:lpstr>
      <vt:lpstr>2.1 Setup Lightsource in the scene</vt:lpstr>
      <vt:lpstr>2.2 Load the mesh and place it into the scene </vt:lpstr>
      <vt:lpstr>PowerPoint Presentation</vt:lpstr>
      <vt:lpstr>2.3 Write a shader from OSL to UE material graph   </vt:lpstr>
      <vt:lpstr>2.3 Write a shader from OSL to UE material graph   </vt:lpstr>
      <vt:lpstr>2.3 Write a shader from OSL to UE material graph   </vt:lpstr>
      <vt:lpstr>2.3 Write a shader from OSL to UE material graph   </vt:lpstr>
      <vt:lpstr>2.4 Setup git repository of the Project     </vt:lpstr>
      <vt:lpstr>Object Inspection Project (Computer Graphics)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Sudiksha Sharma</dc:creator>
  <cp:lastModifiedBy>Sudiksha Sharma</cp:lastModifiedBy>
  <cp:revision>591</cp:revision>
  <dcterms:created xsi:type="dcterms:W3CDTF">2022-12-23T06:33:14Z</dcterms:created>
  <dcterms:modified xsi:type="dcterms:W3CDTF">2023-01-10T02:27:09Z</dcterms:modified>
</cp:coreProperties>
</file>