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5E1A93-E050-46AE-A0FD-056E322653B6}">
  <a:tblStyle styleId="{B15E1A93-E050-46AE-A0FD-056E32265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e666afe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e666afe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5d22a06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5d22a06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5d22a0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5d22a0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e13409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de13409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e666afe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e666afe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e666afe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e666afe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079e34e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079e34e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b70f9b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b70f9b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079e34e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079e34e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b70f9b9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b70f9b9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de1340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de1340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e666afe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e666afe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666afe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666afe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666afe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e666afe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666afe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666afe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200"/>
              <a:buNone/>
              <a:defRPr sz="5200">
                <a:solidFill>
                  <a:srgbClr val="0000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>
                <a:solidFill>
                  <a:srgbClr val="000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○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■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●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○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■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●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○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■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11674" l="9009" r="7954" t="3478"/>
          <a:stretch/>
        </p:blipFill>
        <p:spPr>
          <a:xfrm>
            <a:off x="202675" y="166450"/>
            <a:ext cx="696536" cy="71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964525" y="865600"/>
            <a:ext cx="7751700" cy="0"/>
          </a:xfrm>
          <a:prstGeom prst="straightConnector1">
            <a:avLst/>
          </a:prstGeom>
          <a:noFill/>
          <a:ln cap="flat" cmpd="sng" w="19050">
            <a:solidFill>
              <a:srgbClr val="4949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●"/>
              <a:defRPr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Char char="○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Char char="■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Char char="●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Char char="○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Char char="■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Char char="●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Char char="○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Char char="■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OKPAbYY_G13PQ0hI4XX6Wk66LcVwXYCnPiU2yi2zADE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OKPAbYY_G13PQ0hI4XX6Wk66LcVwXYCnPiU2yi2zADE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69875" y="942250"/>
            <a:ext cx="8520600" cy="15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Presentation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68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Thursday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May 4, 2023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10275" y="3527975"/>
            <a:ext cx="5239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Sudi Murindanyi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Light"/>
                <a:ea typeface="Roboto Light"/>
                <a:cs typeface="Roboto Light"/>
                <a:sym typeface="Roboto Light"/>
              </a:rPr>
              <a:t>Reg No: 2022/HD05/5583X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Light"/>
                <a:ea typeface="Roboto Light"/>
                <a:cs typeface="Roboto Light"/>
                <a:sym typeface="Roboto Light"/>
              </a:rPr>
              <a:t>Student No: 2200705583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559450" y="246100"/>
            <a:ext cx="4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to this in </a:t>
            </a:r>
            <a:r>
              <a:rPr lang="en"/>
              <a:t>the</a:t>
            </a:r>
            <a:r>
              <a:rPr lang="en"/>
              <a:t> report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170650" y="1218950"/>
            <a:ext cx="327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Test set</a:t>
            </a:r>
            <a:endParaRPr sz="19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00" y="1695950"/>
            <a:ext cx="3934690" cy="31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on dataset 2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625" y="1575025"/>
            <a:ext cx="7127325" cy="26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on dataset 2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25" y="961050"/>
            <a:ext cx="5553145" cy="40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Explainability 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75" y="1068650"/>
            <a:ext cx="3607950" cy="34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550" y="1258900"/>
            <a:ext cx="3566249" cy="31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Explainability 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226" y="1190750"/>
            <a:ext cx="3093450" cy="3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Explainability 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75" y="1010375"/>
            <a:ext cx="6859660" cy="40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Next Steps</a:t>
            </a:r>
            <a:r>
              <a:rPr lang="en">
                <a:solidFill>
                  <a:schemeClr val="accent1"/>
                </a:solidFill>
              </a:rPr>
              <a:t> 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127350" y="1296450"/>
            <a:ext cx="58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Highly </a:t>
            </a:r>
            <a:r>
              <a:rPr lang="en"/>
              <a:t>preprocessing</a:t>
            </a:r>
            <a:r>
              <a:rPr lang="en"/>
              <a:t> images in dataset2 and test on those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Try other </a:t>
            </a:r>
            <a:r>
              <a:rPr lang="en"/>
              <a:t>explainable</a:t>
            </a:r>
            <a:r>
              <a:rPr lang="en"/>
              <a:t> AI techniques like LIME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670200" y="3420800"/>
            <a:ext cx="594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More to this in the report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here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918700" y="1152475"/>
            <a:ext cx="63879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Split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Preprocessing</a:t>
            </a:r>
            <a:r>
              <a:rPr lang="en" sz="2200"/>
              <a:t> of images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 Architecture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Results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Grad-CAM Results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{B15E1A93-E050-46AE-A0FD-056E322653B6}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499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2740850" y="1479625"/>
            <a:ext cx="4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images used: 715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411150" y="957550"/>
            <a:ext cx="8565300" cy="38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918700" y="1068850"/>
            <a:ext cx="59721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Image Pipe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image data generator to create folders and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Image resize 225x225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Convert </a:t>
            </a:r>
            <a:r>
              <a:rPr lang="en" sz="2200"/>
              <a:t>labels to matrix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Preprocessing from resnet50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05275" y="1091375"/>
            <a:ext cx="41232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Resnet50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00" y="1693200"/>
            <a:ext cx="8863723" cy="29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{B15E1A93-E050-46AE-A0FD-056E322653B6}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 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97%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Loss: 0.0613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Loss: 0.1458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25" y="982175"/>
            <a:ext cx="5291630" cy="40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600" y="1010375"/>
            <a:ext cx="5698882" cy="40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925" y="930496"/>
            <a:ext cx="5698875" cy="39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918700" y="235950"/>
            <a:ext cx="769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2656300" y="1218950"/>
            <a:ext cx="327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Test set</a:t>
            </a:r>
            <a:endParaRPr sz="19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300" y="2106250"/>
            <a:ext cx="47148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00FF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