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8" r:id="rId6"/>
    <p:sldId id="269" r:id="rId7"/>
    <p:sldId id="280" r:id="rId8"/>
    <p:sldId id="267" r:id="rId9"/>
    <p:sldId id="283" r:id="rId10"/>
  </p:sldIdLst>
  <p:sldSz cx="9144000" cy="5143500" type="screen16x9"/>
  <p:notesSz cx="6858000" cy="9144000"/>
  <p:embeddedFontLst>
    <p:embeddedFont>
      <p:font typeface="Rubik" panose="020B0604020202020204" charset="-79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BF359-C31D-4DCD-BBFB-C4630F8D3A0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89FAB-C557-4701-9DF2-3EF008756B03}">
      <dgm:prSet phldrT="[Text]"/>
      <dgm:spPr/>
      <dgm:t>
        <a:bodyPr/>
        <a:lstStyle/>
        <a:p>
          <a:r>
            <a:rPr lang="en-IN" b="1" dirty="0" smtClean="0"/>
            <a:t>MOOC Platform Integration</a:t>
          </a:r>
        </a:p>
        <a:p>
          <a:r>
            <a:rPr lang="en-US" dirty="0" smtClean="0"/>
            <a:t>Seamlessly link with platforms like Coursera and </a:t>
          </a:r>
          <a:r>
            <a:rPr lang="en-US" dirty="0" err="1" smtClean="0"/>
            <a:t>edX</a:t>
          </a:r>
          <a:r>
            <a:rPr lang="en-US" dirty="0" smtClean="0"/>
            <a:t> for direct course access</a:t>
          </a:r>
          <a:endParaRPr lang="en-US" dirty="0"/>
        </a:p>
      </dgm:t>
    </dgm:pt>
    <dgm:pt modelId="{F0658F8F-3A03-4EEC-A0C1-F58C2EE1D3B9}" type="parTrans" cxnId="{2FF77984-C626-40E9-8173-D54B9EFFD991}">
      <dgm:prSet/>
      <dgm:spPr/>
      <dgm:t>
        <a:bodyPr/>
        <a:lstStyle/>
        <a:p>
          <a:endParaRPr lang="en-US"/>
        </a:p>
      </dgm:t>
    </dgm:pt>
    <dgm:pt modelId="{9349A111-65B8-4963-B745-B9ED60538B74}" type="sibTrans" cxnId="{2FF77984-C626-40E9-8173-D54B9EFFD991}">
      <dgm:prSet/>
      <dgm:spPr/>
      <dgm:t>
        <a:bodyPr/>
        <a:lstStyle/>
        <a:p>
          <a:endParaRPr lang="en-US"/>
        </a:p>
      </dgm:t>
    </dgm:pt>
    <dgm:pt modelId="{D17DB2EE-F045-43D5-8F41-8820AF7FE653}" type="pres">
      <dgm:prSet presAssocID="{395BF359-C31D-4DCD-BBFB-C4630F8D3A05}" presName="Name0" presStyleCnt="0">
        <dgm:presLayoutVars>
          <dgm:dir/>
          <dgm:resizeHandles val="exact"/>
        </dgm:presLayoutVars>
      </dgm:prSet>
      <dgm:spPr/>
    </dgm:pt>
    <dgm:pt modelId="{9D676787-C6F5-446D-A32D-C53ECAFC7747}" type="pres">
      <dgm:prSet presAssocID="{67989FAB-C557-4701-9DF2-3EF008756B03}" presName="compNode" presStyleCnt="0"/>
      <dgm:spPr/>
    </dgm:pt>
    <dgm:pt modelId="{77B7F5CF-061B-41EE-A239-64028E469FAB}" type="pres">
      <dgm:prSet presAssocID="{67989FAB-C557-4701-9DF2-3EF008756B03}" presName="pictRect" presStyleLbl="node1" presStyleIdx="0" presStyleCnt="1" custScaleX="49831" custScaleY="40278" custLinFactNeighborY="146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</dgm:spPr>
      <dgm:t>
        <a:bodyPr/>
        <a:lstStyle/>
        <a:p>
          <a:endParaRPr lang="en-US"/>
        </a:p>
      </dgm:t>
    </dgm:pt>
    <dgm:pt modelId="{DE0C7F47-014C-45CB-9460-EB4B18909158}" type="pres">
      <dgm:prSet presAssocID="{67989FAB-C557-4701-9DF2-3EF008756B03}" presName="textRect" presStyleLbl="revTx" presStyleIdx="0" presStyleCnt="1" custLinFactNeighborX="1213" custLinFactNeighborY="-22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23B86C-4FCB-4EA5-BF66-5F9A1BA0B891}" type="presOf" srcId="{395BF359-C31D-4DCD-BBFB-C4630F8D3A05}" destId="{D17DB2EE-F045-43D5-8F41-8820AF7FE653}" srcOrd="0" destOrd="0" presId="urn:microsoft.com/office/officeart/2005/8/layout/pList1"/>
    <dgm:cxn modelId="{2FF77984-C626-40E9-8173-D54B9EFFD991}" srcId="{395BF359-C31D-4DCD-BBFB-C4630F8D3A05}" destId="{67989FAB-C557-4701-9DF2-3EF008756B03}" srcOrd="0" destOrd="0" parTransId="{F0658F8F-3A03-4EEC-A0C1-F58C2EE1D3B9}" sibTransId="{9349A111-65B8-4963-B745-B9ED60538B74}"/>
    <dgm:cxn modelId="{1ADF12D5-41F9-436C-9F4F-D02D3C47F3B8}" type="presOf" srcId="{67989FAB-C557-4701-9DF2-3EF008756B03}" destId="{DE0C7F47-014C-45CB-9460-EB4B18909158}" srcOrd="0" destOrd="0" presId="urn:microsoft.com/office/officeart/2005/8/layout/pList1"/>
    <dgm:cxn modelId="{AA5BC3F7-543E-4A2D-90B4-D2E1F267590E}" type="presParOf" srcId="{D17DB2EE-F045-43D5-8F41-8820AF7FE653}" destId="{9D676787-C6F5-446D-A32D-C53ECAFC7747}" srcOrd="0" destOrd="0" presId="urn:microsoft.com/office/officeart/2005/8/layout/pList1"/>
    <dgm:cxn modelId="{FAAB8EDA-BCCE-45B6-AB9D-F1114737B278}" type="presParOf" srcId="{9D676787-C6F5-446D-A32D-C53ECAFC7747}" destId="{77B7F5CF-061B-41EE-A239-64028E469FAB}" srcOrd="0" destOrd="0" presId="urn:microsoft.com/office/officeart/2005/8/layout/pList1"/>
    <dgm:cxn modelId="{2D061E57-CFCD-466E-B249-BB1F4E302496}" type="presParOf" srcId="{9D676787-C6F5-446D-A32D-C53ECAFC7747}" destId="{DE0C7F47-014C-45CB-9460-EB4B1890915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BF359-C31D-4DCD-BBFB-C4630F8D3A0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89FAB-C557-4701-9DF2-3EF008756B03}">
      <dgm:prSet phldrT="[Text]" custT="1"/>
      <dgm:spPr/>
      <dgm:t>
        <a:bodyPr/>
        <a:lstStyle/>
        <a:p>
          <a:r>
            <a:rPr lang="en-IN" sz="1400" b="1" dirty="0" smtClean="0"/>
            <a:t>Progress Tracking &amp; Reminders</a:t>
          </a:r>
        </a:p>
        <a:p>
          <a:r>
            <a:rPr lang="en-US" sz="1400" dirty="0" smtClean="0"/>
            <a:t>Implement features to monitor learning progress and send timely reminders.</a:t>
          </a:r>
          <a:endParaRPr lang="en-US" sz="1400" dirty="0"/>
        </a:p>
      </dgm:t>
    </dgm:pt>
    <dgm:pt modelId="{F0658F8F-3A03-4EEC-A0C1-F58C2EE1D3B9}" type="parTrans" cxnId="{2FF77984-C626-40E9-8173-D54B9EFFD991}">
      <dgm:prSet/>
      <dgm:spPr/>
      <dgm:t>
        <a:bodyPr/>
        <a:lstStyle/>
        <a:p>
          <a:endParaRPr lang="en-US"/>
        </a:p>
      </dgm:t>
    </dgm:pt>
    <dgm:pt modelId="{9349A111-65B8-4963-B745-B9ED60538B74}" type="sibTrans" cxnId="{2FF77984-C626-40E9-8173-D54B9EFFD991}">
      <dgm:prSet/>
      <dgm:spPr/>
      <dgm:t>
        <a:bodyPr/>
        <a:lstStyle/>
        <a:p>
          <a:endParaRPr lang="en-US"/>
        </a:p>
      </dgm:t>
    </dgm:pt>
    <dgm:pt modelId="{D17DB2EE-F045-43D5-8F41-8820AF7FE653}" type="pres">
      <dgm:prSet presAssocID="{395BF359-C31D-4DCD-BBFB-C4630F8D3A05}" presName="Name0" presStyleCnt="0">
        <dgm:presLayoutVars>
          <dgm:dir/>
          <dgm:resizeHandles val="exact"/>
        </dgm:presLayoutVars>
      </dgm:prSet>
      <dgm:spPr/>
    </dgm:pt>
    <dgm:pt modelId="{9D676787-C6F5-446D-A32D-C53ECAFC7747}" type="pres">
      <dgm:prSet presAssocID="{67989FAB-C557-4701-9DF2-3EF008756B03}" presName="compNode" presStyleCnt="0"/>
      <dgm:spPr/>
    </dgm:pt>
    <dgm:pt modelId="{77B7F5CF-061B-41EE-A239-64028E469FAB}" type="pres">
      <dgm:prSet presAssocID="{67989FAB-C557-4701-9DF2-3EF008756B03}" presName="pictRect" presStyleLbl="node1" presStyleIdx="0" presStyleCnt="1" custScaleX="49831" custScaleY="40278" custLinFactNeighborY="146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DE0C7F47-014C-45CB-9460-EB4B18909158}" type="pres">
      <dgm:prSet presAssocID="{67989FAB-C557-4701-9DF2-3EF008756B03}" presName="textRect" presStyleLbl="revTx" presStyleIdx="0" presStyleCnt="1" custScaleX="109938" custScaleY="96745" custLinFactNeighborX="1607" custLinFactNeighborY="-22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DF12D5-41F9-436C-9F4F-D02D3C47F3B8}" type="presOf" srcId="{67989FAB-C557-4701-9DF2-3EF008756B03}" destId="{DE0C7F47-014C-45CB-9460-EB4B18909158}" srcOrd="0" destOrd="0" presId="urn:microsoft.com/office/officeart/2005/8/layout/pList1"/>
    <dgm:cxn modelId="{2FF77984-C626-40E9-8173-D54B9EFFD991}" srcId="{395BF359-C31D-4DCD-BBFB-C4630F8D3A05}" destId="{67989FAB-C557-4701-9DF2-3EF008756B03}" srcOrd="0" destOrd="0" parTransId="{F0658F8F-3A03-4EEC-A0C1-F58C2EE1D3B9}" sibTransId="{9349A111-65B8-4963-B745-B9ED60538B74}"/>
    <dgm:cxn modelId="{ED23B86C-4FCB-4EA5-BF66-5F9A1BA0B891}" type="presOf" srcId="{395BF359-C31D-4DCD-BBFB-C4630F8D3A05}" destId="{D17DB2EE-F045-43D5-8F41-8820AF7FE653}" srcOrd="0" destOrd="0" presId="urn:microsoft.com/office/officeart/2005/8/layout/pList1"/>
    <dgm:cxn modelId="{AA5BC3F7-543E-4A2D-90B4-D2E1F267590E}" type="presParOf" srcId="{D17DB2EE-F045-43D5-8F41-8820AF7FE653}" destId="{9D676787-C6F5-446D-A32D-C53ECAFC7747}" srcOrd="0" destOrd="0" presId="urn:microsoft.com/office/officeart/2005/8/layout/pList1"/>
    <dgm:cxn modelId="{FAAB8EDA-BCCE-45B6-AB9D-F1114737B278}" type="presParOf" srcId="{9D676787-C6F5-446D-A32D-C53ECAFC7747}" destId="{77B7F5CF-061B-41EE-A239-64028E469FAB}" srcOrd="0" destOrd="0" presId="urn:microsoft.com/office/officeart/2005/8/layout/pList1"/>
    <dgm:cxn modelId="{2D061E57-CFCD-466E-B249-BB1F4E302496}" type="presParOf" srcId="{9D676787-C6F5-446D-A32D-C53ECAFC7747}" destId="{DE0C7F47-014C-45CB-9460-EB4B1890915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BF359-C31D-4DCD-BBFB-C4630F8D3A0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89FAB-C557-4701-9DF2-3EF008756B03}">
      <dgm:prSet phldrT="[Text]" custT="1"/>
      <dgm:spPr/>
      <dgm:t>
        <a:bodyPr/>
        <a:lstStyle/>
        <a:p>
          <a:r>
            <a:rPr lang="en-IN" sz="1400" b="1" dirty="0" smtClean="0"/>
            <a:t>Resume Feedback &amp; AI Expansion</a:t>
          </a:r>
        </a:p>
        <a:p>
          <a:r>
            <a:rPr lang="en-US" sz="1400" dirty="0" smtClean="0"/>
            <a:t>AI-driven resume feedback with continuous improvement via </a:t>
          </a:r>
        </a:p>
        <a:p>
          <a:r>
            <a:rPr lang="en-US" sz="1400" dirty="0" smtClean="0"/>
            <a:t>user input.</a:t>
          </a:r>
        </a:p>
      </dgm:t>
    </dgm:pt>
    <dgm:pt modelId="{F0658F8F-3A03-4EEC-A0C1-F58C2EE1D3B9}" type="parTrans" cxnId="{2FF77984-C626-40E9-8173-D54B9EFFD991}">
      <dgm:prSet/>
      <dgm:spPr/>
      <dgm:t>
        <a:bodyPr/>
        <a:lstStyle/>
        <a:p>
          <a:endParaRPr lang="en-US"/>
        </a:p>
      </dgm:t>
    </dgm:pt>
    <dgm:pt modelId="{9349A111-65B8-4963-B745-B9ED60538B74}" type="sibTrans" cxnId="{2FF77984-C626-40E9-8173-D54B9EFFD991}">
      <dgm:prSet/>
      <dgm:spPr/>
      <dgm:t>
        <a:bodyPr/>
        <a:lstStyle/>
        <a:p>
          <a:endParaRPr lang="en-US"/>
        </a:p>
      </dgm:t>
    </dgm:pt>
    <dgm:pt modelId="{D17DB2EE-F045-43D5-8F41-8820AF7FE653}" type="pres">
      <dgm:prSet presAssocID="{395BF359-C31D-4DCD-BBFB-C4630F8D3A05}" presName="Name0" presStyleCnt="0">
        <dgm:presLayoutVars>
          <dgm:dir/>
          <dgm:resizeHandles val="exact"/>
        </dgm:presLayoutVars>
      </dgm:prSet>
      <dgm:spPr/>
    </dgm:pt>
    <dgm:pt modelId="{9D676787-C6F5-446D-A32D-C53ECAFC7747}" type="pres">
      <dgm:prSet presAssocID="{67989FAB-C557-4701-9DF2-3EF008756B03}" presName="compNode" presStyleCnt="0"/>
      <dgm:spPr/>
    </dgm:pt>
    <dgm:pt modelId="{77B7F5CF-061B-41EE-A239-64028E469FAB}" type="pres">
      <dgm:prSet presAssocID="{67989FAB-C557-4701-9DF2-3EF008756B03}" presName="pictRect" presStyleLbl="node1" presStyleIdx="0" presStyleCnt="1" custScaleX="49831" custScaleY="40278" custLinFactNeighborY="146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US"/>
        </a:p>
      </dgm:t>
    </dgm:pt>
    <dgm:pt modelId="{DE0C7F47-014C-45CB-9460-EB4B18909158}" type="pres">
      <dgm:prSet presAssocID="{67989FAB-C557-4701-9DF2-3EF008756B03}" presName="textRect" presStyleLbl="revTx" presStyleIdx="0" presStyleCnt="1" custScaleX="125613" custScaleY="105074" custLinFactNeighborX="1032" custLinFactNeighborY="-139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DF12D5-41F9-436C-9F4F-D02D3C47F3B8}" type="presOf" srcId="{67989FAB-C557-4701-9DF2-3EF008756B03}" destId="{DE0C7F47-014C-45CB-9460-EB4B18909158}" srcOrd="0" destOrd="0" presId="urn:microsoft.com/office/officeart/2005/8/layout/pList1"/>
    <dgm:cxn modelId="{2FF77984-C626-40E9-8173-D54B9EFFD991}" srcId="{395BF359-C31D-4DCD-BBFB-C4630F8D3A05}" destId="{67989FAB-C557-4701-9DF2-3EF008756B03}" srcOrd="0" destOrd="0" parTransId="{F0658F8F-3A03-4EEC-A0C1-F58C2EE1D3B9}" sibTransId="{9349A111-65B8-4963-B745-B9ED60538B74}"/>
    <dgm:cxn modelId="{ED23B86C-4FCB-4EA5-BF66-5F9A1BA0B891}" type="presOf" srcId="{395BF359-C31D-4DCD-BBFB-C4630F8D3A05}" destId="{D17DB2EE-F045-43D5-8F41-8820AF7FE653}" srcOrd="0" destOrd="0" presId="urn:microsoft.com/office/officeart/2005/8/layout/pList1"/>
    <dgm:cxn modelId="{AA5BC3F7-543E-4A2D-90B4-D2E1F267590E}" type="presParOf" srcId="{D17DB2EE-F045-43D5-8F41-8820AF7FE653}" destId="{9D676787-C6F5-446D-A32D-C53ECAFC7747}" srcOrd="0" destOrd="0" presId="urn:microsoft.com/office/officeart/2005/8/layout/pList1"/>
    <dgm:cxn modelId="{FAAB8EDA-BCCE-45B6-AB9D-F1114737B278}" type="presParOf" srcId="{9D676787-C6F5-446D-A32D-C53ECAFC7747}" destId="{77B7F5CF-061B-41EE-A239-64028E469FAB}" srcOrd="0" destOrd="0" presId="urn:microsoft.com/office/officeart/2005/8/layout/pList1"/>
    <dgm:cxn modelId="{2D061E57-CFCD-466E-B249-BB1F4E302496}" type="presParOf" srcId="{9D676787-C6F5-446D-A32D-C53ECAFC7747}" destId="{DE0C7F47-014C-45CB-9460-EB4B1890915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5BF359-C31D-4DCD-BBFB-C4630F8D3A0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89FAB-C557-4701-9DF2-3EF008756B03}">
      <dgm:prSet phldrT="[Text]" custT="1"/>
      <dgm:spPr/>
      <dgm:t>
        <a:bodyPr/>
        <a:lstStyle/>
        <a:p>
          <a:r>
            <a:rPr lang="en-IN" sz="1400" b="1" dirty="0" smtClean="0"/>
            <a:t>Mobile App Development</a:t>
          </a:r>
        </a:p>
        <a:p>
          <a:r>
            <a:rPr lang="en-US" sz="1400" dirty="0" smtClean="0"/>
            <a:t>Develop a native mobile application using Flutter or React Native </a:t>
          </a:r>
        </a:p>
        <a:p>
          <a:r>
            <a:rPr lang="en-US" sz="1400" dirty="0" smtClean="0"/>
            <a:t>for on-the-go access.</a:t>
          </a:r>
          <a:endParaRPr lang="en-US" sz="1400" dirty="0"/>
        </a:p>
      </dgm:t>
    </dgm:pt>
    <dgm:pt modelId="{F0658F8F-3A03-4EEC-A0C1-F58C2EE1D3B9}" type="parTrans" cxnId="{2FF77984-C626-40E9-8173-D54B9EFFD991}">
      <dgm:prSet/>
      <dgm:spPr/>
      <dgm:t>
        <a:bodyPr/>
        <a:lstStyle/>
        <a:p>
          <a:endParaRPr lang="en-US"/>
        </a:p>
      </dgm:t>
    </dgm:pt>
    <dgm:pt modelId="{9349A111-65B8-4963-B745-B9ED60538B74}" type="sibTrans" cxnId="{2FF77984-C626-40E9-8173-D54B9EFFD991}">
      <dgm:prSet/>
      <dgm:spPr/>
      <dgm:t>
        <a:bodyPr/>
        <a:lstStyle/>
        <a:p>
          <a:endParaRPr lang="en-US"/>
        </a:p>
      </dgm:t>
    </dgm:pt>
    <dgm:pt modelId="{D17DB2EE-F045-43D5-8F41-8820AF7FE653}" type="pres">
      <dgm:prSet presAssocID="{395BF359-C31D-4DCD-BBFB-C4630F8D3A05}" presName="Name0" presStyleCnt="0">
        <dgm:presLayoutVars>
          <dgm:dir/>
          <dgm:resizeHandles val="exact"/>
        </dgm:presLayoutVars>
      </dgm:prSet>
      <dgm:spPr/>
    </dgm:pt>
    <dgm:pt modelId="{9D676787-C6F5-446D-A32D-C53ECAFC7747}" type="pres">
      <dgm:prSet presAssocID="{67989FAB-C557-4701-9DF2-3EF008756B03}" presName="compNode" presStyleCnt="0"/>
      <dgm:spPr/>
    </dgm:pt>
    <dgm:pt modelId="{77B7F5CF-061B-41EE-A239-64028E469FAB}" type="pres">
      <dgm:prSet presAssocID="{67989FAB-C557-4701-9DF2-3EF008756B03}" presName="pictRect" presStyleLbl="node1" presStyleIdx="0" presStyleCnt="1" custScaleX="49831" custScaleY="40278" custLinFactNeighborY="146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DE0C7F47-014C-45CB-9460-EB4B18909158}" type="pres">
      <dgm:prSet presAssocID="{67989FAB-C557-4701-9DF2-3EF008756B03}" presName="textRect" presStyleLbl="revTx" presStyleIdx="0" presStyleCnt="1" custScaleX="109938" custScaleY="96745" custLinFactNeighborX="1032" custLinFactNeighborY="-139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DF12D5-41F9-436C-9F4F-D02D3C47F3B8}" type="presOf" srcId="{67989FAB-C557-4701-9DF2-3EF008756B03}" destId="{DE0C7F47-014C-45CB-9460-EB4B18909158}" srcOrd="0" destOrd="0" presId="urn:microsoft.com/office/officeart/2005/8/layout/pList1"/>
    <dgm:cxn modelId="{2FF77984-C626-40E9-8173-D54B9EFFD991}" srcId="{395BF359-C31D-4DCD-BBFB-C4630F8D3A05}" destId="{67989FAB-C557-4701-9DF2-3EF008756B03}" srcOrd="0" destOrd="0" parTransId="{F0658F8F-3A03-4EEC-A0C1-F58C2EE1D3B9}" sibTransId="{9349A111-65B8-4963-B745-B9ED60538B74}"/>
    <dgm:cxn modelId="{ED23B86C-4FCB-4EA5-BF66-5F9A1BA0B891}" type="presOf" srcId="{395BF359-C31D-4DCD-BBFB-C4630F8D3A05}" destId="{D17DB2EE-F045-43D5-8F41-8820AF7FE653}" srcOrd="0" destOrd="0" presId="urn:microsoft.com/office/officeart/2005/8/layout/pList1"/>
    <dgm:cxn modelId="{AA5BC3F7-543E-4A2D-90B4-D2E1F267590E}" type="presParOf" srcId="{D17DB2EE-F045-43D5-8F41-8820AF7FE653}" destId="{9D676787-C6F5-446D-A32D-C53ECAFC7747}" srcOrd="0" destOrd="0" presId="urn:microsoft.com/office/officeart/2005/8/layout/pList1"/>
    <dgm:cxn modelId="{FAAB8EDA-BCCE-45B6-AB9D-F1114737B278}" type="presParOf" srcId="{9D676787-C6F5-446D-A32D-C53ECAFC7747}" destId="{77B7F5CF-061B-41EE-A239-64028E469FAB}" srcOrd="0" destOrd="0" presId="urn:microsoft.com/office/officeart/2005/8/layout/pList1"/>
    <dgm:cxn modelId="{2D061E57-CFCD-466E-B249-BB1F4E302496}" type="presParOf" srcId="{9D676787-C6F5-446D-A32D-C53ECAFC7747}" destId="{DE0C7F47-014C-45CB-9460-EB4B1890915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F5CF-061B-41EE-A239-64028E469FAB}">
      <dsp:nvSpPr>
        <dsp:cNvPr id="0" name=""/>
        <dsp:cNvSpPr/>
      </dsp:nvSpPr>
      <dsp:spPr>
        <a:xfrm>
          <a:off x="1023593" y="262242"/>
          <a:ext cx="1285561" cy="71594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C7F47-014C-45CB-9460-EB4B18909158}">
      <dsp:nvSpPr>
        <dsp:cNvPr id="0" name=""/>
        <dsp:cNvSpPr/>
      </dsp:nvSpPr>
      <dsp:spPr>
        <a:xfrm>
          <a:off x="407746" y="1030724"/>
          <a:ext cx="2579842" cy="95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MOOC Platform Integration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Seamlessly link with platforms like Coursera and </a:t>
          </a:r>
          <a:r>
            <a:rPr lang="en-US" sz="1400" kern="1200" dirty="0" err="1" smtClean="0"/>
            <a:t>edX</a:t>
          </a:r>
          <a:r>
            <a:rPr lang="en-US" sz="1400" kern="1200" dirty="0" smtClean="0"/>
            <a:t> for direct course access</a:t>
          </a:r>
          <a:endParaRPr lang="en-US" sz="1400" kern="1200" dirty="0"/>
        </a:p>
      </dsp:txBody>
      <dsp:txXfrm>
        <a:off x="407746" y="1030724"/>
        <a:ext cx="2579842" cy="957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F5CF-061B-41EE-A239-64028E469FAB}">
      <dsp:nvSpPr>
        <dsp:cNvPr id="0" name=""/>
        <dsp:cNvSpPr/>
      </dsp:nvSpPr>
      <dsp:spPr>
        <a:xfrm>
          <a:off x="1100216" y="281710"/>
          <a:ext cx="1378961" cy="7679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C7F47-014C-45CB-9460-EB4B18909158}">
      <dsp:nvSpPr>
        <dsp:cNvPr id="0" name=""/>
        <dsp:cNvSpPr/>
      </dsp:nvSpPr>
      <dsp:spPr>
        <a:xfrm>
          <a:off x="313023" y="1126859"/>
          <a:ext cx="3042287" cy="99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Progress Tracking &amp; Reminders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Implement features to monitor learning progress and send timely reminders.</a:t>
          </a:r>
          <a:endParaRPr lang="en-US" sz="1400" kern="1200" dirty="0"/>
        </a:p>
      </dsp:txBody>
      <dsp:txXfrm>
        <a:off x="313023" y="1126859"/>
        <a:ext cx="3042287" cy="993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F5CF-061B-41EE-A239-64028E469FAB}">
      <dsp:nvSpPr>
        <dsp:cNvPr id="0" name=""/>
        <dsp:cNvSpPr/>
      </dsp:nvSpPr>
      <dsp:spPr>
        <a:xfrm>
          <a:off x="1112404" y="276502"/>
          <a:ext cx="1354585" cy="75438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C7F47-014C-45CB-9460-EB4B18909158}">
      <dsp:nvSpPr>
        <dsp:cNvPr id="0" name=""/>
        <dsp:cNvSpPr/>
      </dsp:nvSpPr>
      <dsp:spPr>
        <a:xfrm>
          <a:off x="110444" y="1148964"/>
          <a:ext cx="3414612" cy="1059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Resume Feedback &amp; AI Expansion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AI-driven resume feedback with continuous improvement via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input.</a:t>
          </a:r>
        </a:p>
      </dsp:txBody>
      <dsp:txXfrm>
        <a:off x="110444" y="1148964"/>
        <a:ext cx="3414612" cy="1059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F5CF-061B-41EE-A239-64028E469FAB}">
      <dsp:nvSpPr>
        <dsp:cNvPr id="0" name=""/>
        <dsp:cNvSpPr/>
      </dsp:nvSpPr>
      <dsp:spPr>
        <a:xfrm>
          <a:off x="1100216" y="281710"/>
          <a:ext cx="1378961" cy="7679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C7F47-014C-45CB-9460-EB4B18909158}">
      <dsp:nvSpPr>
        <dsp:cNvPr id="0" name=""/>
        <dsp:cNvSpPr/>
      </dsp:nvSpPr>
      <dsp:spPr>
        <a:xfrm>
          <a:off x="297112" y="1212626"/>
          <a:ext cx="3042287" cy="99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Mobile App Development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Develop a native mobile application using Flutter or React Native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 on-the-go access.</a:t>
          </a:r>
          <a:endParaRPr lang="en-US" sz="1400" kern="1200" dirty="0"/>
        </a:p>
      </dsp:txBody>
      <dsp:txXfrm>
        <a:off x="297112" y="1212626"/>
        <a:ext cx="3042287" cy="993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6732006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06732006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7320065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067320065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7320065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067320065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7320065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067320065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67320065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1067320065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67320065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067320065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67320065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1067320065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67320065d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067320065d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7622" y="1979056"/>
            <a:ext cx="1922412" cy="192241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09490">
              <a:alpha val="980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671619" y="3905416"/>
            <a:ext cx="2307408" cy="2317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788153" y="95853"/>
            <a:ext cx="2307408" cy="2317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89039" y="1709690"/>
            <a:ext cx="1922412" cy="192241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09490">
              <a:alpha val="1961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160455" y="1440325"/>
            <a:ext cx="1922412" cy="192241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09490">
              <a:alpha val="4000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431873" y="1170958"/>
            <a:ext cx="1922412" cy="192241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09490">
              <a:alpha val="6000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703290" y="901592"/>
            <a:ext cx="1922412" cy="192241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160401" y="4180320"/>
            <a:ext cx="1922412" cy="192241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171898" y="-1570604"/>
            <a:ext cx="2307408" cy="2317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519250" y="1493775"/>
            <a:ext cx="4319100" cy="237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ubik"/>
              <a:buNone/>
              <a:defRPr sz="5000" b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10800000">
            <a:off x="275138" y="-1999854"/>
            <a:ext cx="8581660" cy="86201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0800000">
            <a:off x="743832" y="-1529059"/>
            <a:ext cx="7649215" cy="76835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1230023" y="-1040689"/>
            <a:ext cx="6685161" cy="67151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846025" y="3123825"/>
            <a:ext cx="545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1846050" y="1676400"/>
            <a:ext cx="5453100" cy="125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ubik"/>
              <a:buNone/>
              <a:defRPr sz="4000" b="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5665675" y="-3473450"/>
            <a:ext cx="5183765" cy="5207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8088250" y="1397213"/>
            <a:ext cx="679579" cy="682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4577736" y="-1633136"/>
            <a:ext cx="2560274" cy="2571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490">
              <a:alpha val="5255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4350" y="504825"/>
            <a:ext cx="4063500" cy="10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ubik"/>
              <a:buNone/>
              <a:defRPr sz="4000" b="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4350" y="2344550"/>
            <a:ext cx="75738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 rot="10800000">
            <a:off x="5665675" y="-3473450"/>
            <a:ext cx="5183765" cy="5207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rot="10800000">
            <a:off x="8088250" y="1397213"/>
            <a:ext cx="679579" cy="682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4577736" y="-1633136"/>
            <a:ext cx="2560274" cy="2571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490">
              <a:alpha val="5255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14350" y="504825"/>
            <a:ext cx="4063500" cy="10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ubik"/>
              <a:buNone/>
              <a:defRPr sz="4000" b="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514350" y="2344550"/>
            <a:ext cx="36906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939158" y="2344550"/>
            <a:ext cx="36906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 rot="10800000">
            <a:off x="5665675" y="-3473450"/>
            <a:ext cx="5183765" cy="5207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0800000">
            <a:off x="8088250" y="1397213"/>
            <a:ext cx="679579" cy="682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4577736" y="-1633136"/>
            <a:ext cx="2560274" cy="2571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490">
              <a:alpha val="5255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14350" y="504825"/>
            <a:ext cx="4063500" cy="10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ubik"/>
              <a:buNone/>
              <a:defRPr sz="4000" b="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514350" y="2344550"/>
            <a:ext cx="23883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77863" y="2344550"/>
            <a:ext cx="23883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6241388" y="2344550"/>
            <a:ext cx="23883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 rot="10800000">
            <a:off x="5711601" y="3063422"/>
            <a:ext cx="6463902" cy="649287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>
            <a:spLocks noGrp="1"/>
          </p:cNvSpPr>
          <p:nvPr>
            <p:ph type="pic" idx="2"/>
          </p:nvPr>
        </p:nvSpPr>
        <p:spPr>
          <a:xfrm>
            <a:off x="5332900" y="514350"/>
            <a:ext cx="3296700" cy="411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8"/>
          <p:cNvSpPr/>
          <p:nvPr/>
        </p:nvSpPr>
        <p:spPr>
          <a:xfrm>
            <a:off x="4175384" y="-1162716"/>
            <a:ext cx="2323212" cy="2333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-636583" y="1994996"/>
            <a:ext cx="1153704" cy="115887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ctrTitle"/>
          </p:nvPr>
        </p:nvSpPr>
        <p:spPr>
          <a:xfrm>
            <a:off x="780550" y="1369950"/>
            <a:ext cx="4259400" cy="237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ubik"/>
              <a:buNone/>
              <a:defRPr sz="4000" b="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●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○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■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●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○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■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●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○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Rubik"/>
              <a:buChar char="■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/>
        </p:nvSpPr>
        <p:spPr>
          <a:xfrm>
            <a:off x="1155481" y="912141"/>
            <a:ext cx="43191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Career AI – </a:t>
            </a:r>
            <a:r>
              <a:rPr lang="en-US" sz="2800" b="1" dirty="0" smtClean="0">
                <a:solidFill>
                  <a:schemeClr val="bg1"/>
                </a:solidFill>
              </a:rPr>
              <a:t>Your Smart </a:t>
            </a:r>
            <a:r>
              <a:rPr lang="en-US" sz="2800" b="1" dirty="0">
                <a:solidFill>
                  <a:schemeClr val="bg1"/>
                </a:solidFill>
              </a:rPr>
              <a:t>Career </a:t>
            </a:r>
            <a:r>
              <a:rPr lang="en-US" sz="2800" b="1" dirty="0" smtClean="0">
                <a:solidFill>
                  <a:schemeClr val="bg1"/>
                </a:solidFill>
              </a:rPr>
              <a:t>Planner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5481" y="2427890"/>
            <a:ext cx="6086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An AI-powered web application for personalized career </a:t>
            </a:r>
            <a:endParaRPr lang="en-US" b="1" i="1" dirty="0" smtClean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	</a:t>
            </a:r>
            <a:r>
              <a:rPr lang="en-US" b="1" i="1" dirty="0" smtClean="0">
                <a:solidFill>
                  <a:schemeClr val="bg1"/>
                </a:solidFill>
              </a:rPr>
              <a:t>	learning </a:t>
            </a:r>
            <a:r>
              <a:rPr lang="en-US" b="1" i="1" dirty="0">
                <a:solidFill>
                  <a:schemeClr val="bg1"/>
                </a:solidFill>
              </a:rPr>
              <a:t>paths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2"/>
          <p:cNvGrpSpPr/>
          <p:nvPr/>
        </p:nvGrpSpPr>
        <p:grpSpPr>
          <a:xfrm>
            <a:off x="5264787" y="2308092"/>
            <a:ext cx="3409063" cy="2001613"/>
            <a:chOff x="-204653" y="-28575"/>
            <a:chExt cx="9090837" cy="5337634"/>
          </a:xfrm>
        </p:grpSpPr>
        <p:sp>
          <p:nvSpPr>
            <p:cNvPr id="74" name="Google Shape;74;p12"/>
            <p:cNvSpPr txBox="1"/>
            <p:nvPr/>
          </p:nvSpPr>
          <p:spPr>
            <a:xfrm>
              <a:off x="-204653" y="975566"/>
              <a:ext cx="9090837" cy="4333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0650" lvl="1">
                <a:lnSpc>
                  <a:spcPct val="120000"/>
                </a:lnSpc>
                <a:buClr>
                  <a:schemeClr val="dk1"/>
                </a:buClr>
                <a:buSzPts val="1100"/>
              </a:pPr>
              <a:r>
                <a:rPr lang="en-US" sz="1100" dirty="0"/>
                <a:t>Many students and professionals face major challenges in navigating their career paths—ranging from a lack of structured guidance to overwhelming information overload and fragmented, unorganized resources. This underscores the growing need for an intelligent, user-friendly, and well-structured solution to simplify and streamline the career development journey.</a:t>
              </a:r>
              <a:endParaRPr sz="11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5" name="Google Shape;75;p12"/>
            <p:cNvSpPr txBox="1"/>
            <p:nvPr/>
          </p:nvSpPr>
          <p:spPr>
            <a:xfrm>
              <a:off x="0" y="-28575"/>
              <a:ext cx="6360900" cy="689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82" name="Google Shape;82;p12"/>
          <p:cNvSpPr/>
          <p:nvPr/>
        </p:nvSpPr>
        <p:spPr>
          <a:xfrm>
            <a:off x="5602878" y="-1059806"/>
            <a:ext cx="2560274" cy="2571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7008459" y="-1059806"/>
            <a:ext cx="2560274" cy="2571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490">
              <a:alpha val="8000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51" y="0"/>
            <a:ext cx="5143500" cy="5143500"/>
          </a:xfrm>
          <a:prstGeom prst="rect">
            <a:avLst/>
          </a:prstGeom>
        </p:spPr>
      </p:pic>
      <p:sp>
        <p:nvSpPr>
          <p:cNvPr id="72" name="Google Shape;72;p12"/>
          <p:cNvSpPr txBox="1"/>
          <p:nvPr/>
        </p:nvSpPr>
        <p:spPr>
          <a:xfrm>
            <a:off x="5264787" y="1503432"/>
            <a:ext cx="44847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b="1" dirty="0"/>
              <a:t>Addressing the Career Planning Challenge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1045895" y="1333239"/>
            <a:ext cx="352240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 b="1" dirty="0"/>
              <a:t>AI-Powered Recommendations</a:t>
            </a:r>
          </a:p>
          <a:p>
            <a:r>
              <a:rPr lang="en-US" sz="1200" dirty="0"/>
              <a:t>Career AI is a web-based application that leverages artificial intelligence to recommend personalized learning paths tailored to individual aspirations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1" name="Google Shape;101;p13"/>
          <p:cNvSpPr txBox="1"/>
          <p:nvPr/>
        </p:nvSpPr>
        <p:spPr>
          <a:xfrm>
            <a:off x="455970" y="231413"/>
            <a:ext cx="586170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b="1" dirty="0"/>
              <a:t>Introducing Career AI: </a:t>
            </a:r>
            <a:r>
              <a:rPr lang="en-US" sz="2400" b="1" dirty="0" smtClean="0"/>
              <a:t>Your Personalized </a:t>
            </a:r>
            <a:r>
              <a:rPr lang="en-US" sz="2400" b="1" dirty="0"/>
              <a:t>Solution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48" y="-48966"/>
            <a:ext cx="3710152" cy="5247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9" y="1333239"/>
            <a:ext cx="440448" cy="44044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5711" y="2370106"/>
            <a:ext cx="4198129" cy="923330"/>
            <a:chOff x="286092" y="2539578"/>
            <a:chExt cx="4198129" cy="923330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286092" y="2539578"/>
              <a:ext cx="4198129" cy="923330"/>
              <a:chOff x="232141" y="-1263329"/>
              <a:chExt cx="11195012" cy="2462216"/>
            </a:xfrm>
          </p:grpSpPr>
          <p:sp>
            <p:nvSpPr>
              <p:cNvPr id="95" name="Google Shape;95;p13"/>
              <p:cNvSpPr txBox="1"/>
              <p:nvPr/>
            </p:nvSpPr>
            <p:spPr>
              <a:xfrm>
                <a:off x="232141" y="220011"/>
                <a:ext cx="725099" cy="344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6" name="Google Shape;96;p13"/>
              <p:cNvSpPr txBox="1"/>
              <p:nvPr/>
            </p:nvSpPr>
            <p:spPr>
              <a:xfrm>
                <a:off x="2212952" y="-1263329"/>
                <a:ext cx="9214201" cy="2462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r>
                  <a:rPr lang="en-US" sz="1200" b="1" dirty="0"/>
                  <a:t>Structured Learning Paths</a:t>
                </a:r>
              </a:p>
              <a:p>
                <a:r>
                  <a:rPr lang="en-US" sz="1200" dirty="0"/>
                  <a:t>Users simply input their desired career goal, and Career AI generates step-by-step plans, complete with relevant topics, essential tools, and curated resources.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04" y="2539578"/>
              <a:ext cx="409250" cy="40925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49608" y="3471932"/>
            <a:ext cx="3851516" cy="923330"/>
            <a:chOff x="716788" y="4016902"/>
            <a:chExt cx="3851516" cy="923330"/>
          </a:xfrm>
        </p:grpSpPr>
        <p:sp>
          <p:nvSpPr>
            <p:cNvPr id="100" name="Google Shape;100;p13"/>
            <p:cNvSpPr txBox="1"/>
            <p:nvPr/>
          </p:nvSpPr>
          <p:spPr>
            <a:xfrm>
              <a:off x="1112979" y="4016902"/>
              <a:ext cx="3455325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-US" sz="1200" b="1" dirty="0"/>
                <a:t>Intuitive &amp; Growth-Oriented</a:t>
              </a:r>
            </a:p>
            <a:p>
              <a:r>
                <a:rPr lang="en-US" sz="1200" dirty="0"/>
                <a:t>Designed with an intuitive and beginner-friendly interface, it ensures a smooth onboarding process for all users, fostering continuous learning and growth.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88" y="4016902"/>
              <a:ext cx="312108" cy="3121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0"/>
            <a:ext cx="9144000" cy="189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3652886" y="489060"/>
            <a:ext cx="4976775" cy="794041"/>
            <a:chOff x="0" y="-19050"/>
            <a:chExt cx="13271400" cy="2117443"/>
          </a:xfrm>
        </p:grpSpPr>
        <p:sp>
          <p:nvSpPr>
            <p:cNvPr id="109" name="Google Shape;109;p14"/>
            <p:cNvSpPr txBox="1"/>
            <p:nvPr/>
          </p:nvSpPr>
          <p:spPr>
            <a:xfrm>
              <a:off x="0" y="-19050"/>
              <a:ext cx="13271400" cy="287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0" y="1811134"/>
              <a:ext cx="13271400" cy="287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73240" y="547233"/>
            <a:ext cx="5241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Features at a Glance</a:t>
            </a:r>
          </a:p>
          <a:p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1057" y="2133362"/>
            <a:ext cx="5241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Personalized AI-generated learning plans for diverse career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Intuitive career goal input form directly on the homepage.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Distinct user and admin roles with dedicated dashboards for efficient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Accessible profile menu with a convenient top-right </a:t>
            </a:r>
            <a:r>
              <a:rPr lang="en-US" dirty="0" err="1"/>
              <a:t>offcanvas</a:t>
            </a:r>
            <a:r>
              <a:rPr lang="en-US" dirty="0"/>
              <a:t>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theme toggle (dark/light mode) within the </a:t>
            </a:r>
            <a:r>
              <a:rPr lang="en-US" dirty="0" err="1"/>
              <a:t>offcanvas</a:t>
            </a:r>
            <a:r>
              <a:rPr lang="en-US" dirty="0"/>
              <a:t> menu for personalized viewing.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 supplementary tools: a comprehensive planner, integrated calendar, and an expansive course explorer.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12" y="0"/>
            <a:ext cx="4258769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4079" y="52523"/>
            <a:ext cx="5454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Robust Technology Stack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50028" y="2658140"/>
            <a:ext cx="8121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16111" y="2440172"/>
            <a:ext cx="435935" cy="43593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2895560" y="2440172"/>
            <a:ext cx="435935" cy="43593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4395001" y="2440171"/>
            <a:ext cx="435935" cy="43593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5992418" y="2440172"/>
            <a:ext cx="435935" cy="43593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473888" y="2441944"/>
            <a:ext cx="435935" cy="43593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07027" y="1012797"/>
            <a:ext cx="2254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Backend: Flask (Python)</a:t>
            </a:r>
          </a:p>
          <a:p>
            <a:r>
              <a:rPr lang="en-US" dirty="0">
                <a:solidFill>
                  <a:schemeClr val="bg1"/>
                </a:solidFill>
              </a:rPr>
              <a:t>Ensures robust server-side logic and efficient data handling.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3944" y="1004868"/>
            <a:ext cx="2853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Database: SQLite</a:t>
            </a:r>
          </a:p>
          <a:p>
            <a:r>
              <a:rPr lang="en-US" dirty="0">
                <a:solidFill>
                  <a:schemeClr val="bg1"/>
                </a:solidFill>
              </a:rPr>
              <a:t>Lightweight and reliable data storage for user information and learning paths.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34077" y="2020186"/>
            <a:ext cx="0" cy="52099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06850" y="2058301"/>
            <a:ext cx="0" cy="52099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91855" y="2058301"/>
            <a:ext cx="0" cy="52099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07409" y="2741427"/>
            <a:ext cx="0" cy="52099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93634" y="2730794"/>
            <a:ext cx="0" cy="52099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2081" y="921582"/>
            <a:ext cx="3038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Animations: Smooth Transitions</a:t>
            </a:r>
          </a:p>
          <a:p>
            <a:r>
              <a:rPr lang="en-US" dirty="0">
                <a:solidFill>
                  <a:schemeClr val="bg1"/>
                </a:solidFill>
              </a:rPr>
              <a:t>Subtle fade-in and slide-in effects enhance the user experience and visual appeal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4230" y="3304952"/>
            <a:ext cx="39199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Frontend: HTML, CSS, JavaScript</a:t>
            </a:r>
          </a:p>
          <a:p>
            <a:r>
              <a:rPr lang="en-IN" dirty="0">
                <a:solidFill>
                  <a:schemeClr val="bg1"/>
                </a:solidFill>
              </a:rPr>
              <a:t>Delivers a dynamic and responsive user interface, enhanced by </a:t>
            </a:r>
            <a:r>
              <a:rPr lang="en-IN" b="1" dirty="0">
                <a:solidFill>
                  <a:schemeClr val="bg1"/>
                </a:solidFill>
              </a:rPr>
              <a:t>styles.css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b="1" dirty="0">
                <a:solidFill>
                  <a:schemeClr val="bg1"/>
                </a:solidFill>
              </a:rPr>
              <a:t>profile.css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b="1" dirty="0">
                <a:solidFill>
                  <a:schemeClr val="bg1"/>
                </a:solidFill>
              </a:rPr>
              <a:t>script.js</a:t>
            </a:r>
            <a:r>
              <a:rPr lang="en-IN" dirty="0">
                <a:solidFill>
                  <a:schemeClr val="bg1"/>
                </a:solidFill>
              </a:rPr>
              <a:t>, and </a:t>
            </a:r>
            <a:r>
              <a:rPr lang="en-IN" b="1" dirty="0">
                <a:solidFill>
                  <a:schemeClr val="bg1"/>
                </a:solidFill>
              </a:rPr>
              <a:t>profile.js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7768" y="3265952"/>
            <a:ext cx="3334869" cy="120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Deployment: </a:t>
            </a:r>
            <a:r>
              <a:rPr lang="en-US" b="1" dirty="0" err="1">
                <a:solidFill>
                  <a:schemeClr val="bg1"/>
                </a:solidFill>
              </a:rPr>
              <a:t>Vercel</a:t>
            </a:r>
            <a:r>
              <a:rPr lang="en-US" b="1" dirty="0">
                <a:solidFill>
                  <a:schemeClr val="bg1"/>
                </a:solidFill>
              </a:rPr>
              <a:t>/Render</a:t>
            </a:r>
          </a:p>
          <a:p>
            <a:r>
              <a:rPr lang="en-US" dirty="0">
                <a:solidFill>
                  <a:schemeClr val="bg1"/>
                </a:solidFill>
              </a:rPr>
              <a:t>Leveraging modern platforms for scalable and efficient application deployment.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42" y="2463103"/>
            <a:ext cx="390069" cy="3900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37" y="2483734"/>
            <a:ext cx="369438" cy="3694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26" y="2464574"/>
            <a:ext cx="369788" cy="3697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01" y="2448308"/>
            <a:ext cx="416280" cy="4162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64" y="2463103"/>
            <a:ext cx="385382" cy="385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11" y="531629"/>
            <a:ext cx="4151961" cy="4151961"/>
          </a:xfrm>
          <a:prstGeom prst="rect">
            <a:avLst/>
          </a:prstGeom>
        </p:spPr>
      </p:pic>
      <p:sp>
        <p:nvSpPr>
          <p:cNvPr id="282" name="Google Shape;282;p24"/>
          <p:cNvSpPr/>
          <p:nvPr/>
        </p:nvSpPr>
        <p:spPr>
          <a:xfrm>
            <a:off x="4175384" y="-1162716"/>
            <a:ext cx="2323212" cy="2333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83" name="Google Shape;283;p24"/>
          <p:cNvSpPr txBox="1"/>
          <p:nvPr/>
        </p:nvSpPr>
        <p:spPr>
          <a:xfrm>
            <a:off x="344604" y="692399"/>
            <a:ext cx="53757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2400" b="1" dirty="0"/>
              <a:t>Intuitive UI &amp; Engaging 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33" y="1424072"/>
            <a:ext cx="45725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Clean, minimalist layout ensures clarity and ease of navigation.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Fully responsive design adapts seamlessly across all devices, from desktop to mobile.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Integrated </a:t>
            </a:r>
            <a:r>
              <a:rPr lang="en-US" b="1" dirty="0" err="1"/>
              <a:t>navbar</a:t>
            </a:r>
            <a:r>
              <a:rPr lang="en-US" b="1" dirty="0"/>
              <a:t> with a profile icon triggers a sleek top-right </a:t>
            </a:r>
            <a:r>
              <a:rPr lang="en-US" b="1" dirty="0" err="1"/>
              <a:t>offcanvas</a:t>
            </a:r>
            <a:r>
              <a:rPr lang="en-US" b="1" dirty="0"/>
              <a:t> menu.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Theme toggle within the </a:t>
            </a:r>
            <a:r>
              <a:rPr lang="en-US" b="1" dirty="0" err="1"/>
              <a:t>offcanvas</a:t>
            </a:r>
            <a:r>
              <a:rPr lang="en-US" b="1" dirty="0"/>
              <a:t> menu allows users to switch between light and dark modes.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Smooth animations and transitions provide a modern, fluid user experience.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Clear segmentation of user actions and immediate feedback enhance usability and efficiency.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>
            <a:off x="2829618" y="-2914366"/>
            <a:ext cx="3492720" cy="350837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Oval 5"/>
          <p:cNvSpPr/>
          <p:nvPr/>
        </p:nvSpPr>
        <p:spPr>
          <a:xfrm>
            <a:off x="2938564" y="1007399"/>
            <a:ext cx="3504766" cy="338864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3345545" y="1185781"/>
            <a:ext cx="521761" cy="504474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6167011" y="2449485"/>
            <a:ext cx="521761" cy="504474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3281829" y="3675374"/>
            <a:ext cx="521761" cy="504474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70" y="1286306"/>
            <a:ext cx="315800" cy="31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71" y="2506827"/>
            <a:ext cx="396847" cy="396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10" y="3739917"/>
            <a:ext cx="402153" cy="4021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7797" y="824497"/>
            <a:ext cx="24048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Journey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&amp;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Career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</a:t>
            </a:r>
            <a:r>
              <a:rPr lang="en-US" dirty="0"/>
              <a:t>Personalized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Planner/Calendar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741043" y="2335828"/>
            <a:ext cx="2287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Theme Preferences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7798" y="3824977"/>
            <a:ext cx="26116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to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&amp; Manage Content</a:t>
            </a: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008586" y="2519930"/>
            <a:ext cx="336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Seamless User &amp; Admin Workflow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8011" y="246238"/>
            <a:ext cx="549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Future Enhancements &amp; Vision</a:t>
            </a:r>
          </a:p>
          <a:p>
            <a:endParaRPr lang="en-IN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65812308"/>
              </p:ext>
            </p:extLst>
          </p:nvPr>
        </p:nvGraphicFramePr>
        <p:xfrm>
          <a:off x="1247523" y="570687"/>
          <a:ext cx="3332748" cy="2205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84726449"/>
              </p:ext>
            </p:extLst>
          </p:nvPr>
        </p:nvGraphicFramePr>
        <p:xfrm>
          <a:off x="4235113" y="426308"/>
          <a:ext cx="3579395" cy="235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809199490"/>
              </p:ext>
            </p:extLst>
          </p:nvPr>
        </p:nvGraphicFramePr>
        <p:xfrm>
          <a:off x="1247523" y="2371414"/>
          <a:ext cx="3579395" cy="235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246120870"/>
              </p:ext>
            </p:extLst>
          </p:nvPr>
        </p:nvGraphicFramePr>
        <p:xfrm>
          <a:off x="4295651" y="2371414"/>
          <a:ext cx="3579395" cy="235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2863" y="1804736"/>
            <a:ext cx="53179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THANK YOU</a:t>
            </a:r>
            <a:endParaRPr lang="en-IN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 Purple and Green Geometric Corporate Resume Creative Presentation">
  <a:themeElements>
    <a:clrScheme name="Custom 347">
      <a:dk1>
        <a:srgbClr val="191919"/>
      </a:dk1>
      <a:lt1>
        <a:srgbClr val="FFFFFF"/>
      </a:lt1>
      <a:dk2>
        <a:srgbClr val="E8BFED"/>
      </a:dk2>
      <a:lt2>
        <a:srgbClr val="D88CE1"/>
      </a:lt2>
      <a:accent1>
        <a:srgbClr val="009490"/>
      </a:accent1>
      <a:accent2>
        <a:srgbClr val="66BFBC"/>
      </a:accent2>
      <a:accent3>
        <a:srgbClr val="99D4D3"/>
      </a:accent3>
      <a:accent4>
        <a:srgbClr val="CDEAE9"/>
      </a:accent4>
      <a:accent5>
        <a:srgbClr val="E6F5F4"/>
      </a:accent5>
      <a:accent6>
        <a:srgbClr val="FFFFFF"/>
      </a:accent6>
      <a:hlink>
        <a:srgbClr val="D88CE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506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Rubik</vt:lpstr>
      <vt:lpstr>Arial</vt:lpstr>
      <vt:lpstr>Black Purple and Green Geometric Corporate Resume Creative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SUSHOVAN</dc:creator>
  <cp:lastModifiedBy>SUSHOVAN</cp:lastModifiedBy>
  <cp:revision>16</cp:revision>
  <dcterms:modified xsi:type="dcterms:W3CDTF">2025-06-28T16:04:19Z</dcterms:modified>
</cp:coreProperties>
</file>