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1" r:id="rId5"/>
    <p:sldId id="283" r:id="rId6"/>
    <p:sldId id="294" r:id="rId7"/>
    <p:sldId id="295" r:id="rId8"/>
    <p:sldId id="296" r:id="rId9"/>
    <p:sldId id="284" r:id="rId10"/>
    <p:sldId id="290"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669305"/>
          </a:xfrm>
        </p:spPr>
        <p:txBody>
          <a:bodyPr/>
          <a:lstStyle/>
          <a:p>
            <a:r>
              <a:rPr lang="en-US" dirty="0"/>
              <a:t>Watchman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78427"/>
            <a:ext cx="3493008" cy="878908"/>
          </a:xfrm>
        </p:spPr>
        <p:txBody>
          <a:bodyPr/>
          <a:lstStyle/>
          <a:p>
            <a:r>
              <a:rPr lang="en-US" dirty="0"/>
              <a:t>A solution for managing your microservices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Growth</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What can be implemented</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The library isn’t very robust and don’t handle all the errors that may come along with it.</a:t>
            </a:r>
          </a:p>
          <a:p>
            <a:r>
              <a:rPr lang="en-US" dirty="0"/>
              <a:t>More visualization of different data can be plotted to get a better idea of the resources.</a:t>
            </a:r>
          </a:p>
          <a:p>
            <a:r>
              <a:rPr lang="en-US" dirty="0"/>
              <a:t>Other components of the library to take care of outgoing requests as well</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IN" dirty="0"/>
              <a:t>WHAT CAN BE IDEATED</a:t>
            </a:r>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More efficient approach to get out of overloading of servers</a:t>
            </a:r>
          </a:p>
          <a:p>
            <a:r>
              <a:rPr lang="en-US" dirty="0"/>
              <a:t>Graph theory based mechanisms and algorithms can be ideated to keep track of inter server communication which can be further utilized to predict any bottlenecks or cascading failure</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5420240" cy="2176272"/>
          </a:xfrm>
        </p:spPr>
        <p:txBody>
          <a:bodyPr/>
          <a:lstStyle/>
          <a:p>
            <a:r>
              <a:rPr lang="en-US" dirty="0"/>
              <a:t>Sudip Mondal</a:t>
            </a:r>
          </a:p>
          <a:p>
            <a:r>
              <a:rPr lang="en-US" dirty="0"/>
              <a:t>Indian Institute of Technology, Madras</a:t>
            </a:r>
          </a:p>
          <a:p>
            <a:r>
              <a:rPr lang="en-US" dirty="0"/>
              <a:t>ce20b112@smail.iitm.ac.in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Problem statement​</a:t>
            </a:r>
          </a:p>
          <a:p>
            <a:r>
              <a:rPr lang="en-US" dirty="0"/>
              <a:t>Primary requirements</a:t>
            </a:r>
          </a:p>
          <a:p>
            <a:r>
              <a:rPr lang="en-US" dirty="0"/>
              <a:t>HLD of my approach</a:t>
            </a:r>
          </a:p>
          <a:p>
            <a:r>
              <a:rPr lang="en-US" dirty="0"/>
              <a:t>Implementation of my approach</a:t>
            </a:r>
          </a:p>
          <a:p>
            <a:r>
              <a:rPr lang="en-US" dirty="0"/>
              <a:t>​Areas of growth</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7277190"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 the era of microservices world, Every single request will go through umpteen numbers of systems in distributed environment for fulfillment. Predicting the cascading application failure in this environment is not easy and we don’t have industry standard solution to pro-actively find/predict the same readily</a:t>
            </a:r>
          </a:p>
          <a:p>
            <a:r>
              <a:rPr lang="en-US" dirty="0"/>
              <a:t>available in open source world.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Watchman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70092" y="3202730"/>
            <a:ext cx="6795247"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603812" y="4718304"/>
            <a:ext cx="5692588" cy="512064"/>
          </a:xfrm>
        </p:spPr>
        <p:txBody>
          <a:bodyPr/>
          <a:lstStyle/>
          <a:p>
            <a:pPr marL="457200" indent="-457200" algn="l">
              <a:buAutoNum type="arabicPeriod"/>
            </a:pPr>
            <a:r>
              <a:rPr lang="en-US" sz="2400" dirty="0">
                <a:solidFill>
                  <a:schemeClr val="accent6"/>
                </a:solidFill>
                <a:latin typeface="Sabon Next LT" panose="02000500000000000000" pitchFamily="2" charset="0"/>
                <a:cs typeface="Sabon Next LT" panose="02000500000000000000" pitchFamily="2" charset="0"/>
              </a:rPr>
              <a:t>Find cascading application failure</a:t>
            </a:r>
          </a:p>
          <a:p>
            <a:pPr marL="457200" indent="-457200" algn="l">
              <a:buAutoNum type="arabicPeriod"/>
            </a:pPr>
            <a:r>
              <a:rPr lang="en-US" dirty="0">
                <a:latin typeface="Sabon Next LT" panose="02000500000000000000" pitchFamily="2" charset="0"/>
                <a:cs typeface="Sabon Next LT" panose="02000500000000000000" pitchFamily="2" charset="0"/>
              </a:rPr>
              <a:t>Find optimal usage of compute</a:t>
            </a:r>
          </a:p>
          <a:p>
            <a:pPr marL="457200" indent="-457200" algn="l">
              <a:buAutoNum type="arabicPeriod"/>
            </a:pPr>
            <a:r>
              <a:rPr lang="en-US" dirty="0">
                <a:latin typeface="Sabon Next LT" panose="02000500000000000000" pitchFamily="2" charset="0"/>
                <a:cs typeface="Sabon Next LT" panose="02000500000000000000" pitchFamily="2" charset="0"/>
              </a:rPr>
              <a:t>Identify the malfunctioning services</a:t>
            </a:r>
          </a:p>
          <a:p>
            <a:pPr marL="457200" indent="-457200" algn="l">
              <a:buAutoNum type="arabicPeriod"/>
            </a:pPr>
            <a:r>
              <a:rPr lang="en-US" dirty="0">
                <a:latin typeface="Sabon Next LT" panose="02000500000000000000" pitchFamily="2" charset="0"/>
                <a:cs typeface="Sabon Next LT" panose="02000500000000000000" pitchFamily="2" charset="0"/>
              </a:rPr>
              <a:t>Visual representation</a:t>
            </a:r>
          </a:p>
          <a:p>
            <a:pPr marL="342900" indent="-342900" algn="l">
              <a:buFontTx/>
              <a:buChar char="-"/>
            </a:pP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HLD of MY Approach</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Watchman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8" name="Rectangle 7">
            <a:extLst>
              <a:ext uri="{FF2B5EF4-FFF2-40B4-BE49-F238E27FC236}">
                <a16:creationId xmlns:a16="http://schemas.microsoft.com/office/drawing/2014/main" id="{2301353A-DA3F-461F-123C-D23170175BFB}"/>
              </a:ext>
            </a:extLst>
          </p:cNvPr>
          <p:cNvSpPr/>
          <p:nvPr/>
        </p:nvSpPr>
        <p:spPr>
          <a:xfrm>
            <a:off x="2662518" y="2662518"/>
            <a:ext cx="564776" cy="3487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a:solidFill>
                  <a:schemeClr val="tx1"/>
                </a:solidFill>
              </a:rPr>
              <a:t>API GATEWAY</a:t>
            </a:r>
          </a:p>
        </p:txBody>
      </p:sp>
      <p:sp>
        <p:nvSpPr>
          <p:cNvPr id="9" name="Rectangle 8">
            <a:extLst>
              <a:ext uri="{FF2B5EF4-FFF2-40B4-BE49-F238E27FC236}">
                <a16:creationId xmlns:a16="http://schemas.microsoft.com/office/drawing/2014/main" id="{896A0951-5B30-E406-C975-3D79051CD96F}"/>
              </a:ext>
            </a:extLst>
          </p:cNvPr>
          <p:cNvSpPr/>
          <p:nvPr/>
        </p:nvSpPr>
        <p:spPr>
          <a:xfrm>
            <a:off x="4267200" y="30031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70FCD6-B917-012A-A7AA-370C7AD48C7C}"/>
              </a:ext>
            </a:extLst>
          </p:cNvPr>
          <p:cNvSpPr/>
          <p:nvPr/>
        </p:nvSpPr>
        <p:spPr>
          <a:xfrm>
            <a:off x="4276163" y="46347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1DF1A568-F0EB-3268-602B-E4CC487F640E}"/>
              </a:ext>
            </a:extLst>
          </p:cNvPr>
          <p:cNvCxnSpPr>
            <a:cxnSpLocks/>
            <a:endCxn id="9" idx="1"/>
          </p:cNvCxnSpPr>
          <p:nvPr/>
        </p:nvCxnSpPr>
        <p:spPr>
          <a:xfrm>
            <a:off x="3227294" y="3330388"/>
            <a:ext cx="103990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C4314B61-2108-5164-0D9D-7DF479EA6B75}"/>
              </a:ext>
            </a:extLst>
          </p:cNvPr>
          <p:cNvCxnSpPr>
            <a:cxnSpLocks/>
          </p:cNvCxnSpPr>
          <p:nvPr/>
        </p:nvCxnSpPr>
        <p:spPr>
          <a:xfrm>
            <a:off x="3227296" y="4935070"/>
            <a:ext cx="103990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18506A0E-A79F-510E-FEAE-E32D0D526685}"/>
              </a:ext>
            </a:extLst>
          </p:cNvPr>
          <p:cNvCxnSpPr>
            <a:stCxn id="9" idx="2"/>
            <a:endCxn id="10" idx="0"/>
          </p:cNvCxnSpPr>
          <p:nvPr/>
        </p:nvCxnSpPr>
        <p:spPr>
          <a:xfrm>
            <a:off x="5020236" y="3657600"/>
            <a:ext cx="8963" cy="977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Rectangle 17">
            <a:extLst>
              <a:ext uri="{FF2B5EF4-FFF2-40B4-BE49-F238E27FC236}">
                <a16:creationId xmlns:a16="http://schemas.microsoft.com/office/drawing/2014/main" id="{F69F95BC-4132-EDC4-7FB3-91EC871E0700}"/>
              </a:ext>
            </a:extLst>
          </p:cNvPr>
          <p:cNvSpPr/>
          <p:nvPr/>
        </p:nvSpPr>
        <p:spPr>
          <a:xfrm>
            <a:off x="4419600" y="31555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D99D0EC-B9D9-815A-97BE-F00527933CE7}"/>
              </a:ext>
            </a:extLst>
          </p:cNvPr>
          <p:cNvSpPr/>
          <p:nvPr/>
        </p:nvSpPr>
        <p:spPr>
          <a:xfrm>
            <a:off x="4572000" y="33079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A</a:t>
            </a:r>
          </a:p>
        </p:txBody>
      </p:sp>
      <p:sp>
        <p:nvSpPr>
          <p:cNvPr id="21" name="Rectangle 20">
            <a:extLst>
              <a:ext uri="{FF2B5EF4-FFF2-40B4-BE49-F238E27FC236}">
                <a16:creationId xmlns:a16="http://schemas.microsoft.com/office/drawing/2014/main" id="{0C17F077-BFF8-1A02-7885-155EEC82728F}"/>
              </a:ext>
            </a:extLst>
          </p:cNvPr>
          <p:cNvSpPr/>
          <p:nvPr/>
        </p:nvSpPr>
        <p:spPr>
          <a:xfrm>
            <a:off x="4428563" y="47871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4CEA213-59E8-F126-A844-E640645B8D87}"/>
              </a:ext>
            </a:extLst>
          </p:cNvPr>
          <p:cNvSpPr/>
          <p:nvPr/>
        </p:nvSpPr>
        <p:spPr>
          <a:xfrm>
            <a:off x="4580963" y="49395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B</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HLD of MY Approach</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Watchman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8" name="Rectangle 7">
            <a:extLst>
              <a:ext uri="{FF2B5EF4-FFF2-40B4-BE49-F238E27FC236}">
                <a16:creationId xmlns:a16="http://schemas.microsoft.com/office/drawing/2014/main" id="{2301353A-DA3F-461F-123C-D23170175BFB}"/>
              </a:ext>
            </a:extLst>
          </p:cNvPr>
          <p:cNvSpPr/>
          <p:nvPr/>
        </p:nvSpPr>
        <p:spPr>
          <a:xfrm>
            <a:off x="2662518" y="2662518"/>
            <a:ext cx="564776" cy="3487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a:solidFill>
                  <a:schemeClr val="tx1"/>
                </a:solidFill>
              </a:rPr>
              <a:t>API GATEWAY</a:t>
            </a:r>
          </a:p>
        </p:txBody>
      </p:sp>
      <p:sp>
        <p:nvSpPr>
          <p:cNvPr id="9" name="Rectangle 8">
            <a:extLst>
              <a:ext uri="{FF2B5EF4-FFF2-40B4-BE49-F238E27FC236}">
                <a16:creationId xmlns:a16="http://schemas.microsoft.com/office/drawing/2014/main" id="{896A0951-5B30-E406-C975-3D79051CD96F}"/>
              </a:ext>
            </a:extLst>
          </p:cNvPr>
          <p:cNvSpPr/>
          <p:nvPr/>
        </p:nvSpPr>
        <p:spPr>
          <a:xfrm>
            <a:off x="4267200" y="30031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70FCD6-B917-012A-A7AA-370C7AD48C7C}"/>
              </a:ext>
            </a:extLst>
          </p:cNvPr>
          <p:cNvSpPr/>
          <p:nvPr/>
        </p:nvSpPr>
        <p:spPr>
          <a:xfrm>
            <a:off x="4276163" y="46347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1DF1A568-F0EB-3268-602B-E4CC487F640E}"/>
              </a:ext>
            </a:extLst>
          </p:cNvPr>
          <p:cNvCxnSpPr>
            <a:cxnSpLocks/>
            <a:endCxn id="9" idx="1"/>
          </p:cNvCxnSpPr>
          <p:nvPr/>
        </p:nvCxnSpPr>
        <p:spPr>
          <a:xfrm>
            <a:off x="3227294" y="3330388"/>
            <a:ext cx="103990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C4314B61-2108-5164-0D9D-7DF479EA6B75}"/>
              </a:ext>
            </a:extLst>
          </p:cNvPr>
          <p:cNvCxnSpPr>
            <a:cxnSpLocks/>
          </p:cNvCxnSpPr>
          <p:nvPr/>
        </p:nvCxnSpPr>
        <p:spPr>
          <a:xfrm>
            <a:off x="3227296" y="4935070"/>
            <a:ext cx="103990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18506A0E-A79F-510E-FEAE-E32D0D526685}"/>
              </a:ext>
            </a:extLst>
          </p:cNvPr>
          <p:cNvCxnSpPr>
            <a:cxnSpLocks/>
          </p:cNvCxnSpPr>
          <p:nvPr/>
        </p:nvCxnSpPr>
        <p:spPr>
          <a:xfrm>
            <a:off x="4849907" y="3657600"/>
            <a:ext cx="8963" cy="977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Rectangle 17">
            <a:extLst>
              <a:ext uri="{FF2B5EF4-FFF2-40B4-BE49-F238E27FC236}">
                <a16:creationId xmlns:a16="http://schemas.microsoft.com/office/drawing/2014/main" id="{F69F95BC-4132-EDC4-7FB3-91EC871E0700}"/>
              </a:ext>
            </a:extLst>
          </p:cNvPr>
          <p:cNvSpPr/>
          <p:nvPr/>
        </p:nvSpPr>
        <p:spPr>
          <a:xfrm>
            <a:off x="4419600" y="31555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D99D0EC-B9D9-815A-97BE-F00527933CE7}"/>
              </a:ext>
            </a:extLst>
          </p:cNvPr>
          <p:cNvSpPr/>
          <p:nvPr/>
        </p:nvSpPr>
        <p:spPr>
          <a:xfrm>
            <a:off x="4572000" y="3307976"/>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A</a:t>
            </a:r>
          </a:p>
        </p:txBody>
      </p:sp>
      <p:sp>
        <p:nvSpPr>
          <p:cNvPr id="21" name="Rectangle 20">
            <a:extLst>
              <a:ext uri="{FF2B5EF4-FFF2-40B4-BE49-F238E27FC236}">
                <a16:creationId xmlns:a16="http://schemas.microsoft.com/office/drawing/2014/main" id="{0C17F077-BFF8-1A02-7885-155EEC82728F}"/>
              </a:ext>
            </a:extLst>
          </p:cNvPr>
          <p:cNvSpPr/>
          <p:nvPr/>
        </p:nvSpPr>
        <p:spPr>
          <a:xfrm>
            <a:off x="4428563" y="47871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4CEA213-59E8-F126-A844-E640645B8D87}"/>
              </a:ext>
            </a:extLst>
          </p:cNvPr>
          <p:cNvSpPr/>
          <p:nvPr/>
        </p:nvSpPr>
        <p:spPr>
          <a:xfrm>
            <a:off x="4580963" y="4939555"/>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B</a:t>
            </a:r>
          </a:p>
        </p:txBody>
      </p:sp>
      <p:sp>
        <p:nvSpPr>
          <p:cNvPr id="3" name="Rectangle 2">
            <a:extLst>
              <a:ext uri="{FF2B5EF4-FFF2-40B4-BE49-F238E27FC236}">
                <a16:creationId xmlns:a16="http://schemas.microsoft.com/office/drawing/2014/main" id="{29464996-D5BF-C4E6-DA08-F9A54EE2057E}"/>
              </a:ext>
            </a:extLst>
          </p:cNvPr>
          <p:cNvSpPr/>
          <p:nvPr/>
        </p:nvSpPr>
        <p:spPr>
          <a:xfrm>
            <a:off x="7682753" y="3307976"/>
            <a:ext cx="1497108" cy="17839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MONITOR SERVER</a:t>
            </a:r>
          </a:p>
        </p:txBody>
      </p:sp>
      <p:cxnSp>
        <p:nvCxnSpPr>
          <p:cNvPr id="13" name="Connector: Elbow 12">
            <a:extLst>
              <a:ext uri="{FF2B5EF4-FFF2-40B4-BE49-F238E27FC236}">
                <a16:creationId xmlns:a16="http://schemas.microsoft.com/office/drawing/2014/main" id="{0455F6C5-A3CA-ED78-737A-5240A0E7BD91}"/>
              </a:ext>
            </a:extLst>
          </p:cNvPr>
          <p:cNvCxnSpPr>
            <a:stCxn id="18" idx="0"/>
            <a:endCxn id="3" idx="0"/>
          </p:cNvCxnSpPr>
          <p:nvPr/>
        </p:nvCxnSpPr>
        <p:spPr>
          <a:xfrm rot="16200000" flipH="1">
            <a:off x="6725771" y="1602441"/>
            <a:ext cx="152400" cy="3258671"/>
          </a:xfrm>
          <a:prstGeom prst="bentConnector3">
            <a:avLst>
              <a:gd name="adj1" fmla="val -1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01E2FD2A-9981-5EDB-0087-38EA23C5D00A}"/>
              </a:ext>
            </a:extLst>
          </p:cNvPr>
          <p:cNvCxnSpPr>
            <a:stCxn id="9" idx="0"/>
            <a:endCxn id="3" idx="0"/>
          </p:cNvCxnSpPr>
          <p:nvPr/>
        </p:nvCxnSpPr>
        <p:spPr>
          <a:xfrm rot="16200000" flipH="1">
            <a:off x="6573371" y="1450041"/>
            <a:ext cx="304800" cy="3411071"/>
          </a:xfrm>
          <a:prstGeom prst="bentConnector3">
            <a:avLst>
              <a:gd name="adj1" fmla="val -75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3C3BD05D-62B1-30E3-B6DF-9B8640B46348}"/>
              </a:ext>
            </a:extLst>
          </p:cNvPr>
          <p:cNvCxnSpPr>
            <a:stCxn id="19" idx="0"/>
            <a:endCxn id="3" idx="0"/>
          </p:cNvCxnSpPr>
          <p:nvPr/>
        </p:nvCxnSpPr>
        <p:spPr>
          <a:xfrm rot="5400000" flipH="1" flipV="1">
            <a:off x="6878171" y="1754841"/>
            <a:ext cx="12700" cy="3106271"/>
          </a:xfrm>
          <a:prstGeom prst="bentConnector3">
            <a:avLst>
              <a:gd name="adj1" fmla="val 180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8" name="Connector: Elbow 37">
            <a:extLst>
              <a:ext uri="{FF2B5EF4-FFF2-40B4-BE49-F238E27FC236}">
                <a16:creationId xmlns:a16="http://schemas.microsoft.com/office/drawing/2014/main" id="{5DA27A8B-C29D-166C-581C-305E073D9473}"/>
              </a:ext>
            </a:extLst>
          </p:cNvPr>
          <p:cNvCxnSpPr>
            <a:stCxn id="3" idx="1"/>
            <a:endCxn id="10" idx="0"/>
          </p:cNvCxnSpPr>
          <p:nvPr/>
        </p:nvCxnSpPr>
        <p:spPr>
          <a:xfrm rot="10800000" flipV="1">
            <a:off x="5029199" y="4199965"/>
            <a:ext cx="2653554" cy="4347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34F569BB-975B-9427-B5B1-564756286DB5}"/>
              </a:ext>
            </a:extLst>
          </p:cNvPr>
          <p:cNvCxnSpPr>
            <a:stCxn id="3" idx="1"/>
            <a:endCxn id="21" idx="0"/>
          </p:cNvCxnSpPr>
          <p:nvPr/>
        </p:nvCxnSpPr>
        <p:spPr>
          <a:xfrm rot="10800000" flipV="1">
            <a:off x="5181599" y="4199965"/>
            <a:ext cx="2501154" cy="58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D2AB8AA6-216F-4995-166E-1CE611AED0B3}"/>
              </a:ext>
            </a:extLst>
          </p:cNvPr>
          <p:cNvCxnSpPr>
            <a:stCxn id="3" idx="1"/>
            <a:endCxn id="22" idx="0"/>
          </p:cNvCxnSpPr>
          <p:nvPr/>
        </p:nvCxnSpPr>
        <p:spPr>
          <a:xfrm rot="10800000" flipV="1">
            <a:off x="5333999" y="4199965"/>
            <a:ext cx="2348754" cy="7395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041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HLD of MY Approach</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Watchman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9" name="Rectangle 18">
            <a:extLst>
              <a:ext uri="{FF2B5EF4-FFF2-40B4-BE49-F238E27FC236}">
                <a16:creationId xmlns:a16="http://schemas.microsoft.com/office/drawing/2014/main" id="{DD99D0EC-B9D9-815A-97BE-F00527933CE7}"/>
              </a:ext>
            </a:extLst>
          </p:cNvPr>
          <p:cNvSpPr/>
          <p:nvPr/>
        </p:nvSpPr>
        <p:spPr>
          <a:xfrm>
            <a:off x="3263152" y="3836894"/>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A</a:t>
            </a:r>
          </a:p>
        </p:txBody>
      </p:sp>
      <p:sp>
        <p:nvSpPr>
          <p:cNvPr id="3" name="Rectangle 2">
            <a:extLst>
              <a:ext uri="{FF2B5EF4-FFF2-40B4-BE49-F238E27FC236}">
                <a16:creationId xmlns:a16="http://schemas.microsoft.com/office/drawing/2014/main" id="{29464996-D5BF-C4E6-DA08-F9A54EE2057E}"/>
              </a:ext>
            </a:extLst>
          </p:cNvPr>
          <p:cNvSpPr/>
          <p:nvPr/>
        </p:nvSpPr>
        <p:spPr>
          <a:xfrm>
            <a:off x="7682753" y="3307976"/>
            <a:ext cx="1497108" cy="17839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MONITOR SERVER</a:t>
            </a:r>
          </a:p>
        </p:txBody>
      </p:sp>
      <p:sp>
        <p:nvSpPr>
          <p:cNvPr id="11" name="Arrow: Left-Right 10">
            <a:extLst>
              <a:ext uri="{FF2B5EF4-FFF2-40B4-BE49-F238E27FC236}">
                <a16:creationId xmlns:a16="http://schemas.microsoft.com/office/drawing/2014/main" id="{74AA4D95-5CCE-F616-ED2E-4526CCAA3743}"/>
              </a:ext>
            </a:extLst>
          </p:cNvPr>
          <p:cNvSpPr/>
          <p:nvPr/>
        </p:nvSpPr>
        <p:spPr>
          <a:xfrm>
            <a:off x="4769223" y="4016188"/>
            <a:ext cx="2913530" cy="313766"/>
          </a:xfrm>
          <a:prstGeom prst="leftRightArrow">
            <a:avLst>
              <a:gd name="adj1" fmla="val 11572"/>
              <a:gd name="adj2" fmla="val 42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AE17000-7F6E-F351-7469-87D4C2A640C8}"/>
              </a:ext>
            </a:extLst>
          </p:cNvPr>
          <p:cNvSpPr txBox="1"/>
          <p:nvPr/>
        </p:nvSpPr>
        <p:spPr>
          <a:xfrm>
            <a:off x="5378824" y="4329954"/>
            <a:ext cx="2043955" cy="1754326"/>
          </a:xfrm>
          <a:prstGeom prst="rect">
            <a:avLst/>
          </a:prstGeom>
          <a:noFill/>
        </p:spPr>
        <p:txBody>
          <a:bodyPr wrap="square" rtlCol="0">
            <a:spAutoFit/>
          </a:bodyPr>
          <a:lstStyle/>
          <a:p>
            <a:r>
              <a:rPr lang="en-IN" dirty="0"/>
              <a:t>Heartbeat</a:t>
            </a:r>
            <a:br>
              <a:rPr lang="en-IN" dirty="0"/>
            </a:br>
            <a:r>
              <a:rPr lang="en-IN" dirty="0"/>
              <a:t>{</a:t>
            </a:r>
          </a:p>
          <a:p>
            <a:r>
              <a:rPr lang="en-IN" dirty="0"/>
              <a:t>    timestamp</a:t>
            </a:r>
          </a:p>
          <a:p>
            <a:r>
              <a:rPr lang="en-IN" dirty="0"/>
              <a:t>    memory usage</a:t>
            </a:r>
          </a:p>
          <a:p>
            <a:r>
              <a:rPr lang="en-IN" dirty="0"/>
              <a:t>    CPU usage</a:t>
            </a:r>
            <a:br>
              <a:rPr lang="en-IN" dirty="0"/>
            </a:br>
            <a:r>
              <a:rPr lang="en-IN" dirty="0"/>
              <a:t>}</a:t>
            </a:r>
          </a:p>
        </p:txBody>
      </p:sp>
    </p:spTree>
    <p:extLst>
      <p:ext uri="{BB962C8B-B14F-4D97-AF65-F5344CB8AC3E}">
        <p14:creationId xmlns:p14="http://schemas.microsoft.com/office/powerpoint/2010/main" val="239939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HLD of MY Approach</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Watchman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9" name="Rectangle 18">
            <a:extLst>
              <a:ext uri="{FF2B5EF4-FFF2-40B4-BE49-F238E27FC236}">
                <a16:creationId xmlns:a16="http://schemas.microsoft.com/office/drawing/2014/main" id="{DD99D0EC-B9D9-815A-97BE-F00527933CE7}"/>
              </a:ext>
            </a:extLst>
          </p:cNvPr>
          <p:cNvSpPr/>
          <p:nvPr/>
        </p:nvSpPr>
        <p:spPr>
          <a:xfrm>
            <a:off x="3263152" y="3836894"/>
            <a:ext cx="1506071" cy="6544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SERVICE A</a:t>
            </a:r>
          </a:p>
        </p:txBody>
      </p:sp>
      <p:sp>
        <p:nvSpPr>
          <p:cNvPr id="3" name="Rectangle 2">
            <a:extLst>
              <a:ext uri="{FF2B5EF4-FFF2-40B4-BE49-F238E27FC236}">
                <a16:creationId xmlns:a16="http://schemas.microsoft.com/office/drawing/2014/main" id="{29464996-D5BF-C4E6-DA08-F9A54EE2057E}"/>
              </a:ext>
            </a:extLst>
          </p:cNvPr>
          <p:cNvSpPr/>
          <p:nvPr/>
        </p:nvSpPr>
        <p:spPr>
          <a:xfrm>
            <a:off x="7682753" y="3307976"/>
            <a:ext cx="1497108" cy="17839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MONITOR SERVER</a:t>
            </a:r>
          </a:p>
        </p:txBody>
      </p:sp>
      <p:cxnSp>
        <p:nvCxnSpPr>
          <p:cNvPr id="5" name="Straight Arrow Connector 4">
            <a:extLst>
              <a:ext uri="{FF2B5EF4-FFF2-40B4-BE49-F238E27FC236}">
                <a16:creationId xmlns:a16="http://schemas.microsoft.com/office/drawing/2014/main" id="{426152DB-4BBC-A5BA-674E-44791BD6256F}"/>
              </a:ext>
            </a:extLst>
          </p:cNvPr>
          <p:cNvCxnSpPr>
            <a:cxnSpLocks/>
          </p:cNvCxnSpPr>
          <p:nvPr/>
        </p:nvCxnSpPr>
        <p:spPr>
          <a:xfrm>
            <a:off x="1900518" y="4002741"/>
            <a:ext cx="136263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E4B839CE-D93C-C697-F9FF-99DD2BC891B7}"/>
              </a:ext>
            </a:extLst>
          </p:cNvPr>
          <p:cNvCxnSpPr/>
          <p:nvPr/>
        </p:nvCxnSpPr>
        <p:spPr>
          <a:xfrm flipH="1">
            <a:off x="1882588" y="4312023"/>
            <a:ext cx="136263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FB0E28E1-919D-246F-441D-86A5E71DD52C}"/>
              </a:ext>
            </a:extLst>
          </p:cNvPr>
          <p:cNvSpPr txBox="1"/>
          <p:nvPr/>
        </p:nvSpPr>
        <p:spPr>
          <a:xfrm>
            <a:off x="5441576" y="4375315"/>
            <a:ext cx="1497108" cy="1477328"/>
          </a:xfrm>
          <a:prstGeom prst="rect">
            <a:avLst/>
          </a:prstGeom>
          <a:noFill/>
        </p:spPr>
        <p:txBody>
          <a:bodyPr wrap="square" rtlCol="0">
            <a:spAutoFit/>
          </a:bodyPr>
          <a:lstStyle/>
          <a:p>
            <a:r>
              <a:rPr lang="en-IN" dirty="0"/>
              <a:t>Request</a:t>
            </a:r>
          </a:p>
          <a:p>
            <a:r>
              <a:rPr lang="en-IN" dirty="0"/>
              <a:t>{</a:t>
            </a:r>
          </a:p>
          <a:p>
            <a:r>
              <a:rPr lang="en-IN" dirty="0"/>
              <a:t>    origin</a:t>
            </a:r>
          </a:p>
          <a:p>
            <a:r>
              <a:rPr lang="en-IN" dirty="0"/>
              <a:t>    response</a:t>
            </a:r>
          </a:p>
          <a:p>
            <a:r>
              <a:rPr lang="en-IN" dirty="0"/>
              <a:t>}</a:t>
            </a:r>
          </a:p>
        </p:txBody>
      </p:sp>
      <p:sp>
        <p:nvSpPr>
          <p:cNvPr id="13" name="Arrow: Left-Right 12">
            <a:extLst>
              <a:ext uri="{FF2B5EF4-FFF2-40B4-BE49-F238E27FC236}">
                <a16:creationId xmlns:a16="http://schemas.microsoft.com/office/drawing/2014/main" id="{C67C99E9-A527-FD06-CFD4-2E3B6B3FEB96}"/>
              </a:ext>
            </a:extLst>
          </p:cNvPr>
          <p:cNvSpPr/>
          <p:nvPr/>
        </p:nvSpPr>
        <p:spPr>
          <a:xfrm>
            <a:off x="4769223" y="4016188"/>
            <a:ext cx="2913530" cy="313766"/>
          </a:xfrm>
          <a:prstGeom prst="leftRightArrow">
            <a:avLst>
              <a:gd name="adj1" fmla="val 11572"/>
              <a:gd name="adj2" fmla="val 42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24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Implementation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Watchman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67713356-34A2-2955-B73A-A2EE9A85D738}"/>
              </a:ext>
            </a:extLst>
          </p:cNvPr>
          <p:cNvSpPr>
            <a:spLocks noGrp="1"/>
          </p:cNvSpPr>
          <p:nvPr>
            <p:ph sz="half" idx="1"/>
          </p:nvPr>
        </p:nvSpPr>
        <p:spPr/>
        <p:txBody>
          <a:bodyPr/>
          <a:lstStyle/>
          <a:p>
            <a:r>
              <a:rPr lang="en-IN" dirty="0"/>
              <a:t>Created a library that have the code that</a:t>
            </a:r>
          </a:p>
          <a:p>
            <a:pPr lvl="1"/>
            <a:r>
              <a:rPr lang="en-IN" dirty="0"/>
              <a:t>Create a socket server and attach it to an express app(used by monitor service) that sends heartbeat to all the client</a:t>
            </a:r>
          </a:p>
          <a:p>
            <a:pPr lvl="1"/>
            <a:r>
              <a:rPr lang="en-IN" dirty="0"/>
              <a:t>Connect any client to the socket server and acknowledge the heartbeats with relevant data(used by service A and B)</a:t>
            </a:r>
          </a:p>
          <a:p>
            <a:pPr lvl="1"/>
            <a:r>
              <a:rPr lang="en-IN" dirty="0"/>
              <a:t>A middleware that sends all the http request related data to the monitor service(used by service A and B)</a:t>
            </a:r>
          </a:p>
          <a:p>
            <a:pPr lvl="1"/>
            <a:r>
              <a:rPr lang="en-IN" dirty="0"/>
              <a:t>The socket server handles all the necessary payloads coming through different payloads and stores them, when needed it plots the data with timestamps.</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{3F32EDA7-4B26-42F4-9D12-7BFBBEB530B2}tf78438558_win32</Template>
  <TotalTime>149</TotalTime>
  <Words>389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Watchman </vt:lpstr>
      <vt:lpstr>AGENDA</vt:lpstr>
      <vt:lpstr>Problem Statement</vt:lpstr>
      <vt:lpstr>PRIMARY REQUIREMENTS</vt:lpstr>
      <vt:lpstr>HLD of MY Approach</vt:lpstr>
      <vt:lpstr>HLD of MY Approach</vt:lpstr>
      <vt:lpstr>HLD of MY Approach</vt:lpstr>
      <vt:lpstr>HLD of MY Approach</vt:lpstr>
      <vt:lpstr>Implementation</vt:lpstr>
      <vt:lpstr>AREAS OF Growth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Watchman </dc:title>
  <dc:subject/>
  <dc:creator>Sudip Mondal</dc:creator>
  <cp:lastModifiedBy>Sudip Mondal</cp:lastModifiedBy>
  <cp:revision>1</cp:revision>
  <dcterms:created xsi:type="dcterms:W3CDTF">2023-01-26T12:56:01Z</dcterms:created>
  <dcterms:modified xsi:type="dcterms:W3CDTF">2023-01-26T15:25:23Z</dcterms:modified>
</cp:coreProperties>
</file>