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6" r:id="rId7"/>
    <p:sldId id="262" r:id="rId8"/>
    <p:sldId id="264" r:id="rId9"/>
    <p:sldId id="267" r:id="rId10"/>
  </p:sldIdLst>
  <p:sldSz cx="18288000" cy="10287000"/>
  <p:notesSz cx="6858000" cy="9144000"/>
  <p:embeddedFontLst>
    <p:embeddedFont>
      <p:font typeface="Poppins" panose="00000500000000000000" pitchFamily="2" charset="0"/>
      <p:regular r:id="rId12"/>
    </p:embeddedFont>
    <p:embeddedFont>
      <p:font typeface="Poppins Bold" panose="00000800000000000000"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3" d="100"/>
          <a:sy n="53" d="100"/>
        </p:scale>
        <p:origin x="80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5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80697-9D28-4471-B5FC-BBCA73D798F4}"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56291-117E-4543-9D48-361C10A29F7F}" type="slidenum">
              <a:rPr lang="en-US" smtClean="0"/>
              <a:t>‹#›</a:t>
            </a:fld>
            <a:endParaRPr lang="en-US"/>
          </a:p>
        </p:txBody>
      </p:sp>
    </p:spTree>
    <p:extLst>
      <p:ext uri="{BB962C8B-B14F-4D97-AF65-F5344CB8AC3E}">
        <p14:creationId xmlns:p14="http://schemas.microsoft.com/office/powerpoint/2010/main" val="1733283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platform connects food donors — such as restaurants, households, and stores — with nearby volunteers who can collect and deliver the food to those in need. This ensures timely food redistribution before it goes to waste.</a:t>
            </a:r>
          </a:p>
          <a:p>
            <a:pPr>
              <a:buNone/>
            </a:pPr>
            <a:r>
              <a:rPr lang="en-US" dirty="0"/>
              <a:t>Feeding Nepal is built using HTML, CSS, JavaScript on the frontend, Django as the backend framework, and MySQL for data storage.</a:t>
            </a:r>
          </a:p>
          <a:p>
            <a:pPr>
              <a:buNone/>
            </a:pPr>
            <a:r>
              <a:rPr lang="en-US" dirty="0"/>
              <a:t>It features a </a:t>
            </a:r>
            <a:r>
              <a:rPr lang="en-US" b="1" dirty="0"/>
              <a:t>role-based access system</a:t>
            </a:r>
            <a:r>
              <a:rPr lang="en-US" dirty="0"/>
              <a:t> with three types of users:</a:t>
            </a:r>
          </a:p>
          <a:p>
            <a:pPr>
              <a:buFont typeface="Arial" panose="020B0604020202020204" pitchFamily="34" charset="0"/>
              <a:buChar char="•"/>
            </a:pPr>
            <a:r>
              <a:rPr lang="en-US" b="1" dirty="0"/>
              <a:t>Donors</a:t>
            </a:r>
            <a:r>
              <a:rPr lang="en-US" dirty="0"/>
              <a:t>, who register and make food donations</a:t>
            </a:r>
          </a:p>
          <a:p>
            <a:pPr>
              <a:buFont typeface="Arial" panose="020B0604020202020204" pitchFamily="34" charset="0"/>
              <a:buChar char="•"/>
            </a:pPr>
            <a:r>
              <a:rPr lang="en-US" b="1" dirty="0"/>
              <a:t>Volunteers</a:t>
            </a:r>
            <a:r>
              <a:rPr lang="en-US" dirty="0"/>
              <a:t>, who collect and distribute food</a:t>
            </a:r>
          </a:p>
          <a:p>
            <a:pPr>
              <a:buFont typeface="Arial" panose="020B0604020202020204" pitchFamily="34" charset="0"/>
              <a:buChar char="•"/>
            </a:pPr>
            <a:r>
              <a:rPr lang="en-US" b="1" dirty="0"/>
              <a:t>Admins</a:t>
            </a:r>
            <a:r>
              <a:rPr lang="en-US" dirty="0"/>
              <a:t>, who manage users, donations, and system notifications</a:t>
            </a:r>
          </a:p>
          <a:p>
            <a:r>
              <a:rPr lang="en-US" dirty="0"/>
              <a:t>Each user has secure, dedicated access to features based on their role. This makes the system efficient, organized, and scalable."</a:t>
            </a:r>
          </a:p>
          <a:p>
            <a:endParaRPr lang="en-US" dirty="0"/>
          </a:p>
        </p:txBody>
      </p:sp>
      <p:sp>
        <p:nvSpPr>
          <p:cNvPr id="4" name="Slide Number Placeholder 3"/>
          <p:cNvSpPr>
            <a:spLocks noGrp="1"/>
          </p:cNvSpPr>
          <p:nvPr>
            <p:ph type="sldNum" sz="quarter" idx="5"/>
          </p:nvPr>
        </p:nvSpPr>
        <p:spPr/>
        <p:txBody>
          <a:bodyPr/>
          <a:lstStyle/>
          <a:p>
            <a:fld id="{15556291-117E-4543-9D48-361C10A29F7F}" type="slidenum">
              <a:rPr lang="en-US" smtClean="0"/>
              <a:t>3</a:t>
            </a:fld>
            <a:endParaRPr lang="en-US"/>
          </a:p>
        </p:txBody>
      </p:sp>
    </p:spTree>
    <p:extLst>
      <p:ext uri="{BB962C8B-B14F-4D97-AF65-F5344CB8AC3E}">
        <p14:creationId xmlns:p14="http://schemas.microsoft.com/office/powerpoint/2010/main" val="244530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are the key objectives of the </a:t>
            </a:r>
            <a:r>
              <a:rPr lang="en-US" i="1" dirty="0"/>
              <a:t>Feeding Nepal</a:t>
            </a:r>
            <a:r>
              <a:rPr lang="en-US" dirty="0"/>
              <a:t> project:</a:t>
            </a:r>
          </a:p>
          <a:p>
            <a:pPr>
              <a:buFont typeface="Arial" panose="020B0604020202020204" pitchFamily="34" charset="0"/>
              <a:buChar char="•"/>
            </a:pPr>
            <a:r>
              <a:rPr lang="en-US" b="1" dirty="0"/>
              <a:t>First</a:t>
            </a:r>
            <a:r>
              <a:rPr lang="en-US" dirty="0"/>
              <a:t>, we aimed to create </a:t>
            </a:r>
            <a:r>
              <a:rPr lang="en-US" b="1" dirty="0"/>
              <a:t>clear and user-friendly dashboards</a:t>
            </a:r>
            <a:r>
              <a:rPr lang="en-US" dirty="0"/>
              <a:t> tailored for each role — Donors, Volunteers, and Admin — so users can access only the features relevant to them and operate efficiently.</a:t>
            </a:r>
          </a:p>
          <a:p>
            <a:pPr>
              <a:buFont typeface="Arial" panose="020B0604020202020204" pitchFamily="34" charset="0"/>
              <a:buChar char="•"/>
            </a:pPr>
            <a:r>
              <a:rPr lang="en-US" b="1" dirty="0"/>
              <a:t>Second</a:t>
            </a:r>
            <a:r>
              <a:rPr lang="en-US" dirty="0"/>
              <a:t>, we implemented </a:t>
            </a:r>
            <a:r>
              <a:rPr lang="en-US" b="1" dirty="0"/>
              <a:t>secure login and registration</a:t>
            </a:r>
            <a:r>
              <a:rPr lang="en-US" dirty="0"/>
              <a:t> processes. This includes input validation and password hashing to protect user data and prevent unauthorized access.</a:t>
            </a:r>
          </a:p>
          <a:p>
            <a:pPr>
              <a:buFont typeface="Arial" panose="020B0604020202020204" pitchFamily="34" charset="0"/>
              <a:buChar char="•"/>
            </a:pPr>
            <a:r>
              <a:rPr lang="en-US" b="1" dirty="0"/>
              <a:t>Third</a:t>
            </a:r>
            <a:r>
              <a:rPr lang="en-US" dirty="0"/>
              <a:t>, the system enables </a:t>
            </a:r>
            <a:r>
              <a:rPr lang="en-US" b="1" dirty="0"/>
              <a:t>real-time, location-based volunteer search</a:t>
            </a:r>
            <a:r>
              <a:rPr lang="en-US" dirty="0"/>
              <a:t> during food donation. This helps in finding nearby volunteers quickly, ensuring that food is collected and delivered before it goes to waste.</a:t>
            </a:r>
          </a:p>
          <a:p>
            <a:pPr>
              <a:buFont typeface="Arial" panose="020B0604020202020204" pitchFamily="34" charset="0"/>
              <a:buChar char="•"/>
            </a:pPr>
            <a:r>
              <a:rPr lang="en-US" b="1" dirty="0"/>
              <a:t>Lastly</a:t>
            </a:r>
            <a:r>
              <a:rPr lang="en-US" dirty="0"/>
              <a:t>, we built </a:t>
            </a:r>
            <a:r>
              <a:rPr lang="en-US" b="1" dirty="0"/>
              <a:t>admin tools for user management and data monitoring</a:t>
            </a:r>
            <a:r>
              <a:rPr lang="en-US" dirty="0"/>
              <a:t>. These tools help admins oversee system activities, manage users, track donations, and monitor performance for transparency and control.</a:t>
            </a:r>
          </a:p>
          <a:p>
            <a:r>
              <a:rPr lang="en-US" dirty="0"/>
              <a:t>Together, these objectives ensure the system is functional, secure, and impactful."</a:t>
            </a:r>
          </a:p>
          <a:p>
            <a:endParaRPr lang="en-US" b="1" dirty="0"/>
          </a:p>
        </p:txBody>
      </p:sp>
      <p:sp>
        <p:nvSpPr>
          <p:cNvPr id="4" name="Slide Number Placeholder 3"/>
          <p:cNvSpPr>
            <a:spLocks noGrp="1"/>
          </p:cNvSpPr>
          <p:nvPr>
            <p:ph type="sldNum" sz="quarter" idx="5"/>
          </p:nvPr>
        </p:nvSpPr>
        <p:spPr/>
        <p:txBody>
          <a:bodyPr/>
          <a:lstStyle/>
          <a:p>
            <a:fld id="{15556291-117E-4543-9D48-361C10A29F7F}" type="slidenum">
              <a:rPr lang="en-US" smtClean="0"/>
              <a:t>4</a:t>
            </a:fld>
            <a:endParaRPr lang="en-US"/>
          </a:p>
        </p:txBody>
      </p:sp>
    </p:spTree>
    <p:extLst>
      <p:ext uri="{BB962C8B-B14F-4D97-AF65-F5344CB8AC3E}">
        <p14:creationId xmlns:p14="http://schemas.microsoft.com/office/powerpoint/2010/main" val="394344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"Before developing </a:t>
            </a:r>
            <a:r>
              <a:rPr lang="en-US" i="1" dirty="0"/>
              <a:t>Feeding Nepal</a:t>
            </a:r>
            <a:r>
              <a:rPr lang="en-US" dirty="0"/>
              <a:t>, we identified several key problems in our community:</a:t>
            </a:r>
          </a:p>
          <a:p>
            <a:pPr>
              <a:buFont typeface="Arial" panose="020B0604020202020204" pitchFamily="34" charset="0"/>
              <a:buChar char="•"/>
            </a:pPr>
            <a:r>
              <a:rPr lang="en-US" b="1" dirty="0"/>
              <a:t>Firstly</a:t>
            </a:r>
            <a:r>
              <a:rPr lang="en-US" dirty="0"/>
              <a:t>, there are </a:t>
            </a:r>
            <a:r>
              <a:rPr lang="en-US" b="1" dirty="0"/>
              <a:t>high levels of food wastage in Kathmandu</a:t>
            </a:r>
            <a:r>
              <a:rPr lang="en-US" dirty="0"/>
              <a:t>, even though many people still suffer from </a:t>
            </a:r>
            <a:r>
              <a:rPr lang="en-US" b="1" dirty="0"/>
              <a:t>food insecurity</a:t>
            </a:r>
            <a:r>
              <a:rPr lang="en-US" dirty="0"/>
              <a:t>. This shows a clear gap between food surplus and food need.</a:t>
            </a:r>
          </a:p>
          <a:p>
            <a:pPr>
              <a:buFont typeface="Arial" panose="020B0604020202020204" pitchFamily="34" charset="0"/>
              <a:buChar char="•"/>
            </a:pPr>
            <a:r>
              <a:rPr lang="en-US" b="1" dirty="0"/>
              <a:t>Secondly</a:t>
            </a:r>
            <a:r>
              <a:rPr lang="en-US" dirty="0"/>
              <a:t>, there is a </a:t>
            </a:r>
            <a:r>
              <a:rPr lang="en-US" b="1" dirty="0"/>
              <a:t>lack of a structured platform</a:t>
            </a:r>
            <a:r>
              <a:rPr lang="en-US" dirty="0"/>
              <a:t> that connects food donors with volunteers who can collect and deliver food. Without this connection, a lot of food goes to waste.</a:t>
            </a:r>
          </a:p>
          <a:p>
            <a:pPr>
              <a:buFont typeface="Arial" panose="020B0604020202020204" pitchFamily="34" charset="0"/>
              <a:buChar char="•"/>
            </a:pPr>
            <a:r>
              <a:rPr lang="en-US" b="1" dirty="0"/>
              <a:t>Third</a:t>
            </a:r>
            <a:r>
              <a:rPr lang="en-US" dirty="0"/>
              <a:t>, </a:t>
            </a:r>
            <a:r>
              <a:rPr lang="en-US" b="1" dirty="0"/>
              <a:t>donors currently have no reliable way</a:t>
            </a:r>
            <a:r>
              <a:rPr lang="en-US" dirty="0"/>
              <a:t> to ensure their donated food actually reaches people in need. This uncertainty discourages regular donations.</a:t>
            </a:r>
          </a:p>
          <a:p>
            <a:pPr>
              <a:buFont typeface="Arial" panose="020B0604020202020204" pitchFamily="34" charset="0"/>
              <a:buChar char="•"/>
            </a:pPr>
            <a:r>
              <a:rPr lang="en-US" dirty="0"/>
              <a:t>And </a:t>
            </a:r>
            <a:r>
              <a:rPr lang="en-US" b="1" dirty="0"/>
              <a:t>finally</a:t>
            </a:r>
            <a:r>
              <a:rPr lang="en-US" dirty="0"/>
              <a:t>, </a:t>
            </a:r>
            <a:r>
              <a:rPr lang="en-US" b="1" dirty="0"/>
              <a:t>volunteers lack a centralized system</a:t>
            </a:r>
            <a:r>
              <a:rPr lang="en-US" dirty="0"/>
              <a:t> to find, manage, and track donation opportunities. This makes it difficult for them to contribute consistently and effectively.</a:t>
            </a:r>
          </a:p>
          <a:p>
            <a:r>
              <a:rPr lang="en-US" dirty="0"/>
              <a:t>These problems inspired us to create a digital solution that bridges these gaps."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i="1" dirty="0"/>
              <a:t>Feeding Nepal</a:t>
            </a:r>
            <a:r>
              <a:rPr lang="en-US" dirty="0"/>
              <a:t> is a proposed web-based platform designed to address the issue of food wastage and hunger by connecting food donors and volunteers in real time. The system allows donors to register and submit details about surplus food, making it easier to share resources that would otherwise go to waste. Volunteers can browse available donations, accept tasks based on location and availability, and access pickup details for smooth collection and delivery. Additionally, the platform equips administrators with tools to manage users, oversee donation activities, generate reports, and ensure the overall integrity and effectiveness of the system.</a:t>
            </a:r>
          </a:p>
          <a:p>
            <a:br>
              <a:rPr lang="en-US" dirty="0"/>
            </a:br>
            <a:endParaRPr lang="en-US" dirty="0"/>
          </a:p>
        </p:txBody>
      </p:sp>
      <p:sp>
        <p:nvSpPr>
          <p:cNvPr id="4" name="Slide Number Placeholder 3"/>
          <p:cNvSpPr>
            <a:spLocks noGrp="1"/>
          </p:cNvSpPr>
          <p:nvPr>
            <p:ph type="sldNum" sz="quarter" idx="5"/>
          </p:nvPr>
        </p:nvSpPr>
        <p:spPr/>
        <p:txBody>
          <a:bodyPr/>
          <a:lstStyle/>
          <a:p>
            <a:fld id="{15556291-117E-4543-9D48-361C10A29F7F}" type="slidenum">
              <a:rPr lang="en-US" smtClean="0"/>
              <a:t>5</a:t>
            </a:fld>
            <a:endParaRPr lang="en-US"/>
          </a:p>
        </p:txBody>
      </p:sp>
    </p:spTree>
    <p:extLst>
      <p:ext uri="{BB962C8B-B14F-4D97-AF65-F5344CB8AC3E}">
        <p14:creationId xmlns:p14="http://schemas.microsoft.com/office/powerpoint/2010/main" val="319983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"Now, let me explain the comparison between four food donation systems: </a:t>
            </a:r>
            <a:r>
              <a:rPr lang="en-US" i="1" dirty="0" err="1"/>
              <a:t>ShareTheMeal</a:t>
            </a:r>
            <a:r>
              <a:rPr lang="en-US" dirty="0"/>
              <a:t>, </a:t>
            </a:r>
            <a:r>
              <a:rPr lang="en-US" i="1" dirty="0"/>
              <a:t>Food Rescue US</a:t>
            </a:r>
            <a:r>
              <a:rPr lang="en-US" dirty="0"/>
              <a:t>, </a:t>
            </a:r>
            <a:r>
              <a:rPr lang="en-US" i="1" dirty="0"/>
              <a:t>Feeding India</a:t>
            </a:r>
            <a:r>
              <a:rPr lang="en-US" dirty="0"/>
              <a:t>, and </a:t>
            </a:r>
            <a:r>
              <a:rPr lang="en-US" i="1" dirty="0" err="1"/>
              <a:t>MealConnect</a:t>
            </a:r>
            <a:r>
              <a:rPr lang="en-US" dirty="0"/>
              <a:t>.</a:t>
            </a:r>
          </a:p>
          <a:p>
            <a:pPr>
              <a:buNone/>
            </a:pPr>
            <a:r>
              <a:rPr lang="en-US" dirty="0"/>
              <a:t>We compared them based on 10 important features. Each feature is rated from 1 to 5, where 5 means excellent and 1 means poor.</a:t>
            </a:r>
          </a:p>
          <a:p>
            <a:pPr>
              <a:buNone/>
            </a:pPr>
            <a:r>
              <a:rPr lang="en-US" b="1" dirty="0"/>
              <a:t>First</a:t>
            </a:r>
            <a:r>
              <a:rPr lang="en-US" dirty="0"/>
              <a:t>, for </a:t>
            </a:r>
            <a:r>
              <a:rPr lang="en-US" b="1" dirty="0"/>
              <a:t>Global Reach</a:t>
            </a:r>
            <a:r>
              <a:rPr lang="en-US" dirty="0"/>
              <a:t>, </a:t>
            </a:r>
            <a:r>
              <a:rPr lang="en-US" dirty="0" err="1"/>
              <a:t>ShareTheMeal</a:t>
            </a:r>
            <a:r>
              <a:rPr lang="en-US" dirty="0"/>
              <a:t> scores the highest with a 5, because it is a global app supported by the UN. The others mostly work in specific countries.</a:t>
            </a:r>
          </a:p>
          <a:p>
            <a:pPr>
              <a:buNone/>
            </a:pPr>
            <a:r>
              <a:rPr lang="en-US" b="1" dirty="0"/>
              <a:t>Second</a:t>
            </a:r>
            <a:r>
              <a:rPr lang="en-US" dirty="0"/>
              <a:t>, all platforms except Feeding India have </a:t>
            </a:r>
            <a:r>
              <a:rPr lang="en-US" b="1" dirty="0"/>
              <a:t>Mobile Apps</a:t>
            </a:r>
            <a:r>
              <a:rPr lang="en-US" dirty="0"/>
              <a:t>, with </a:t>
            </a:r>
            <a:r>
              <a:rPr lang="en-US" dirty="0" err="1"/>
              <a:t>ShareTheMeal</a:t>
            </a:r>
            <a:r>
              <a:rPr lang="en-US" dirty="0"/>
              <a:t> and Food Rescue US scoring 5. This shows how accessible the systems are on phones.</a:t>
            </a:r>
          </a:p>
          <a:p>
            <a:pPr>
              <a:buNone/>
            </a:pPr>
            <a:r>
              <a:rPr lang="en-US" b="1" dirty="0"/>
              <a:t>Third</a:t>
            </a:r>
            <a:r>
              <a:rPr lang="en-US" dirty="0"/>
              <a:t>, for </a:t>
            </a:r>
            <a:r>
              <a:rPr lang="en-US" b="1" dirty="0"/>
              <a:t>User Interface Simplicity</a:t>
            </a:r>
            <a:r>
              <a:rPr lang="en-US" dirty="0"/>
              <a:t>, </a:t>
            </a:r>
            <a:r>
              <a:rPr lang="en-US" dirty="0" err="1"/>
              <a:t>ShareTheMeal</a:t>
            </a:r>
            <a:r>
              <a:rPr lang="en-US" dirty="0"/>
              <a:t> again scores highest. It’s very easy for users to navigate.</a:t>
            </a:r>
          </a:p>
          <a:p>
            <a:pPr>
              <a:buNone/>
            </a:pPr>
            <a:r>
              <a:rPr lang="en-US" b="1" dirty="0"/>
              <a:t>Next</a:t>
            </a:r>
            <a:r>
              <a:rPr lang="en-US" dirty="0"/>
              <a:t>, </a:t>
            </a:r>
            <a:r>
              <a:rPr lang="en-US" b="1" dirty="0"/>
              <a:t>Real-time Tracking</a:t>
            </a:r>
            <a:r>
              <a:rPr lang="en-US" dirty="0"/>
              <a:t> is strong in Food Rescue US and </a:t>
            </a:r>
            <a:r>
              <a:rPr lang="en-US" dirty="0" err="1"/>
              <a:t>MealConnect</a:t>
            </a:r>
            <a:r>
              <a:rPr lang="en-US" dirty="0"/>
              <a:t>, but weaker in </a:t>
            </a:r>
            <a:r>
              <a:rPr lang="en-US" dirty="0" err="1"/>
              <a:t>ShareTheMeal</a:t>
            </a:r>
            <a:r>
              <a:rPr lang="en-US" dirty="0"/>
              <a:t> and Feeding India.</a:t>
            </a:r>
          </a:p>
          <a:p>
            <a:pPr>
              <a:buNone/>
            </a:pPr>
            <a:r>
              <a:rPr lang="en-US" b="1" dirty="0"/>
              <a:t>In terms of Volunteer Management</a:t>
            </a:r>
            <a:r>
              <a:rPr lang="en-US" dirty="0"/>
              <a:t>, Food Rescue US scores highest, meaning it has a strong system for handling volunteers.</a:t>
            </a:r>
          </a:p>
          <a:p>
            <a:pPr>
              <a:buNone/>
            </a:pPr>
            <a:r>
              <a:rPr lang="en-US" b="1" dirty="0"/>
              <a:t>Surplus Food Collection</a:t>
            </a:r>
            <a:r>
              <a:rPr lang="en-US" dirty="0"/>
              <a:t> is very strong in Food Rescue US and Feeding India, but very weak in </a:t>
            </a:r>
            <a:r>
              <a:rPr lang="en-US" dirty="0" err="1"/>
              <a:t>ShareTheMeal</a:t>
            </a:r>
            <a:r>
              <a:rPr lang="en-US" dirty="0"/>
              <a:t> since it focuses more on donations than food pickup.</a:t>
            </a:r>
          </a:p>
          <a:p>
            <a:pPr>
              <a:buNone/>
            </a:pPr>
            <a:r>
              <a:rPr lang="en-US" b="1" dirty="0"/>
              <a:t>For Logistics Coordination</a:t>
            </a:r>
            <a:r>
              <a:rPr lang="en-US" dirty="0"/>
              <a:t>, again, Food Rescue US leads. This shows it is strong in organizing transport and pickups.</a:t>
            </a:r>
          </a:p>
          <a:p>
            <a:pPr>
              <a:buNone/>
            </a:pPr>
            <a:r>
              <a:rPr lang="en-US" b="1" dirty="0"/>
              <a:t>Food Safety Management</a:t>
            </a:r>
            <a:r>
              <a:rPr lang="en-US" dirty="0"/>
              <a:t> is done well by Feeding India, showing they focus a lot on hygiene and safe food practices.</a:t>
            </a:r>
          </a:p>
          <a:p>
            <a:pPr>
              <a:buNone/>
            </a:pPr>
            <a:r>
              <a:rPr lang="en-US" b="1" dirty="0"/>
              <a:t>Donation Flexibility</a:t>
            </a:r>
            <a:r>
              <a:rPr lang="en-US" dirty="0"/>
              <a:t> is highest in </a:t>
            </a:r>
            <a:r>
              <a:rPr lang="en-US" dirty="0" err="1"/>
              <a:t>ShareTheMeal</a:t>
            </a:r>
            <a:r>
              <a:rPr lang="en-US" dirty="0"/>
              <a:t> because users can donate easily in small amounts anytime.</a:t>
            </a:r>
          </a:p>
          <a:p>
            <a:pPr>
              <a:buNone/>
            </a:pPr>
            <a:r>
              <a:rPr lang="en-US" dirty="0"/>
              <a:t>Lastly, </a:t>
            </a:r>
            <a:r>
              <a:rPr lang="en-US" b="1" dirty="0"/>
              <a:t>Community Engagement</a:t>
            </a:r>
            <a:r>
              <a:rPr lang="en-US" dirty="0"/>
              <a:t> is strongest in Feeding India, which runs awareness campaigns and local programs.</a:t>
            </a:r>
          </a:p>
          <a:p>
            <a:r>
              <a:rPr lang="en-US" b="1" dirty="0"/>
              <a:t>In conclusion</a:t>
            </a:r>
            <a:r>
              <a:rPr lang="en-US" dirty="0"/>
              <a:t>, each system has its strengths. Food Rescue US is great in logistics and volunteer work. </a:t>
            </a:r>
            <a:r>
              <a:rPr lang="en-US" dirty="0" err="1"/>
              <a:t>ShareTheMeal</a:t>
            </a:r>
            <a:r>
              <a:rPr lang="en-US" dirty="0"/>
              <a:t> is best for global reach and simplicity. Feeding India balances food safety and community work. </a:t>
            </a:r>
            <a:r>
              <a:rPr lang="en-US" dirty="0" err="1"/>
              <a:t>MealConnect</a:t>
            </a:r>
            <a:r>
              <a:rPr lang="en-US" dirty="0"/>
              <a:t> performs well across many areas too."</a:t>
            </a:r>
          </a:p>
          <a:p>
            <a:endParaRPr lang="en-US" dirty="0"/>
          </a:p>
        </p:txBody>
      </p:sp>
      <p:sp>
        <p:nvSpPr>
          <p:cNvPr id="4" name="Slide Number Placeholder 3"/>
          <p:cNvSpPr>
            <a:spLocks noGrp="1"/>
          </p:cNvSpPr>
          <p:nvPr>
            <p:ph type="sldNum" sz="quarter" idx="5"/>
          </p:nvPr>
        </p:nvSpPr>
        <p:spPr/>
        <p:txBody>
          <a:bodyPr/>
          <a:lstStyle/>
          <a:p>
            <a:fld id="{15556291-117E-4543-9D48-361C10A29F7F}" type="slidenum">
              <a:rPr lang="en-US" smtClean="0"/>
              <a:t>6</a:t>
            </a:fld>
            <a:endParaRPr lang="en-US"/>
          </a:p>
        </p:txBody>
      </p:sp>
    </p:spTree>
    <p:extLst>
      <p:ext uri="{BB962C8B-B14F-4D97-AF65-F5344CB8AC3E}">
        <p14:creationId xmlns:p14="http://schemas.microsoft.com/office/powerpoint/2010/main" val="267373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r>
              <a:rPr lang="en-US" i="1" dirty="0"/>
              <a:t>Feeding Nepal</a:t>
            </a:r>
            <a:r>
              <a:rPr lang="en-US" dirty="0"/>
              <a:t> offers a structured and digital solution for efficient food redistribution, helping to combat hunger and reduce food waste. By empowering donors, volunteers, and administrators with a clean, role-based interface and streamlined workflow, the system ensures that surplus food reaches those who need it most. It not only supports local communities but also promotes a culture of sharing and responsibility. </a:t>
            </a:r>
            <a:r>
              <a:rPr lang="en-US"/>
              <a:t>Looking ahead, future enhancements such as a dedicated mobile application and real-time mapping features will further improve accessibility and responsiveness.</a:t>
            </a:r>
          </a:p>
        </p:txBody>
      </p:sp>
      <p:sp>
        <p:nvSpPr>
          <p:cNvPr id="4" name="Slide Number Placeholder 3"/>
          <p:cNvSpPr>
            <a:spLocks noGrp="1"/>
          </p:cNvSpPr>
          <p:nvPr>
            <p:ph type="sldNum" sz="quarter" idx="5"/>
          </p:nvPr>
        </p:nvSpPr>
        <p:spPr/>
        <p:txBody>
          <a:bodyPr/>
          <a:lstStyle/>
          <a:p>
            <a:fld id="{15556291-117E-4543-9D48-361C10A29F7F}" type="slidenum">
              <a:rPr lang="en-US" smtClean="0"/>
              <a:t>9</a:t>
            </a:fld>
            <a:endParaRPr lang="en-US"/>
          </a:p>
        </p:txBody>
      </p:sp>
    </p:spTree>
    <p:extLst>
      <p:ext uri="{BB962C8B-B14F-4D97-AF65-F5344CB8AC3E}">
        <p14:creationId xmlns:p14="http://schemas.microsoft.com/office/powerpoint/2010/main" val="370634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Freeform 2"/>
          <p:cNvSpPr/>
          <p:nvPr/>
        </p:nvSpPr>
        <p:spPr>
          <a:xfrm>
            <a:off x="8792092" y="8115160"/>
            <a:ext cx="703816" cy="777013"/>
          </a:xfrm>
          <a:custGeom>
            <a:avLst/>
            <a:gdLst/>
            <a:ahLst/>
            <a:cxnLst/>
            <a:rect l="l" t="t" r="r" b="b"/>
            <a:pathLst>
              <a:path w="703816" h="777013">
                <a:moveTo>
                  <a:pt x="0" y="0"/>
                </a:moveTo>
                <a:lnTo>
                  <a:pt x="703816" y="0"/>
                </a:lnTo>
                <a:lnTo>
                  <a:pt x="703816" y="777013"/>
                </a:lnTo>
                <a:lnTo>
                  <a:pt x="0" y="7770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491842" y="3888346"/>
            <a:ext cx="11304316" cy="819150"/>
          </a:xfrm>
          <a:prstGeom prst="rect">
            <a:avLst/>
          </a:prstGeom>
        </p:spPr>
        <p:txBody>
          <a:bodyPr lIns="0" tIns="0" rIns="0" bIns="0" rtlCol="0" anchor="t">
            <a:spAutoFit/>
          </a:bodyPr>
          <a:lstStyle/>
          <a:p>
            <a:pPr algn="ctr">
              <a:lnSpc>
                <a:spcPts val="6300"/>
              </a:lnSpc>
            </a:pPr>
            <a:r>
              <a:rPr lang="en-US" sz="4500" b="1">
                <a:solidFill>
                  <a:srgbClr val="424242"/>
                </a:solidFill>
                <a:latin typeface="Poppins Bold"/>
                <a:ea typeface="Poppins Bold"/>
                <a:cs typeface="Poppins Bold"/>
                <a:sym typeface="Poppins Bold"/>
              </a:rPr>
              <a:t>FEEDING NEPAL</a:t>
            </a:r>
          </a:p>
        </p:txBody>
      </p:sp>
      <p:sp>
        <p:nvSpPr>
          <p:cNvPr id="4" name="TextBox 4"/>
          <p:cNvSpPr txBox="1"/>
          <p:nvPr/>
        </p:nvSpPr>
        <p:spPr>
          <a:xfrm>
            <a:off x="7067705" y="5939549"/>
            <a:ext cx="4152590" cy="325755"/>
          </a:xfrm>
          <a:prstGeom prst="rect">
            <a:avLst/>
          </a:prstGeom>
        </p:spPr>
        <p:txBody>
          <a:bodyPr lIns="0" tIns="0" rIns="0" bIns="0" rtlCol="0" anchor="t">
            <a:spAutoFit/>
          </a:bodyPr>
          <a:lstStyle/>
          <a:p>
            <a:pPr algn="ctr">
              <a:lnSpc>
                <a:spcPts val="2520"/>
              </a:lnSpc>
              <a:spcBef>
                <a:spcPct val="0"/>
              </a:spcBef>
            </a:pPr>
            <a:r>
              <a:rPr lang="en-US" sz="1800">
                <a:solidFill>
                  <a:srgbClr val="424242"/>
                </a:solidFill>
                <a:latin typeface="Poppins"/>
                <a:ea typeface="Poppins"/>
                <a:cs typeface="Poppins"/>
                <a:sym typeface="Poppins"/>
              </a:rPr>
              <a:t>Presented By Sudip Sapkota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AutoShape 3"/>
          <p:cNvSpPr/>
          <p:nvPr/>
        </p:nvSpPr>
        <p:spPr>
          <a:xfrm flipH="1" flipV="1">
            <a:off x="4317276" y="1066426"/>
            <a:ext cx="0" cy="9220574"/>
          </a:xfrm>
          <a:prstGeom prst="line">
            <a:avLst/>
          </a:prstGeom>
          <a:ln w="9525" cap="flat">
            <a:solidFill>
              <a:srgbClr val="595959"/>
            </a:solidFill>
            <a:prstDash val="solid"/>
            <a:headEnd type="none" w="sm" len="sm"/>
            <a:tailEnd type="none" w="sm" len="sm"/>
          </a:ln>
        </p:spPr>
      </p:sp>
      <p:sp>
        <p:nvSpPr>
          <p:cNvPr id="4" name="Freeform 4"/>
          <p:cNvSpPr/>
          <p:nvPr/>
        </p:nvSpPr>
        <p:spPr>
          <a:xfrm>
            <a:off x="0" y="6351034"/>
            <a:ext cx="3565187" cy="3935966"/>
          </a:xfrm>
          <a:custGeom>
            <a:avLst/>
            <a:gdLst/>
            <a:ahLst/>
            <a:cxnLst/>
            <a:rect l="l" t="t" r="r" b="b"/>
            <a:pathLst>
              <a:path w="3565187" h="3935966">
                <a:moveTo>
                  <a:pt x="0" y="0"/>
                </a:moveTo>
                <a:lnTo>
                  <a:pt x="3565187" y="0"/>
                </a:lnTo>
                <a:lnTo>
                  <a:pt x="3565187" y="3935966"/>
                </a:lnTo>
                <a:lnTo>
                  <a:pt x="0" y="3935966"/>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5514955" y="406049"/>
            <a:ext cx="1896267"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7" name="TextBox 7"/>
          <p:cNvSpPr txBox="1"/>
          <p:nvPr/>
        </p:nvSpPr>
        <p:spPr>
          <a:xfrm>
            <a:off x="1028700" y="406049"/>
            <a:ext cx="2703230"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8" name="TextBox 8"/>
          <p:cNvSpPr txBox="1"/>
          <p:nvPr/>
        </p:nvSpPr>
        <p:spPr>
          <a:xfrm>
            <a:off x="809625" y="4515802"/>
            <a:ext cx="3941039" cy="1041402"/>
          </a:xfrm>
          <a:prstGeom prst="rect">
            <a:avLst/>
          </a:prstGeom>
        </p:spPr>
        <p:txBody>
          <a:bodyPr lIns="0" tIns="0" rIns="0" bIns="0" rtlCol="0" anchor="t">
            <a:spAutoFit/>
          </a:bodyPr>
          <a:lstStyle/>
          <a:p>
            <a:pPr algn="l">
              <a:lnSpc>
                <a:spcPts val="8599"/>
              </a:lnSpc>
            </a:pPr>
            <a:r>
              <a:rPr lang="en-US" sz="4999" b="1">
                <a:solidFill>
                  <a:srgbClr val="424242"/>
                </a:solidFill>
                <a:latin typeface="Poppins Bold"/>
                <a:ea typeface="Poppins Bold"/>
                <a:cs typeface="Poppins Bold"/>
                <a:sym typeface="Poppins Bold"/>
              </a:rPr>
              <a:t>CONTENT</a:t>
            </a:r>
          </a:p>
        </p:txBody>
      </p:sp>
      <p:sp>
        <p:nvSpPr>
          <p:cNvPr id="9" name="TextBox 9"/>
          <p:cNvSpPr txBox="1"/>
          <p:nvPr/>
        </p:nvSpPr>
        <p:spPr>
          <a:xfrm>
            <a:off x="4639237" y="2376771"/>
            <a:ext cx="9331487" cy="6599884"/>
          </a:xfrm>
          <a:prstGeom prst="rect">
            <a:avLst/>
          </a:prstGeom>
        </p:spPr>
        <p:txBody>
          <a:bodyPr lIns="0" tIns="0" rIns="0" bIns="0" rtlCol="0" anchor="t">
            <a:spAutoFit/>
          </a:bodyPr>
          <a:lstStyle/>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Introduction</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Aim &amp; Objectives</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Problem domain &amp; solution</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comparable system</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System interface Design</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Implementation</a:t>
            </a:r>
          </a:p>
          <a:p>
            <a:pPr marL="647702" lvl="1" indent="-323851" algn="l">
              <a:lnSpc>
                <a:spcPts val="7500"/>
              </a:lnSpc>
              <a:buFont typeface="Arial"/>
              <a:buChar char="•"/>
            </a:pPr>
            <a:r>
              <a:rPr lang="en-US" sz="3000" b="1" dirty="0">
                <a:solidFill>
                  <a:srgbClr val="343434"/>
                </a:solidFill>
                <a:latin typeface="Poppins Bold"/>
                <a:ea typeface="Poppins Bold"/>
                <a:cs typeface="Poppins Bold"/>
                <a:sym typeface="Poppins Bold"/>
              </a:rPr>
              <a:t>Conclusion</a:t>
            </a:r>
          </a:p>
        </p:txBody>
      </p:sp>
      <p:pic>
        <p:nvPicPr>
          <p:cNvPr id="11" name="Picture 10">
            <a:extLst>
              <a:ext uri="{FF2B5EF4-FFF2-40B4-BE49-F238E27FC236}">
                <a16:creationId xmlns:a16="http://schemas.microsoft.com/office/drawing/2014/main" id="{B8005958-673B-F3C9-B95E-B382F4F53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1200" y="1413227"/>
            <a:ext cx="4876800" cy="865882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TextBox 3"/>
          <p:cNvSpPr txBox="1"/>
          <p:nvPr/>
        </p:nvSpPr>
        <p:spPr>
          <a:xfrm>
            <a:off x="6041164" y="781050"/>
            <a:ext cx="4559848" cy="950596"/>
          </a:xfrm>
          <a:prstGeom prst="rect">
            <a:avLst/>
          </a:prstGeom>
        </p:spPr>
        <p:txBody>
          <a:bodyPr lIns="0" tIns="0" rIns="0" bIns="0" rtlCol="0" anchor="t">
            <a:spAutoFit/>
          </a:bodyPr>
          <a:lstStyle/>
          <a:p>
            <a:pPr algn="l">
              <a:lnSpc>
                <a:spcPts val="7739"/>
              </a:lnSpc>
            </a:pPr>
            <a:r>
              <a:rPr lang="en-US" sz="4499" b="1">
                <a:solidFill>
                  <a:srgbClr val="424242"/>
                </a:solidFill>
                <a:latin typeface="Poppins Bold"/>
                <a:ea typeface="Poppins Bold"/>
                <a:cs typeface="Poppins Bold"/>
                <a:sym typeface="Poppins Bold"/>
              </a:rPr>
              <a:t>INTRODUCTION</a:t>
            </a:r>
          </a:p>
        </p:txBody>
      </p:sp>
      <p:sp>
        <p:nvSpPr>
          <p:cNvPr id="4" name="TextBox 4"/>
          <p:cNvSpPr txBox="1"/>
          <p:nvPr/>
        </p:nvSpPr>
        <p:spPr>
          <a:xfrm>
            <a:off x="0" y="3770935"/>
            <a:ext cx="11399471" cy="2155989"/>
          </a:xfrm>
          <a:prstGeom prst="rect">
            <a:avLst/>
          </a:prstGeom>
        </p:spPr>
        <p:txBody>
          <a:bodyPr lIns="0" tIns="0" rIns="0" bIns="0" rtlCol="0" anchor="t">
            <a:spAutoFit/>
          </a:bodyPr>
          <a:lstStyle/>
          <a:p>
            <a:pPr algn="just">
              <a:lnSpc>
                <a:spcPts val="3882"/>
              </a:lnSpc>
              <a:spcBef>
                <a:spcPct val="0"/>
              </a:spcBef>
            </a:pPr>
            <a:r>
              <a:rPr lang="en-US" sz="2257" b="1" dirty="0">
                <a:solidFill>
                  <a:srgbClr val="424242"/>
                </a:solidFill>
                <a:latin typeface="Poppins Bold"/>
                <a:ea typeface="Poppins Bold"/>
                <a:cs typeface="Poppins Bold"/>
                <a:sym typeface="Poppins Bold"/>
              </a:rPr>
              <a:t> • Feeding Nepal is a web platform to reduce food waste and feed the hungry.</a:t>
            </a:r>
          </a:p>
          <a:p>
            <a:pPr algn="l">
              <a:lnSpc>
                <a:spcPts val="5642"/>
              </a:lnSpc>
            </a:pPr>
            <a:r>
              <a:rPr lang="en-US" sz="2257" b="1" dirty="0">
                <a:solidFill>
                  <a:srgbClr val="424242"/>
                </a:solidFill>
                <a:latin typeface="Poppins Bold"/>
                <a:ea typeface="Poppins Bold"/>
                <a:cs typeface="Poppins Bold"/>
                <a:sym typeface="Poppins Bold"/>
              </a:rPr>
              <a:t> • Connects food donors with nearby volunteers for timely collection.</a:t>
            </a:r>
          </a:p>
          <a:p>
            <a:pPr algn="just">
              <a:lnSpc>
                <a:spcPts val="3882"/>
              </a:lnSpc>
              <a:spcBef>
                <a:spcPct val="0"/>
              </a:spcBef>
            </a:pPr>
            <a:r>
              <a:rPr lang="en-US" sz="2257" b="1" dirty="0">
                <a:solidFill>
                  <a:srgbClr val="424242"/>
                </a:solidFill>
                <a:latin typeface="Poppins Bold"/>
                <a:ea typeface="Poppins Bold"/>
                <a:cs typeface="Poppins Bold"/>
                <a:sym typeface="Poppins Bold"/>
              </a:rPr>
              <a:t> • Built with HTML, CSS, JavaScript, Django, and MySQL.</a:t>
            </a:r>
          </a:p>
          <a:p>
            <a:pPr algn="just">
              <a:lnSpc>
                <a:spcPts val="3882"/>
              </a:lnSpc>
              <a:spcBef>
                <a:spcPct val="0"/>
              </a:spcBef>
            </a:pPr>
            <a:r>
              <a:rPr lang="en-US" sz="2257" b="1" dirty="0">
                <a:solidFill>
                  <a:srgbClr val="424242"/>
                </a:solidFill>
                <a:latin typeface="Poppins Bold"/>
                <a:ea typeface="Poppins Bold"/>
                <a:cs typeface="Poppins Bold"/>
                <a:sym typeface="Poppins Bold"/>
              </a:rPr>
              <a:t> • Role-based system: Donor, Volunteer, and Admin with secure access.</a:t>
            </a:r>
          </a:p>
        </p:txBody>
      </p:sp>
      <p:sp>
        <p:nvSpPr>
          <p:cNvPr id="5" name="TextBox 5"/>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6" name="TextBox 6"/>
          <p:cNvSpPr txBox="1"/>
          <p:nvPr/>
        </p:nvSpPr>
        <p:spPr>
          <a:xfrm>
            <a:off x="1028700" y="406049"/>
            <a:ext cx="2714533"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pic>
        <p:nvPicPr>
          <p:cNvPr id="8" name="Picture 7">
            <a:extLst>
              <a:ext uri="{FF2B5EF4-FFF2-40B4-BE49-F238E27FC236}">
                <a16:creationId xmlns:a16="http://schemas.microsoft.com/office/drawing/2014/main" id="{A8491A3C-38FA-A55B-D9AE-148179ECD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0" y="1047750"/>
            <a:ext cx="6007100" cy="8940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AutoShape 3"/>
          <p:cNvSpPr/>
          <p:nvPr/>
        </p:nvSpPr>
        <p:spPr>
          <a:xfrm flipH="1" flipV="1">
            <a:off x="9148763" y="1066426"/>
            <a:ext cx="0" cy="9220574"/>
          </a:xfrm>
          <a:prstGeom prst="line">
            <a:avLst/>
          </a:prstGeom>
          <a:ln w="9525" cap="flat">
            <a:solidFill>
              <a:srgbClr val="595959"/>
            </a:solidFill>
            <a:prstDash val="solid"/>
            <a:headEnd type="none" w="sm" len="sm"/>
            <a:tailEnd type="none" w="sm" len="sm"/>
          </a:ln>
        </p:spPr>
      </p:sp>
      <p:sp>
        <p:nvSpPr>
          <p:cNvPr id="4" name="TextBox 4"/>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711377"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6" name="TextBox 6"/>
          <p:cNvSpPr txBox="1"/>
          <p:nvPr/>
        </p:nvSpPr>
        <p:spPr>
          <a:xfrm>
            <a:off x="1028700" y="2591600"/>
            <a:ext cx="3138834" cy="1041402"/>
          </a:xfrm>
          <a:prstGeom prst="rect">
            <a:avLst/>
          </a:prstGeom>
        </p:spPr>
        <p:txBody>
          <a:bodyPr lIns="0" tIns="0" rIns="0" bIns="0" rtlCol="0" anchor="t">
            <a:spAutoFit/>
          </a:bodyPr>
          <a:lstStyle/>
          <a:p>
            <a:pPr algn="l">
              <a:lnSpc>
                <a:spcPts val="8599"/>
              </a:lnSpc>
            </a:pPr>
            <a:r>
              <a:rPr lang="en-US" sz="4999" b="1">
                <a:solidFill>
                  <a:srgbClr val="343434"/>
                </a:solidFill>
                <a:latin typeface="Poppins Bold"/>
                <a:ea typeface="Poppins Bold"/>
                <a:cs typeface="Poppins Bold"/>
                <a:sym typeface="Poppins Bold"/>
              </a:rPr>
              <a:t>AIMS</a:t>
            </a:r>
          </a:p>
        </p:txBody>
      </p:sp>
      <p:sp>
        <p:nvSpPr>
          <p:cNvPr id="7" name="TextBox 7"/>
          <p:cNvSpPr txBox="1"/>
          <p:nvPr/>
        </p:nvSpPr>
        <p:spPr>
          <a:xfrm>
            <a:off x="1028700" y="4110288"/>
            <a:ext cx="6906199" cy="634365"/>
          </a:xfrm>
          <a:prstGeom prst="rect">
            <a:avLst/>
          </a:prstGeom>
        </p:spPr>
        <p:txBody>
          <a:bodyPr lIns="0" tIns="0" rIns="0" bIns="0" rtlCol="0" anchor="t">
            <a:spAutoFit/>
          </a:bodyPr>
          <a:lstStyle/>
          <a:p>
            <a:pPr algn="just">
              <a:lnSpc>
                <a:spcPts val="2580"/>
              </a:lnSpc>
              <a:spcBef>
                <a:spcPct val="0"/>
              </a:spcBef>
            </a:pPr>
            <a:r>
              <a:rPr lang="en-US" sz="1500">
                <a:solidFill>
                  <a:srgbClr val="424242"/>
                </a:solidFill>
                <a:latin typeface="Poppins"/>
                <a:ea typeface="Poppins"/>
                <a:cs typeface="Poppins"/>
                <a:sym typeface="Poppins"/>
              </a:rPr>
              <a:t>• To build a secure and user-friendly system that connects food donors and volunteers to reduce food wastage and hunger in Kathmandu.</a:t>
            </a:r>
          </a:p>
        </p:txBody>
      </p:sp>
      <p:sp>
        <p:nvSpPr>
          <p:cNvPr id="8" name="TextBox 8"/>
          <p:cNvSpPr txBox="1"/>
          <p:nvPr/>
        </p:nvSpPr>
        <p:spPr>
          <a:xfrm>
            <a:off x="10065226" y="2591600"/>
            <a:ext cx="3869826" cy="1041402"/>
          </a:xfrm>
          <a:prstGeom prst="rect">
            <a:avLst/>
          </a:prstGeom>
        </p:spPr>
        <p:txBody>
          <a:bodyPr lIns="0" tIns="0" rIns="0" bIns="0" rtlCol="0" anchor="t">
            <a:spAutoFit/>
          </a:bodyPr>
          <a:lstStyle/>
          <a:p>
            <a:pPr algn="l">
              <a:lnSpc>
                <a:spcPts val="8599"/>
              </a:lnSpc>
            </a:pPr>
            <a:r>
              <a:rPr lang="en-US" sz="4999" b="1">
                <a:solidFill>
                  <a:srgbClr val="343434"/>
                </a:solidFill>
                <a:latin typeface="Poppins Bold"/>
                <a:ea typeface="Poppins Bold"/>
                <a:cs typeface="Poppins Bold"/>
                <a:sym typeface="Poppins Bold"/>
              </a:rPr>
              <a:t>OBJECTIVE</a:t>
            </a:r>
          </a:p>
        </p:txBody>
      </p:sp>
      <p:sp>
        <p:nvSpPr>
          <p:cNvPr id="9" name="TextBox 9"/>
          <p:cNvSpPr txBox="1"/>
          <p:nvPr/>
        </p:nvSpPr>
        <p:spPr>
          <a:xfrm>
            <a:off x="9519274" y="4808932"/>
            <a:ext cx="8262200" cy="2188846"/>
          </a:xfrm>
          <a:prstGeom prst="rect">
            <a:avLst/>
          </a:prstGeom>
        </p:spPr>
        <p:txBody>
          <a:bodyPr lIns="0" tIns="0" rIns="0" bIns="0" rtlCol="0" anchor="t">
            <a:spAutoFit/>
          </a:bodyPr>
          <a:lstStyle/>
          <a:p>
            <a:pPr algn="just">
              <a:lnSpc>
                <a:spcPts val="4499"/>
              </a:lnSpc>
            </a:pPr>
            <a:r>
              <a:rPr lang="en-US" sz="1799" dirty="0">
                <a:solidFill>
                  <a:srgbClr val="424242"/>
                </a:solidFill>
                <a:latin typeface="Poppins"/>
                <a:ea typeface="Poppins"/>
                <a:cs typeface="Poppins"/>
                <a:sym typeface="Poppins"/>
              </a:rPr>
              <a:t>• Create clear dashboards for Donors, Volunteers, and Admin.</a:t>
            </a:r>
          </a:p>
          <a:p>
            <a:pPr algn="just">
              <a:lnSpc>
                <a:spcPts val="4499"/>
              </a:lnSpc>
            </a:pPr>
            <a:r>
              <a:rPr lang="en-US" sz="1799" dirty="0">
                <a:solidFill>
                  <a:srgbClr val="424242"/>
                </a:solidFill>
                <a:latin typeface="Poppins"/>
                <a:ea typeface="Poppins"/>
                <a:cs typeface="Poppins"/>
                <a:sym typeface="Poppins"/>
              </a:rPr>
              <a:t> • Secure login and registration with validation and hashing.</a:t>
            </a:r>
          </a:p>
          <a:p>
            <a:pPr algn="just">
              <a:lnSpc>
                <a:spcPts val="4499"/>
              </a:lnSpc>
            </a:pPr>
            <a:r>
              <a:rPr lang="en-US" sz="1799" dirty="0">
                <a:solidFill>
                  <a:srgbClr val="424242"/>
                </a:solidFill>
                <a:latin typeface="Poppins"/>
                <a:ea typeface="Poppins"/>
                <a:cs typeface="Poppins"/>
                <a:sym typeface="Poppins"/>
              </a:rPr>
              <a:t> • Enable food donation with real-time location-based volunteer search.</a:t>
            </a:r>
          </a:p>
          <a:p>
            <a:pPr algn="just">
              <a:lnSpc>
                <a:spcPts val="4499"/>
              </a:lnSpc>
            </a:pPr>
            <a:r>
              <a:rPr lang="en-US" sz="1799" spc="84" dirty="0">
                <a:solidFill>
                  <a:srgbClr val="424242"/>
                </a:solidFill>
                <a:latin typeface="Poppins"/>
                <a:ea typeface="Poppins"/>
                <a:cs typeface="Poppins"/>
                <a:sym typeface="Poppins"/>
              </a:rPr>
              <a:t> • Build admin tools for user management and data monitoring.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4" name="TextBox 4"/>
          <p:cNvSpPr txBox="1"/>
          <p:nvPr/>
        </p:nvSpPr>
        <p:spPr>
          <a:xfrm>
            <a:off x="15514955" y="406049"/>
            <a:ext cx="2019093"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850674"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6" name="TextBox 6"/>
          <p:cNvSpPr txBox="1"/>
          <p:nvPr/>
        </p:nvSpPr>
        <p:spPr>
          <a:xfrm>
            <a:off x="104775" y="1300162"/>
            <a:ext cx="9144000" cy="950596"/>
          </a:xfrm>
          <a:prstGeom prst="rect">
            <a:avLst/>
          </a:prstGeom>
        </p:spPr>
        <p:txBody>
          <a:bodyPr lIns="0" tIns="0" rIns="0" bIns="0" rtlCol="0" anchor="t">
            <a:spAutoFit/>
          </a:bodyPr>
          <a:lstStyle/>
          <a:p>
            <a:pPr algn="l">
              <a:lnSpc>
                <a:spcPts val="7739"/>
              </a:lnSpc>
            </a:pPr>
            <a:r>
              <a:rPr lang="en-US" sz="4499" b="1">
                <a:solidFill>
                  <a:srgbClr val="424242"/>
                </a:solidFill>
                <a:latin typeface="Poppins Bold"/>
                <a:ea typeface="Poppins Bold"/>
                <a:cs typeface="Poppins Bold"/>
                <a:sym typeface="Poppins Bold"/>
              </a:rPr>
              <a:t>PROBLEM DOMAIN &amp; SOLUTION</a:t>
            </a:r>
          </a:p>
        </p:txBody>
      </p:sp>
      <p:sp>
        <p:nvSpPr>
          <p:cNvPr id="7" name="TextBox 7"/>
          <p:cNvSpPr txBox="1"/>
          <p:nvPr/>
        </p:nvSpPr>
        <p:spPr>
          <a:xfrm>
            <a:off x="619125" y="2936559"/>
            <a:ext cx="8115300" cy="1857375"/>
          </a:xfrm>
          <a:prstGeom prst="rect">
            <a:avLst/>
          </a:prstGeom>
        </p:spPr>
        <p:txBody>
          <a:bodyPr lIns="0" tIns="0" rIns="0" bIns="0" rtlCol="0" anchor="t">
            <a:spAutoFit/>
          </a:bodyPr>
          <a:lstStyle/>
          <a:p>
            <a:pPr algn="just">
              <a:lnSpc>
                <a:spcPts val="3750"/>
              </a:lnSpc>
            </a:pPr>
            <a:r>
              <a:rPr lang="en-US" sz="1500" dirty="0">
                <a:solidFill>
                  <a:srgbClr val="424242"/>
                </a:solidFill>
                <a:latin typeface="Poppins"/>
                <a:ea typeface="Poppins"/>
                <a:cs typeface="Poppins"/>
                <a:sym typeface="Poppins"/>
              </a:rPr>
              <a:t>• High rates of food wastage in Kathmandu despite high levels of food insecurity.</a:t>
            </a:r>
          </a:p>
          <a:p>
            <a:pPr algn="just">
              <a:lnSpc>
                <a:spcPts val="3750"/>
              </a:lnSpc>
            </a:pPr>
            <a:r>
              <a:rPr lang="en-US" sz="1500" dirty="0">
                <a:solidFill>
                  <a:srgbClr val="424242"/>
                </a:solidFill>
                <a:latin typeface="Poppins"/>
                <a:ea typeface="Poppins"/>
                <a:cs typeface="Poppins"/>
                <a:sym typeface="Poppins"/>
              </a:rPr>
              <a:t> • Lack of a structured platform to connect food donors and volunteers.</a:t>
            </a:r>
          </a:p>
          <a:p>
            <a:pPr algn="just">
              <a:lnSpc>
                <a:spcPts val="3750"/>
              </a:lnSpc>
            </a:pPr>
            <a:r>
              <a:rPr lang="en-US" sz="1500" dirty="0">
                <a:solidFill>
                  <a:srgbClr val="424242"/>
                </a:solidFill>
                <a:latin typeface="Poppins"/>
                <a:ea typeface="Poppins"/>
                <a:cs typeface="Poppins"/>
                <a:sym typeface="Poppins"/>
              </a:rPr>
              <a:t> • Donors have no reliable way to ensure their food reaches people in need.</a:t>
            </a:r>
          </a:p>
          <a:p>
            <a:pPr algn="just">
              <a:lnSpc>
                <a:spcPts val="3750"/>
              </a:lnSpc>
            </a:pPr>
            <a:r>
              <a:rPr lang="en-US" sz="1500" dirty="0">
                <a:solidFill>
                  <a:srgbClr val="424242"/>
                </a:solidFill>
                <a:latin typeface="Poppins"/>
                <a:ea typeface="Poppins"/>
                <a:cs typeface="Poppins"/>
                <a:sym typeface="Poppins"/>
              </a:rPr>
              <a:t> • Volunteers lack a centralized system to find and manage donation opportunities.</a:t>
            </a:r>
          </a:p>
        </p:txBody>
      </p:sp>
      <p:sp>
        <p:nvSpPr>
          <p:cNvPr id="8" name="TextBox 8"/>
          <p:cNvSpPr txBox="1"/>
          <p:nvPr/>
        </p:nvSpPr>
        <p:spPr>
          <a:xfrm>
            <a:off x="514350" y="6350649"/>
            <a:ext cx="8629650" cy="1857375"/>
          </a:xfrm>
          <a:prstGeom prst="rect">
            <a:avLst/>
          </a:prstGeom>
        </p:spPr>
        <p:txBody>
          <a:bodyPr lIns="0" tIns="0" rIns="0" bIns="0" rtlCol="0" anchor="t">
            <a:spAutoFit/>
          </a:bodyPr>
          <a:lstStyle/>
          <a:p>
            <a:pPr algn="just">
              <a:lnSpc>
                <a:spcPts val="3750"/>
              </a:lnSpc>
            </a:pPr>
            <a:r>
              <a:rPr lang="en-US" sz="1500" dirty="0">
                <a:solidFill>
                  <a:srgbClr val="424242"/>
                </a:solidFill>
                <a:latin typeface="Poppins"/>
                <a:ea typeface="Poppins"/>
                <a:cs typeface="Poppins"/>
                <a:sym typeface="Poppins"/>
              </a:rPr>
              <a:t>• Develop a web-based platform to connect food donors and volunteers in real time.</a:t>
            </a:r>
          </a:p>
          <a:p>
            <a:pPr algn="just">
              <a:lnSpc>
                <a:spcPts val="3750"/>
              </a:lnSpc>
            </a:pPr>
            <a:r>
              <a:rPr lang="en-US" sz="1500" dirty="0">
                <a:solidFill>
                  <a:srgbClr val="424242"/>
                </a:solidFill>
                <a:latin typeface="Poppins"/>
                <a:ea typeface="Poppins"/>
                <a:cs typeface="Poppins"/>
                <a:sym typeface="Poppins"/>
              </a:rPr>
              <a:t> • Allow donors to register and submit details of surplus food donations.</a:t>
            </a:r>
          </a:p>
          <a:p>
            <a:pPr algn="just">
              <a:lnSpc>
                <a:spcPts val="3750"/>
              </a:lnSpc>
            </a:pPr>
            <a:r>
              <a:rPr lang="en-US" sz="1500" dirty="0">
                <a:solidFill>
                  <a:srgbClr val="424242"/>
                </a:solidFill>
                <a:latin typeface="Poppins"/>
                <a:ea typeface="Poppins"/>
                <a:cs typeface="Poppins"/>
                <a:sym typeface="Poppins"/>
              </a:rPr>
              <a:t> • Enable volunteers to browse available donations, accept them, and get pickup details.</a:t>
            </a:r>
          </a:p>
          <a:p>
            <a:pPr algn="just">
              <a:lnSpc>
                <a:spcPts val="3750"/>
              </a:lnSpc>
            </a:pPr>
            <a:r>
              <a:rPr lang="en-US" sz="1500" dirty="0">
                <a:solidFill>
                  <a:srgbClr val="424242"/>
                </a:solidFill>
                <a:latin typeface="Poppins"/>
                <a:ea typeface="Poppins"/>
                <a:cs typeface="Poppins"/>
                <a:sym typeface="Poppins"/>
              </a:rPr>
              <a:t> • Equip admin with tools to manage users, view reports, and maintain system integrity.</a:t>
            </a:r>
          </a:p>
        </p:txBody>
      </p:sp>
      <p:pic>
        <p:nvPicPr>
          <p:cNvPr id="10" name="Picture 9">
            <a:extLst>
              <a:ext uri="{FF2B5EF4-FFF2-40B4-BE49-F238E27FC236}">
                <a16:creationId xmlns:a16="http://schemas.microsoft.com/office/drawing/2014/main" id="{51F9DE00-A478-DCB6-3BCC-7108E46F6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8475" y="2400300"/>
            <a:ext cx="7010400" cy="7010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TextBox 3"/>
          <p:cNvSpPr txBox="1"/>
          <p:nvPr/>
        </p:nvSpPr>
        <p:spPr>
          <a:xfrm>
            <a:off x="4328999" y="1270639"/>
            <a:ext cx="9100107" cy="1041402"/>
          </a:xfrm>
          <a:prstGeom prst="rect">
            <a:avLst/>
          </a:prstGeom>
        </p:spPr>
        <p:txBody>
          <a:bodyPr lIns="0" tIns="0" rIns="0" bIns="0" rtlCol="0" anchor="t">
            <a:spAutoFit/>
          </a:bodyPr>
          <a:lstStyle/>
          <a:p>
            <a:pPr algn="ctr">
              <a:lnSpc>
                <a:spcPts val="8599"/>
              </a:lnSpc>
            </a:pPr>
            <a:r>
              <a:rPr lang="en-US" sz="4999" b="1">
                <a:solidFill>
                  <a:srgbClr val="231F20"/>
                </a:solidFill>
                <a:latin typeface="Poppins Bold"/>
                <a:ea typeface="Poppins Bold"/>
                <a:cs typeface="Poppins Bold"/>
                <a:sym typeface="Poppins Bold"/>
              </a:rPr>
              <a:t>COMPARABLE SYSTEMS</a:t>
            </a:r>
          </a:p>
        </p:txBody>
      </p:sp>
      <p:sp>
        <p:nvSpPr>
          <p:cNvPr id="4" name="TextBox 4"/>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834203"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pic>
        <p:nvPicPr>
          <p:cNvPr id="7" name="Picture 6">
            <a:extLst>
              <a:ext uri="{FF2B5EF4-FFF2-40B4-BE49-F238E27FC236}">
                <a16:creationId xmlns:a16="http://schemas.microsoft.com/office/drawing/2014/main" id="{8E27C8C8-D3C5-E900-5F60-99D860FDAD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143250"/>
            <a:ext cx="12308052" cy="6096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TextBox 3"/>
          <p:cNvSpPr txBox="1"/>
          <p:nvPr/>
        </p:nvSpPr>
        <p:spPr>
          <a:xfrm>
            <a:off x="4584422" y="762000"/>
            <a:ext cx="9100107" cy="1041402"/>
          </a:xfrm>
          <a:prstGeom prst="rect">
            <a:avLst/>
          </a:prstGeom>
        </p:spPr>
        <p:txBody>
          <a:bodyPr lIns="0" tIns="0" rIns="0" bIns="0" rtlCol="0" anchor="t">
            <a:spAutoFit/>
          </a:bodyPr>
          <a:lstStyle/>
          <a:p>
            <a:pPr algn="ctr">
              <a:lnSpc>
                <a:spcPts val="8599"/>
              </a:lnSpc>
            </a:pPr>
            <a:r>
              <a:rPr lang="en-US" sz="4999" b="1">
                <a:solidFill>
                  <a:srgbClr val="231F20"/>
                </a:solidFill>
                <a:latin typeface="Poppins Bold"/>
                <a:ea typeface="Poppins Bold"/>
                <a:cs typeface="Poppins Bold"/>
                <a:sym typeface="Poppins Bold"/>
              </a:rPr>
              <a:t>SYSTEM INTERFACE DESIGN</a:t>
            </a:r>
          </a:p>
        </p:txBody>
      </p:sp>
      <p:sp>
        <p:nvSpPr>
          <p:cNvPr id="4" name="TextBox 4"/>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834203"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6" name="TextBox 6"/>
          <p:cNvSpPr txBox="1"/>
          <p:nvPr/>
        </p:nvSpPr>
        <p:spPr>
          <a:xfrm>
            <a:off x="699599" y="4158989"/>
            <a:ext cx="5628288" cy="2333624"/>
          </a:xfrm>
          <a:prstGeom prst="rect">
            <a:avLst/>
          </a:prstGeom>
        </p:spPr>
        <p:txBody>
          <a:bodyPr lIns="0" tIns="0" rIns="0" bIns="0" rtlCol="0" anchor="t">
            <a:spAutoFit/>
          </a:bodyPr>
          <a:lstStyle/>
          <a:p>
            <a:pPr algn="just">
              <a:lnSpc>
                <a:spcPts val="3750"/>
              </a:lnSpc>
            </a:pPr>
            <a:r>
              <a:rPr lang="en-US" sz="1500">
                <a:solidFill>
                  <a:srgbClr val="424242"/>
                </a:solidFill>
                <a:latin typeface="Poppins"/>
                <a:ea typeface="Poppins"/>
                <a:cs typeface="Poppins"/>
                <a:sym typeface="Poppins"/>
              </a:rPr>
              <a:t>•Simple and clean navigation bar</a:t>
            </a:r>
          </a:p>
          <a:p>
            <a:pPr algn="just">
              <a:lnSpc>
                <a:spcPts val="3750"/>
              </a:lnSpc>
            </a:pPr>
            <a:r>
              <a:rPr lang="en-US" sz="1500">
                <a:solidFill>
                  <a:srgbClr val="424242"/>
                </a:solidFill>
                <a:latin typeface="Poppins"/>
                <a:ea typeface="Poppins"/>
                <a:cs typeface="Poppins"/>
                <a:sym typeface="Poppins"/>
              </a:rPr>
              <a:t>•Separate dashboards for donor, volunteer, and admin</a:t>
            </a:r>
          </a:p>
          <a:p>
            <a:pPr algn="just">
              <a:lnSpc>
                <a:spcPts val="3750"/>
              </a:lnSpc>
            </a:pPr>
            <a:r>
              <a:rPr lang="en-US" sz="1500">
                <a:solidFill>
                  <a:srgbClr val="424242"/>
                </a:solidFill>
                <a:latin typeface="Poppins"/>
                <a:ea typeface="Poppins"/>
                <a:cs typeface="Poppins"/>
                <a:sym typeface="Poppins"/>
              </a:rPr>
              <a:t>•Donation form with pickup time and location</a:t>
            </a:r>
          </a:p>
          <a:p>
            <a:pPr algn="just">
              <a:lnSpc>
                <a:spcPts val="3750"/>
              </a:lnSpc>
            </a:pPr>
            <a:r>
              <a:rPr lang="en-US" sz="1500">
                <a:solidFill>
                  <a:srgbClr val="424242"/>
                </a:solidFill>
                <a:latin typeface="Poppins"/>
                <a:ea typeface="Poppins"/>
                <a:cs typeface="Poppins"/>
                <a:sym typeface="Poppins"/>
              </a:rPr>
              <a:t>•Volunteer confirmation screen after accepting donation</a:t>
            </a:r>
          </a:p>
          <a:p>
            <a:pPr algn="just">
              <a:lnSpc>
                <a:spcPts val="3750"/>
              </a:lnSpc>
            </a:pPr>
            <a:endParaRPr lang="en-US" sz="1500">
              <a:solidFill>
                <a:srgbClr val="424242"/>
              </a:solidFill>
              <a:latin typeface="Poppins"/>
              <a:ea typeface="Poppins"/>
              <a:cs typeface="Poppins"/>
              <a:sym typeface="Poppi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TextBox 3"/>
          <p:cNvSpPr txBox="1"/>
          <p:nvPr/>
        </p:nvSpPr>
        <p:spPr>
          <a:xfrm>
            <a:off x="-687150" y="997663"/>
            <a:ext cx="9100107" cy="1041402"/>
          </a:xfrm>
          <a:prstGeom prst="rect">
            <a:avLst/>
          </a:prstGeom>
        </p:spPr>
        <p:txBody>
          <a:bodyPr lIns="0" tIns="0" rIns="0" bIns="0" rtlCol="0" anchor="t">
            <a:spAutoFit/>
          </a:bodyPr>
          <a:lstStyle/>
          <a:p>
            <a:pPr algn="ctr">
              <a:lnSpc>
                <a:spcPts val="8599"/>
              </a:lnSpc>
            </a:pPr>
            <a:r>
              <a:rPr lang="en-US" sz="4999" b="1">
                <a:solidFill>
                  <a:srgbClr val="231F20"/>
                </a:solidFill>
                <a:latin typeface="Poppins Bold"/>
                <a:ea typeface="Poppins Bold"/>
                <a:cs typeface="Poppins Bold"/>
                <a:sym typeface="Poppins Bold"/>
              </a:rPr>
              <a:t>IMPLEMENTATION</a:t>
            </a:r>
          </a:p>
        </p:txBody>
      </p:sp>
      <p:sp>
        <p:nvSpPr>
          <p:cNvPr id="4" name="TextBox 4"/>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834203"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6" name="TextBox 6"/>
          <p:cNvSpPr txBox="1"/>
          <p:nvPr/>
        </p:nvSpPr>
        <p:spPr>
          <a:xfrm>
            <a:off x="911665" y="3876676"/>
            <a:ext cx="5628288" cy="2368597"/>
          </a:xfrm>
          <a:prstGeom prst="rect">
            <a:avLst/>
          </a:prstGeom>
        </p:spPr>
        <p:txBody>
          <a:bodyPr lIns="0" tIns="0" rIns="0" bIns="0" rtlCol="0" anchor="t">
            <a:spAutoFit/>
          </a:bodyPr>
          <a:lstStyle/>
          <a:p>
            <a:pPr algn="just">
              <a:lnSpc>
                <a:spcPts val="3750"/>
              </a:lnSpc>
            </a:pPr>
            <a:r>
              <a:rPr lang="en-US" sz="2000" dirty="0">
                <a:solidFill>
                  <a:srgbClr val="424242"/>
                </a:solidFill>
                <a:latin typeface="Times New Roman" panose="02020603050405020304" pitchFamily="18" charset="0"/>
                <a:ea typeface="Poppins"/>
                <a:cs typeface="Times New Roman" panose="02020603050405020304" pitchFamily="18" charset="0"/>
                <a:sym typeface="Poppins"/>
              </a:rPr>
              <a:t>•Frontend: HTML, CSS, JavaScript</a:t>
            </a:r>
          </a:p>
          <a:p>
            <a:pPr algn="just">
              <a:lnSpc>
                <a:spcPts val="3750"/>
              </a:lnSpc>
            </a:pPr>
            <a:r>
              <a:rPr lang="en-US" sz="2000" dirty="0">
                <a:solidFill>
                  <a:srgbClr val="424242"/>
                </a:solidFill>
                <a:latin typeface="Times New Roman" panose="02020603050405020304" pitchFamily="18" charset="0"/>
                <a:ea typeface="Poppins"/>
                <a:cs typeface="Times New Roman" panose="02020603050405020304" pitchFamily="18" charset="0"/>
                <a:sym typeface="Poppins"/>
              </a:rPr>
              <a:t>•Backend: Python Django framework</a:t>
            </a:r>
          </a:p>
          <a:p>
            <a:pPr algn="just">
              <a:lnSpc>
                <a:spcPts val="3750"/>
              </a:lnSpc>
            </a:pPr>
            <a:r>
              <a:rPr lang="en-US" sz="2000" dirty="0">
                <a:solidFill>
                  <a:srgbClr val="424242"/>
                </a:solidFill>
                <a:latin typeface="Times New Roman" panose="02020603050405020304" pitchFamily="18" charset="0"/>
                <a:ea typeface="Poppins"/>
                <a:cs typeface="Times New Roman" panose="02020603050405020304" pitchFamily="18" charset="0"/>
                <a:sym typeface="Poppins"/>
              </a:rPr>
              <a:t>•Database: MySQL</a:t>
            </a:r>
          </a:p>
          <a:p>
            <a:pPr algn="just">
              <a:lnSpc>
                <a:spcPts val="3750"/>
              </a:lnSpc>
            </a:pPr>
            <a:r>
              <a:rPr lang="en-US" sz="2000" dirty="0">
                <a:solidFill>
                  <a:srgbClr val="424242"/>
                </a:solidFill>
                <a:latin typeface="Times New Roman" panose="02020603050405020304" pitchFamily="18" charset="0"/>
                <a:ea typeface="Poppins"/>
                <a:cs typeface="Times New Roman" panose="02020603050405020304" pitchFamily="18" charset="0"/>
                <a:sym typeface="Poppins"/>
              </a:rPr>
              <a:t>•User and donation APIs created and integrated</a:t>
            </a:r>
          </a:p>
          <a:p>
            <a:pPr algn="just">
              <a:lnSpc>
                <a:spcPts val="3750"/>
              </a:lnSpc>
            </a:pPr>
            <a:endParaRPr lang="en-US" sz="1500" dirty="0">
              <a:solidFill>
                <a:srgbClr val="424242"/>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1ED5744D-4000-BD36-53EF-7388EF6AE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1126106"/>
            <a:ext cx="6809959" cy="83188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sp>
        <p:nvSpPr>
          <p:cNvPr id="2" name="AutoShape 2"/>
          <p:cNvSpPr/>
          <p:nvPr/>
        </p:nvSpPr>
        <p:spPr>
          <a:xfrm>
            <a:off x="0" y="1047750"/>
            <a:ext cx="18288000" cy="0"/>
          </a:xfrm>
          <a:prstGeom prst="line">
            <a:avLst/>
          </a:prstGeom>
          <a:ln w="9525" cap="flat">
            <a:solidFill>
              <a:srgbClr val="595959"/>
            </a:solidFill>
            <a:prstDash val="solid"/>
            <a:headEnd type="none" w="sm" len="sm"/>
            <a:tailEnd type="none" w="sm" len="sm"/>
          </a:ln>
        </p:spPr>
      </p:sp>
      <p:sp>
        <p:nvSpPr>
          <p:cNvPr id="3" name="TextBox 3"/>
          <p:cNvSpPr txBox="1"/>
          <p:nvPr/>
        </p:nvSpPr>
        <p:spPr>
          <a:xfrm>
            <a:off x="4328999" y="1270639"/>
            <a:ext cx="9100107" cy="1041402"/>
          </a:xfrm>
          <a:prstGeom prst="rect">
            <a:avLst/>
          </a:prstGeom>
        </p:spPr>
        <p:txBody>
          <a:bodyPr lIns="0" tIns="0" rIns="0" bIns="0" rtlCol="0" anchor="t">
            <a:spAutoFit/>
          </a:bodyPr>
          <a:lstStyle/>
          <a:p>
            <a:pPr algn="ctr">
              <a:lnSpc>
                <a:spcPts val="8599"/>
              </a:lnSpc>
            </a:pPr>
            <a:r>
              <a:rPr lang="en-US" sz="4999" b="1">
                <a:solidFill>
                  <a:srgbClr val="231F20"/>
                </a:solidFill>
                <a:latin typeface="Poppins Bold"/>
                <a:ea typeface="Poppins Bold"/>
                <a:cs typeface="Poppins Bold"/>
                <a:sym typeface="Poppins Bold"/>
              </a:rPr>
              <a:t>CONCLUSION</a:t>
            </a:r>
          </a:p>
        </p:txBody>
      </p:sp>
      <p:sp>
        <p:nvSpPr>
          <p:cNvPr id="4" name="TextBox 4"/>
          <p:cNvSpPr txBox="1"/>
          <p:nvPr/>
        </p:nvSpPr>
        <p:spPr>
          <a:xfrm>
            <a:off x="15514955" y="406049"/>
            <a:ext cx="1744345" cy="276225"/>
          </a:xfrm>
          <a:prstGeom prst="rect">
            <a:avLst/>
          </a:prstGeom>
        </p:spPr>
        <p:txBody>
          <a:bodyPr lIns="0" tIns="0" rIns="0" bIns="0" rtlCol="0" anchor="t">
            <a:spAutoFit/>
          </a:bodyPr>
          <a:lstStyle/>
          <a:p>
            <a:pPr algn="l">
              <a:lnSpc>
                <a:spcPts val="2100"/>
              </a:lnSpc>
              <a:spcBef>
                <a:spcPct val="0"/>
              </a:spcBef>
            </a:pPr>
            <a:r>
              <a:rPr lang="en-US" sz="1500">
                <a:solidFill>
                  <a:srgbClr val="231F20"/>
                </a:solidFill>
                <a:latin typeface="Poppins"/>
                <a:ea typeface="Poppins"/>
                <a:cs typeface="Poppins"/>
                <a:sym typeface="Poppins"/>
              </a:rPr>
              <a:t>13 may 2025</a:t>
            </a:r>
          </a:p>
        </p:txBody>
      </p:sp>
      <p:sp>
        <p:nvSpPr>
          <p:cNvPr id="5" name="TextBox 5"/>
          <p:cNvSpPr txBox="1"/>
          <p:nvPr/>
        </p:nvSpPr>
        <p:spPr>
          <a:xfrm>
            <a:off x="1028700" y="406049"/>
            <a:ext cx="2834203" cy="276225"/>
          </a:xfrm>
          <a:prstGeom prst="rect">
            <a:avLst/>
          </a:prstGeom>
        </p:spPr>
        <p:txBody>
          <a:bodyPr lIns="0" tIns="0" rIns="0" bIns="0" rtlCol="0" anchor="t">
            <a:spAutoFit/>
          </a:bodyPr>
          <a:lstStyle/>
          <a:p>
            <a:pPr algn="l">
              <a:lnSpc>
                <a:spcPts val="2100"/>
              </a:lnSpc>
              <a:spcBef>
                <a:spcPct val="0"/>
              </a:spcBef>
            </a:pPr>
            <a:r>
              <a:rPr lang="en-US" sz="1500" b="1">
                <a:solidFill>
                  <a:srgbClr val="231F20"/>
                </a:solidFill>
                <a:latin typeface="Poppins Bold"/>
                <a:ea typeface="Poppins Bold"/>
                <a:cs typeface="Poppins Bold"/>
                <a:sym typeface="Poppins Bold"/>
              </a:rPr>
              <a:t>Nami</a:t>
            </a:r>
          </a:p>
        </p:txBody>
      </p:sp>
      <p:sp>
        <p:nvSpPr>
          <p:cNvPr id="6" name="TextBox 6"/>
          <p:cNvSpPr txBox="1"/>
          <p:nvPr/>
        </p:nvSpPr>
        <p:spPr>
          <a:xfrm>
            <a:off x="286462" y="3467885"/>
            <a:ext cx="8705138" cy="2368597"/>
          </a:xfrm>
          <a:prstGeom prst="rect">
            <a:avLst/>
          </a:prstGeom>
        </p:spPr>
        <p:txBody>
          <a:bodyPr wrap="square" lIns="0" tIns="0" rIns="0" bIns="0" rtlCol="0" anchor="t">
            <a:spAutoFit/>
          </a:bodyPr>
          <a:lstStyle/>
          <a:p>
            <a:pPr algn="just">
              <a:lnSpc>
                <a:spcPts val="3750"/>
              </a:lnSpc>
            </a:pPr>
            <a:r>
              <a:rPr lang="en-US" sz="1500" dirty="0">
                <a:solidFill>
                  <a:srgbClr val="424242"/>
                </a:solidFill>
                <a:latin typeface="Poppins"/>
                <a:ea typeface="Poppins"/>
                <a:cs typeface="Poppins"/>
                <a:sym typeface="Poppins"/>
              </a:rPr>
              <a:t>•Feeding Nepal provides a structured and digital solution for food redistribution.</a:t>
            </a:r>
          </a:p>
          <a:p>
            <a:pPr algn="just">
              <a:lnSpc>
                <a:spcPts val="3750"/>
              </a:lnSpc>
            </a:pPr>
            <a:r>
              <a:rPr lang="en-US" sz="1500" dirty="0">
                <a:solidFill>
                  <a:srgbClr val="424242"/>
                </a:solidFill>
                <a:latin typeface="Poppins"/>
                <a:ea typeface="Poppins"/>
                <a:cs typeface="Poppins"/>
                <a:sym typeface="Poppins"/>
              </a:rPr>
              <a:t>•It empowers donors, volunteers, and admins with a clean interface and efficient flow.</a:t>
            </a:r>
          </a:p>
          <a:p>
            <a:pPr algn="just">
              <a:lnSpc>
                <a:spcPts val="3750"/>
              </a:lnSpc>
            </a:pPr>
            <a:r>
              <a:rPr lang="en-US" sz="1500" dirty="0">
                <a:solidFill>
                  <a:srgbClr val="424242"/>
                </a:solidFill>
                <a:latin typeface="Poppins"/>
                <a:ea typeface="Poppins"/>
                <a:cs typeface="Poppins"/>
                <a:sym typeface="Poppins"/>
              </a:rPr>
              <a:t>•The system reduces food waste and supports local communities.</a:t>
            </a:r>
          </a:p>
          <a:p>
            <a:pPr algn="just">
              <a:lnSpc>
                <a:spcPts val="3750"/>
              </a:lnSpc>
            </a:pPr>
            <a:r>
              <a:rPr lang="en-US" sz="1500" dirty="0">
                <a:solidFill>
                  <a:srgbClr val="424242"/>
                </a:solidFill>
                <a:latin typeface="Poppins"/>
                <a:ea typeface="Poppins"/>
                <a:cs typeface="Poppins"/>
                <a:sym typeface="Poppins"/>
              </a:rPr>
              <a:t>•Future enhancements include a mobile app and real-time maps.</a:t>
            </a:r>
          </a:p>
          <a:p>
            <a:pPr algn="just">
              <a:lnSpc>
                <a:spcPts val="3750"/>
              </a:lnSpc>
            </a:pPr>
            <a:endParaRPr lang="en-US" sz="1500" dirty="0">
              <a:solidFill>
                <a:srgbClr val="424242"/>
              </a:solidFill>
              <a:latin typeface="Poppins"/>
              <a:ea typeface="Poppins"/>
              <a:cs typeface="Poppins"/>
              <a:sym typeface="Poppins"/>
            </a:endParaRPr>
          </a:p>
        </p:txBody>
      </p:sp>
      <p:pic>
        <p:nvPicPr>
          <p:cNvPr id="8" name="Picture 7">
            <a:extLst>
              <a:ext uri="{FF2B5EF4-FFF2-40B4-BE49-F238E27FC236}">
                <a16:creationId xmlns:a16="http://schemas.microsoft.com/office/drawing/2014/main" id="{A44D1F39-ADC8-B441-2B3C-48FE366C1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0366" y="2705100"/>
            <a:ext cx="6618934" cy="67043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1410</Words>
  <Application>Microsoft Office PowerPoint</Application>
  <PresentationFormat>Custom</PresentationFormat>
  <Paragraphs>103</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Poppins</vt:lpstr>
      <vt:lpstr>Poppins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Construction &amp; Architecture Presentation</dc:title>
  <dc:creator>WackyWitOverlord</dc:creator>
  <cp:lastModifiedBy>dell</cp:lastModifiedBy>
  <cp:revision>7</cp:revision>
  <dcterms:created xsi:type="dcterms:W3CDTF">2006-08-16T00:00:00Z</dcterms:created>
  <dcterms:modified xsi:type="dcterms:W3CDTF">2025-05-23T01:19:36Z</dcterms:modified>
  <dc:identifier>DAGnitl5CyA</dc:identifier>
</cp:coreProperties>
</file>