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26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/>
    <p:restoredTop sz="94676"/>
  </p:normalViewPr>
  <p:slideViewPr>
    <p:cSldViewPr snapToGrid="0">
      <p:cViewPr varScale="1">
        <p:scale>
          <a:sx n="152" d="100"/>
          <a:sy n="152" d="100"/>
        </p:scale>
        <p:origin x="58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ABC7AB-A33C-4066-8534-4A520606737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6E8A5BAD-3DF0-483C-9C16-9519CA068440}">
      <dgm:prSet/>
      <dgm:spPr/>
      <dgm:t>
        <a:bodyPr/>
        <a:lstStyle/>
        <a:p>
          <a:r>
            <a:rPr lang="en-US" dirty="0"/>
            <a:t>Thank you for Listening!</a:t>
          </a:r>
        </a:p>
      </dgm:t>
    </dgm:pt>
    <dgm:pt modelId="{0654C83E-FEE0-449F-9E4A-4479BADD6E42}" type="parTrans" cxnId="{20E04BCE-56D4-418D-8669-286483A20898}">
      <dgm:prSet/>
      <dgm:spPr/>
      <dgm:t>
        <a:bodyPr/>
        <a:lstStyle/>
        <a:p>
          <a:endParaRPr lang="en-US"/>
        </a:p>
      </dgm:t>
    </dgm:pt>
    <dgm:pt modelId="{6E9F795D-DAC7-4A45-9A7E-5EF06FEF31FF}" type="sibTrans" cxnId="{20E04BCE-56D4-418D-8669-286483A20898}">
      <dgm:prSet/>
      <dgm:spPr/>
      <dgm:t>
        <a:bodyPr/>
        <a:lstStyle/>
        <a:p>
          <a:endParaRPr lang="en-US"/>
        </a:p>
      </dgm:t>
    </dgm:pt>
    <dgm:pt modelId="{52AFA845-6892-4F23-9D0E-AC85C22DE96C}">
      <dgm:prSet/>
      <dgm:spPr/>
      <dgm:t>
        <a:bodyPr/>
        <a:lstStyle/>
        <a:p>
          <a:r>
            <a:rPr lang="en-US" dirty="0"/>
            <a:t>Question?</a:t>
          </a:r>
        </a:p>
      </dgm:t>
    </dgm:pt>
    <dgm:pt modelId="{E4DEFA02-EA3E-4164-9CA0-2602E250947F}" type="parTrans" cxnId="{A38153F0-21A3-481B-A21C-1BBAE91DB997}">
      <dgm:prSet/>
      <dgm:spPr/>
      <dgm:t>
        <a:bodyPr/>
        <a:lstStyle/>
        <a:p>
          <a:endParaRPr lang="en-US"/>
        </a:p>
      </dgm:t>
    </dgm:pt>
    <dgm:pt modelId="{BBFD2405-17CE-463A-AAB1-07442A1C3554}" type="sibTrans" cxnId="{A38153F0-21A3-481B-A21C-1BBAE91DB997}">
      <dgm:prSet/>
      <dgm:spPr/>
      <dgm:t>
        <a:bodyPr/>
        <a:lstStyle/>
        <a:p>
          <a:endParaRPr lang="en-US"/>
        </a:p>
      </dgm:t>
    </dgm:pt>
    <dgm:pt modelId="{86228E0A-CE17-4B04-A441-E82B0D481539}" type="pres">
      <dgm:prSet presAssocID="{38ABC7AB-A33C-4066-8534-4A5206067374}" presName="root" presStyleCnt="0">
        <dgm:presLayoutVars>
          <dgm:dir/>
          <dgm:resizeHandles val="exact"/>
        </dgm:presLayoutVars>
      </dgm:prSet>
      <dgm:spPr/>
    </dgm:pt>
    <dgm:pt modelId="{2707A27B-7821-422D-93F0-F601D87C9580}" type="pres">
      <dgm:prSet presAssocID="{6E8A5BAD-3DF0-483C-9C16-9519CA068440}" presName="compNode" presStyleCnt="0"/>
      <dgm:spPr/>
    </dgm:pt>
    <dgm:pt modelId="{889E171E-52C8-4E2E-AD17-80E587A83673}" type="pres">
      <dgm:prSet presAssocID="{6E8A5BAD-3DF0-483C-9C16-9519CA06844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65760C1D-4FE2-44C7-9EBB-648D0D1D5F18}" type="pres">
      <dgm:prSet presAssocID="{6E8A5BAD-3DF0-483C-9C16-9519CA068440}" presName="spaceRect" presStyleCnt="0"/>
      <dgm:spPr/>
    </dgm:pt>
    <dgm:pt modelId="{31441597-78F7-485B-90DB-E3CF503A07D3}" type="pres">
      <dgm:prSet presAssocID="{6E8A5BAD-3DF0-483C-9C16-9519CA068440}" presName="textRect" presStyleLbl="revTx" presStyleIdx="0" presStyleCnt="2" custScaleX="173992">
        <dgm:presLayoutVars>
          <dgm:chMax val="1"/>
          <dgm:chPref val="1"/>
        </dgm:presLayoutVars>
      </dgm:prSet>
      <dgm:spPr/>
    </dgm:pt>
    <dgm:pt modelId="{22EC7C74-FE73-4880-B729-4269072C21B4}" type="pres">
      <dgm:prSet presAssocID="{6E9F795D-DAC7-4A45-9A7E-5EF06FEF31FF}" presName="sibTrans" presStyleCnt="0"/>
      <dgm:spPr/>
    </dgm:pt>
    <dgm:pt modelId="{947D42E3-57FD-4D43-A6EC-6D2B3626915C}" type="pres">
      <dgm:prSet presAssocID="{52AFA845-6892-4F23-9D0E-AC85C22DE96C}" presName="compNode" presStyleCnt="0"/>
      <dgm:spPr/>
    </dgm:pt>
    <dgm:pt modelId="{C2CFBD6C-CFF4-41BD-920B-37F8A95F663B}" type="pres">
      <dgm:prSet presAssocID="{52AFA845-6892-4F23-9D0E-AC85C22DE96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F120BADB-60B0-40C2-A9CF-76B1E7DA1B83}" type="pres">
      <dgm:prSet presAssocID="{52AFA845-6892-4F23-9D0E-AC85C22DE96C}" presName="spaceRect" presStyleCnt="0"/>
      <dgm:spPr/>
    </dgm:pt>
    <dgm:pt modelId="{86208263-7EB0-4FF1-AFC4-0E614C45BB8C}" type="pres">
      <dgm:prSet presAssocID="{52AFA845-6892-4F23-9D0E-AC85C22DE96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5574A2C-3D18-44B0-81CB-6E976C76D6C8}" type="presOf" srcId="{6E8A5BAD-3DF0-483C-9C16-9519CA068440}" destId="{31441597-78F7-485B-90DB-E3CF503A07D3}" srcOrd="0" destOrd="0" presId="urn:microsoft.com/office/officeart/2018/2/layout/IconLabelList"/>
    <dgm:cxn modelId="{7DB27E7B-DF25-4611-9CE6-8D3D2FAADC2E}" type="presOf" srcId="{52AFA845-6892-4F23-9D0E-AC85C22DE96C}" destId="{86208263-7EB0-4FF1-AFC4-0E614C45BB8C}" srcOrd="0" destOrd="0" presId="urn:microsoft.com/office/officeart/2018/2/layout/IconLabelList"/>
    <dgm:cxn modelId="{98F4C080-CBD4-4AAC-922A-EB844D7000DC}" type="presOf" srcId="{38ABC7AB-A33C-4066-8534-4A5206067374}" destId="{86228E0A-CE17-4B04-A441-E82B0D481539}" srcOrd="0" destOrd="0" presId="urn:microsoft.com/office/officeart/2018/2/layout/IconLabelList"/>
    <dgm:cxn modelId="{20E04BCE-56D4-418D-8669-286483A20898}" srcId="{38ABC7AB-A33C-4066-8534-4A5206067374}" destId="{6E8A5BAD-3DF0-483C-9C16-9519CA068440}" srcOrd="0" destOrd="0" parTransId="{0654C83E-FEE0-449F-9E4A-4479BADD6E42}" sibTransId="{6E9F795D-DAC7-4A45-9A7E-5EF06FEF31FF}"/>
    <dgm:cxn modelId="{A38153F0-21A3-481B-A21C-1BBAE91DB997}" srcId="{38ABC7AB-A33C-4066-8534-4A5206067374}" destId="{52AFA845-6892-4F23-9D0E-AC85C22DE96C}" srcOrd="1" destOrd="0" parTransId="{E4DEFA02-EA3E-4164-9CA0-2602E250947F}" sibTransId="{BBFD2405-17CE-463A-AAB1-07442A1C3554}"/>
    <dgm:cxn modelId="{FFF77A43-C2E8-4F2B-9F91-FB50DC9316AB}" type="presParOf" srcId="{86228E0A-CE17-4B04-A441-E82B0D481539}" destId="{2707A27B-7821-422D-93F0-F601D87C9580}" srcOrd="0" destOrd="0" presId="urn:microsoft.com/office/officeart/2018/2/layout/IconLabelList"/>
    <dgm:cxn modelId="{6EE511D0-6083-4F05-B58C-7B1AB9D4AA9A}" type="presParOf" srcId="{2707A27B-7821-422D-93F0-F601D87C9580}" destId="{889E171E-52C8-4E2E-AD17-80E587A83673}" srcOrd="0" destOrd="0" presId="urn:microsoft.com/office/officeart/2018/2/layout/IconLabelList"/>
    <dgm:cxn modelId="{670C9C83-8443-4950-8ECB-8810A40DECB8}" type="presParOf" srcId="{2707A27B-7821-422D-93F0-F601D87C9580}" destId="{65760C1D-4FE2-44C7-9EBB-648D0D1D5F18}" srcOrd="1" destOrd="0" presId="urn:microsoft.com/office/officeart/2018/2/layout/IconLabelList"/>
    <dgm:cxn modelId="{B23941E4-A913-4511-9A13-B811A7AF0625}" type="presParOf" srcId="{2707A27B-7821-422D-93F0-F601D87C9580}" destId="{31441597-78F7-485B-90DB-E3CF503A07D3}" srcOrd="2" destOrd="0" presId="urn:microsoft.com/office/officeart/2018/2/layout/IconLabelList"/>
    <dgm:cxn modelId="{6F5263FC-5DB0-4245-B09A-34B52F028F67}" type="presParOf" srcId="{86228E0A-CE17-4B04-A441-E82B0D481539}" destId="{22EC7C74-FE73-4880-B729-4269072C21B4}" srcOrd="1" destOrd="0" presId="urn:microsoft.com/office/officeart/2018/2/layout/IconLabelList"/>
    <dgm:cxn modelId="{3E6DE132-89C0-4CD3-968E-8C9CBB089C6B}" type="presParOf" srcId="{86228E0A-CE17-4B04-A441-E82B0D481539}" destId="{947D42E3-57FD-4D43-A6EC-6D2B3626915C}" srcOrd="2" destOrd="0" presId="urn:microsoft.com/office/officeart/2018/2/layout/IconLabelList"/>
    <dgm:cxn modelId="{0A17C7AA-DCC3-45DD-A50A-94B7D588B8A9}" type="presParOf" srcId="{947D42E3-57FD-4D43-A6EC-6D2B3626915C}" destId="{C2CFBD6C-CFF4-41BD-920B-37F8A95F663B}" srcOrd="0" destOrd="0" presId="urn:microsoft.com/office/officeart/2018/2/layout/IconLabelList"/>
    <dgm:cxn modelId="{456F0672-F9A2-4694-8AEA-662D33950359}" type="presParOf" srcId="{947D42E3-57FD-4D43-A6EC-6D2B3626915C}" destId="{F120BADB-60B0-40C2-A9CF-76B1E7DA1B83}" srcOrd="1" destOrd="0" presId="urn:microsoft.com/office/officeart/2018/2/layout/IconLabelList"/>
    <dgm:cxn modelId="{A1AA40B4-5033-4B8A-82EC-4760FAEA1438}" type="presParOf" srcId="{947D42E3-57FD-4D43-A6EC-6D2B3626915C}" destId="{86208263-7EB0-4FF1-AFC4-0E614C45BB8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9E171E-52C8-4E2E-AD17-80E587A83673}">
      <dsp:nvSpPr>
        <dsp:cNvPr id="0" name=""/>
        <dsp:cNvSpPr/>
      </dsp:nvSpPr>
      <dsp:spPr>
        <a:xfrm>
          <a:off x="1882010" y="94643"/>
          <a:ext cx="951750" cy="951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441597-78F7-485B-90DB-E3CF503A07D3}">
      <dsp:nvSpPr>
        <dsp:cNvPr id="0" name=""/>
        <dsp:cNvSpPr/>
      </dsp:nvSpPr>
      <dsp:spPr>
        <a:xfrm>
          <a:off x="517920" y="1341518"/>
          <a:ext cx="367993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Thank you for Listening!</a:t>
          </a:r>
        </a:p>
      </dsp:txBody>
      <dsp:txXfrm>
        <a:off x="517920" y="1341518"/>
        <a:ext cx="3679930" cy="720000"/>
      </dsp:txXfrm>
    </dsp:sp>
    <dsp:sp modelId="{C2CFBD6C-CFF4-41BD-920B-37F8A95F663B}">
      <dsp:nvSpPr>
        <dsp:cNvPr id="0" name=""/>
        <dsp:cNvSpPr/>
      </dsp:nvSpPr>
      <dsp:spPr>
        <a:xfrm>
          <a:off x="5149601" y="94643"/>
          <a:ext cx="951750" cy="951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208263-7EB0-4FF1-AFC4-0E614C45BB8C}">
      <dsp:nvSpPr>
        <dsp:cNvPr id="0" name=""/>
        <dsp:cNvSpPr/>
      </dsp:nvSpPr>
      <dsp:spPr>
        <a:xfrm>
          <a:off x="4567976" y="1341518"/>
          <a:ext cx="211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Question?</a:t>
          </a:r>
        </a:p>
      </dsp:txBody>
      <dsp:txXfrm>
        <a:off x="4567976" y="1341518"/>
        <a:ext cx="2115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20df71a9ab_0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20df71a9ab_0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20df71a9ab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20df71a9ab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20df71a9ab_0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20df71a9ab_0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20df71a9ab_0_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20df71a9ab_0_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20df71a9ab_0_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20df71a9ab_0_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20df71a9ab_0_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20df71a9ab_0_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2700" y="0"/>
            <a:ext cx="9173370" cy="5142161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9" y="1403349"/>
            <a:ext cx="5111752" cy="1136650"/>
          </a:xfrm>
        </p:spPr>
        <p:txBody>
          <a:bodyPr anchor="b">
            <a:noAutofit/>
          </a:bodyPr>
          <a:lstStyle>
            <a:lvl1pPr algn="ctr">
              <a:defRPr sz="405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9" y="2743198"/>
            <a:ext cx="5111752" cy="990602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87425" y="3778247"/>
            <a:ext cx="673100" cy="209550"/>
          </a:xfrm>
        </p:spPr>
        <p:txBody>
          <a:bodyPr/>
          <a:lstStyle/>
          <a:p>
            <a:fld id="{9AB3A824-1A51-4B26-AD58-A6D8E14F6C04}" type="datetimeFigureOut">
              <a:rPr lang="en-US" smtClean="0"/>
              <a:t>1/7/25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9298" y="3778247"/>
            <a:ext cx="3910976" cy="209550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7676" y="3778247"/>
            <a:ext cx="413375" cy="20955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299" y="2641598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58867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3611561"/>
            <a:ext cx="7207250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1070" y="781050"/>
            <a:ext cx="7579479" cy="2501902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1" y="4036615"/>
            <a:ext cx="7207250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1/7/25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6229578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1" y="736599"/>
            <a:ext cx="7194549" cy="2216151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901" y="3257550"/>
            <a:ext cx="7194549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30837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736599"/>
            <a:ext cx="6972299" cy="177800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43815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5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257550"/>
            <a:ext cx="7207250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4" name="TextBox 13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50200" y="21209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24291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2481436"/>
            <a:ext cx="7207251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3036"/>
            <a:ext cx="720725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9700233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736599"/>
            <a:ext cx="6972299" cy="168275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9484"/>
            <a:ext cx="7207251" cy="66522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397250"/>
            <a:ext cx="7207251" cy="10096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2" name="TextBox 11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0200" y="1949446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69939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736599"/>
            <a:ext cx="7207250" cy="168275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2626"/>
            <a:ext cx="7207251" cy="63093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3352800"/>
            <a:ext cx="7207253" cy="10541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26656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10604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9518" y="736599"/>
            <a:ext cx="1418171" cy="3670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9" y="736599"/>
            <a:ext cx="5574769" cy="36703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4" name="Straight Connector 13"/>
          <p:cNvCxnSpPr/>
          <p:nvPr/>
        </p:nvCxnSpPr>
        <p:spPr>
          <a:xfrm>
            <a:off x="6647918" y="742950"/>
            <a:ext cx="0" cy="36576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572725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9825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2995961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2" y="1314454"/>
            <a:ext cx="6119016" cy="1366886"/>
          </a:xfrm>
        </p:spPr>
        <p:txBody>
          <a:bodyPr anchor="b">
            <a:normAutofit/>
          </a:bodyPr>
          <a:lstStyle>
            <a:lvl1pPr algn="ctr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300" y="2884539"/>
            <a:ext cx="6119018" cy="71591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1/7/25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509542" y="2782939"/>
            <a:ext cx="612253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68622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3836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008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1/7/25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271020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993899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5503" y="1993899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5503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1/7/25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34987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1/7/25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34215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1/7/25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45272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359" y="1041400"/>
            <a:ext cx="2788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1" y="736599"/>
            <a:ext cx="4102100" cy="3670301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0359" y="2273299"/>
            <a:ext cx="2788841" cy="18288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1/7/25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047127" y="2184400"/>
            <a:ext cx="26358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15512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1412874"/>
            <a:ext cx="4681362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1124" y="781050"/>
            <a:ext cx="2297510" cy="35814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49" y="2441574"/>
            <a:ext cx="4681362" cy="1371600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1/7/25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3550794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802" y="0"/>
            <a:ext cx="9172472" cy="5142161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CBC1C18-307B-4F68-A007-B5B542270E8D}" type="datetimeFigureOut">
              <a:rPr lang="en-US" smtClean="0"/>
              <a:t>1/7/25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76985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9" r:id="rId1"/>
    <p:sldLayoutId id="2147484270" r:id="rId2"/>
    <p:sldLayoutId id="2147484271" r:id="rId3"/>
    <p:sldLayoutId id="2147484272" r:id="rId4"/>
    <p:sldLayoutId id="2147484273" r:id="rId5"/>
    <p:sldLayoutId id="2147484274" r:id="rId6"/>
    <p:sldLayoutId id="2147484275" r:id="rId7"/>
    <p:sldLayoutId id="2147484276" r:id="rId8"/>
    <p:sldLayoutId id="2147484277" r:id="rId9"/>
    <p:sldLayoutId id="2147484278" r:id="rId10"/>
    <p:sldLayoutId id="2147484279" r:id="rId11"/>
    <p:sldLayoutId id="2147484280" r:id="rId12"/>
    <p:sldLayoutId id="2147484281" r:id="rId13"/>
    <p:sldLayoutId id="2147484282" r:id="rId14"/>
    <p:sldLayoutId id="2147484283" r:id="rId15"/>
    <p:sldLayoutId id="2147484284" r:id="rId16"/>
    <p:sldLayoutId id="2147484285" r:id="rId17"/>
    <p:sldLayoutId id="2147484286" r:id="rId18"/>
  </p:sldLayoutIdLs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5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3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2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2.jpe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diagramData" Target="../diagrams/data1.xml"/><Relationship Id="rId5" Type="http://schemas.openxmlformats.org/officeDocument/2006/relationships/image" Target="../media/image4.png"/><Relationship Id="rId10" Type="http://schemas.microsoft.com/office/2007/relationships/diagramDrawing" Target="../diagrams/drawing1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304288" y="1188719"/>
            <a:ext cx="4443984" cy="6727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NLP Trainer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764792" y="1911200"/>
            <a:ext cx="5632704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5200" dirty="0">
                <a:solidFill>
                  <a:schemeClr val="dk1"/>
                </a:solidFill>
              </a:rPr>
              <a:t>A Virtual Assistant for Mastering NLP Interview Questions</a:t>
            </a:r>
            <a:endParaRPr dirty="0"/>
          </a:p>
        </p:txBody>
      </p:sp>
      <p:sp>
        <p:nvSpPr>
          <p:cNvPr id="56" name="Google Shape;56;p13"/>
          <p:cNvSpPr txBox="1"/>
          <p:nvPr/>
        </p:nvSpPr>
        <p:spPr>
          <a:xfrm>
            <a:off x="3465576" y="3078291"/>
            <a:ext cx="2231136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</a:rPr>
              <a:t>By </a:t>
            </a:r>
            <a:endParaRPr sz="1800" dirty="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</a:rPr>
              <a:t>Sudip Das</a:t>
            </a:r>
            <a:endParaRPr sz="1800" dirty="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614F7DB2-2747-44B1-8CCD-EA4CF6EAB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1802" y="0"/>
            <a:ext cx="9172471" cy="5142160"/>
            <a:chOff x="-15736" y="0"/>
            <a:chExt cx="12229962" cy="6856214"/>
          </a:xfrm>
        </p:grpSpPr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6B274392-2BAA-4EFD-A7A4-941ABF7B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4E9F97B-B428-4C46-8004-BC4A40DEF3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F6C42F04-DEA1-45C3-9F84-8B1652F9C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DA860151-6D39-4EDD-99B8-908690A0D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2C02D87C-1E23-4B24-AFE6-A85743C72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126" y="181609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98" name="Rectangle 97">
            <a:extLst>
              <a:ext uri="{FF2B5EF4-FFF2-40B4-BE49-F238E27FC236}">
                <a16:creationId xmlns:a16="http://schemas.microsoft.com/office/drawing/2014/main" id="{278BC618-3289-4C64-902D-506AF437E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6"/>
            <a:stretch/>
          </a:blipFill>
          <a:ln w="15875" cap="flat" cmpd="sng" algn="ctr">
            <a:solidFill>
              <a:srgbClr val="AB946B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pic>
        <p:nvPicPr>
          <p:cNvPr id="100" name="Picture 99">
            <a:extLst>
              <a:ext uri="{FF2B5EF4-FFF2-40B4-BE49-F238E27FC236}">
                <a16:creationId xmlns:a16="http://schemas.microsoft.com/office/drawing/2014/main" id="{133D31B1-9C37-4542-80D3-7B54026F2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8" cy="5142160"/>
          </a:xfrm>
          <a:prstGeom prst="rect">
            <a:avLst/>
          </a:prstGeom>
        </p:spPr>
      </p:pic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971551" y="736599"/>
            <a:ext cx="7200897" cy="9779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4400"/>
              <a:t>Project Overview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10D273FA-71CB-4AEB-8F60-67AB3375E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12281" y="1800479"/>
            <a:ext cx="695539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971550" y="1917699"/>
            <a:ext cx="7200897" cy="248920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115000"/>
              <a:buNone/>
            </a:pPr>
            <a:r>
              <a:rPr lang="en-US" dirty="0"/>
              <a:t>Target users</a:t>
            </a:r>
          </a:p>
          <a:p>
            <a:pPr marL="457200" lvl="0" indent="-35560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115000"/>
              <a:buFont typeface="Arial"/>
              <a:buChar char="•"/>
            </a:pPr>
            <a:r>
              <a:rPr lang="en-US" dirty="0"/>
              <a:t>Students - prepare for exams</a:t>
            </a:r>
          </a:p>
          <a:p>
            <a:pPr marL="457200" lvl="0" indent="-35560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115000"/>
              <a:buFont typeface="Arial"/>
              <a:buChar char="•"/>
            </a:pPr>
            <a:r>
              <a:rPr lang="en-US" dirty="0"/>
              <a:t>Job seekers - prepare for interviews</a:t>
            </a:r>
          </a:p>
          <a:p>
            <a:pPr marL="0" lvl="0" indent="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115000"/>
              <a:buNone/>
            </a:pPr>
            <a:r>
              <a:rPr lang="en-US" dirty="0"/>
              <a:t>Data Collection</a:t>
            </a:r>
          </a:p>
          <a:p>
            <a:pPr marL="457200" lvl="0" indent="-35560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115000"/>
              <a:buFont typeface="Arial"/>
              <a:buChar char="•"/>
            </a:pPr>
            <a:r>
              <a:rPr lang="en-US" dirty="0"/>
              <a:t>scraping websites and PDFs</a:t>
            </a:r>
          </a:p>
          <a:p>
            <a:pPr marL="0" lvl="0" indent="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115000"/>
              <a:buNone/>
            </a:pPr>
            <a:r>
              <a:rPr lang="en-US" dirty="0"/>
              <a:t>Text Preprocessing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14F7DB2-2747-44B1-8CCD-EA4CF6EAB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1802" y="0"/>
            <a:ext cx="9172471" cy="5142160"/>
            <a:chOff x="-15736" y="0"/>
            <a:chExt cx="12229962" cy="6856214"/>
          </a:xfrm>
        </p:grpSpPr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6B274392-2BAA-4EFD-A7A4-941ABF7B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54E9F97B-B428-4C46-8004-BC4A40DEF3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F6C42F04-DEA1-45C3-9F84-8B1652F9C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DA860151-6D39-4EDD-99B8-908690A0D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2C02D87C-1E23-4B24-AFE6-A85743C72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126" y="181609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29369C1F-C4A4-40B4-B6E0-2858C840F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6"/>
            <a:stretch/>
          </a:blipFill>
          <a:ln w="15875" cap="flat" cmpd="sng" algn="ctr">
            <a:solidFill>
              <a:srgbClr val="D9B247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pic>
        <p:nvPicPr>
          <p:cNvPr id="121" name="Picture 120">
            <a:extLst>
              <a:ext uri="{FF2B5EF4-FFF2-40B4-BE49-F238E27FC236}">
                <a16:creationId xmlns:a16="http://schemas.microsoft.com/office/drawing/2014/main" id="{D2C6A0EE-D2D9-448F-B083-7DEEB674B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8" cy="5142160"/>
          </a:xfrm>
          <a:prstGeom prst="rect">
            <a:avLst/>
          </a:prstGeom>
        </p:spPr>
      </p:pic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971551" y="736599"/>
            <a:ext cx="7200897" cy="9779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4400" dirty="0"/>
              <a:t>RAG Pipeline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96DC9B3E-DC68-4FF2-9781-CB1E626F55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12281" y="1800479"/>
            <a:ext cx="695539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971550" y="1917699"/>
            <a:ext cx="7200897" cy="248920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spcBef>
                <a:spcPct val="20000"/>
              </a:spcBef>
              <a:spcAft>
                <a:spcPts val="600"/>
              </a:spcAft>
              <a:buSzPct val="115000"/>
              <a:buFont typeface="Arial"/>
              <a:buChar char="•"/>
            </a:pPr>
            <a:r>
              <a:rPr lang="en-US" dirty="0"/>
              <a:t> Embedding Model: MiniLM-L6-v2</a:t>
            </a:r>
          </a:p>
          <a:p>
            <a:pPr marL="0" lvl="0" indent="0" defTabSz="457200">
              <a:spcBef>
                <a:spcPct val="20000"/>
              </a:spcBef>
              <a:spcAft>
                <a:spcPts val="600"/>
              </a:spcAft>
              <a:buSzPct val="115000"/>
              <a:buFont typeface="Arial"/>
              <a:buChar char="•"/>
            </a:pPr>
            <a:r>
              <a:rPr lang="en-US" dirty="0"/>
              <a:t> Indexing &amp; Retrieval: FAISS for fast similarity search</a:t>
            </a:r>
          </a:p>
          <a:p>
            <a:pPr marL="0" lvl="0" indent="0" defTabSz="457200">
              <a:spcBef>
                <a:spcPct val="20000"/>
              </a:spcBef>
              <a:spcAft>
                <a:spcPts val="600"/>
              </a:spcAft>
              <a:buSzPct val="115000"/>
              <a:buFont typeface="Arial"/>
              <a:buChar char="•"/>
            </a:pPr>
            <a:r>
              <a:rPr lang="en-US" dirty="0"/>
              <a:t> Context Filtering: Top 3 passages, similarity threshold 0.7</a:t>
            </a:r>
          </a:p>
          <a:p>
            <a:pPr marL="0" lvl="0" indent="0" defTabSz="457200">
              <a:spcBef>
                <a:spcPct val="20000"/>
              </a:spcBef>
              <a:spcAft>
                <a:spcPts val="600"/>
              </a:spcAft>
              <a:buSzPct val="115000"/>
              <a:buFont typeface="Arial"/>
              <a:buChar char="•"/>
            </a:pPr>
            <a:r>
              <a:rPr lang="en-US" dirty="0"/>
              <a:t> Output: Context-driven, precise answers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>
            <a:extLst>
              <a:ext uri="{FF2B5EF4-FFF2-40B4-BE49-F238E27FC236}">
                <a16:creationId xmlns:a16="http://schemas.microsoft.com/office/drawing/2014/main" id="{614F7DB2-2747-44B1-8CCD-EA4CF6EAB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1802" y="0"/>
            <a:ext cx="9172471" cy="5142160"/>
            <a:chOff x="-15736" y="0"/>
            <a:chExt cx="12229962" cy="6856214"/>
          </a:xfrm>
        </p:grpSpPr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6B274392-2BAA-4EFD-A7A4-941ABF7B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4E9F97B-B428-4C46-8004-BC4A40DEF3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F6C42F04-DEA1-45C3-9F84-8B1652F9C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DA860151-6D39-4EDD-99B8-908690A0D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C02D87C-1E23-4B24-AFE6-A85743C72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126" y="181609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278BC618-3289-4C64-902D-506AF437E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6"/>
            <a:stretch/>
          </a:blipFill>
          <a:ln w="15875" cap="flat" cmpd="sng" algn="ctr">
            <a:solidFill>
              <a:srgbClr val="AB946B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133D31B1-9C37-4542-80D3-7B54026F2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8" cy="5142160"/>
          </a:xfrm>
          <a:prstGeom prst="rect">
            <a:avLst/>
          </a:prstGeom>
        </p:spPr>
      </p:pic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971551" y="736599"/>
            <a:ext cx="7200897" cy="9779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4400"/>
              <a:t>Results and Optimization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10D273FA-71CB-4AEB-8F60-67AB3375E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12281" y="1800479"/>
            <a:ext cx="695539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971550" y="1917699"/>
            <a:ext cx="7200897" cy="248920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115000"/>
              <a:buNone/>
            </a:pPr>
            <a:r>
              <a:rPr lang="en-US" sz="1500" dirty="0"/>
              <a:t>Evaluation metrics - BLEU and ROUGE on 30 NLP questions</a:t>
            </a:r>
          </a:p>
          <a:p>
            <a:pPr marL="0" lvl="0" indent="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115000"/>
              <a:buNone/>
            </a:pPr>
            <a:r>
              <a:rPr lang="en-US" sz="1500" dirty="0"/>
              <a:t>LLMs tested:</a:t>
            </a:r>
          </a:p>
          <a:p>
            <a:pPr marL="457200" lvl="0" indent="-34290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115000"/>
              <a:buFont typeface="Arial"/>
              <a:buChar char="•"/>
            </a:pPr>
            <a:r>
              <a:rPr lang="en-US" sz="1500" dirty="0"/>
              <a:t>Llama-3.2 - Higher contextual depth &amp; lexical precision</a:t>
            </a:r>
          </a:p>
          <a:p>
            <a:pPr marL="457200" lvl="0" indent="-34290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115000"/>
              <a:buFont typeface="Arial"/>
              <a:buChar char="•"/>
            </a:pPr>
            <a:r>
              <a:rPr lang="en-US" sz="1500" dirty="0"/>
              <a:t>Flan-T5 - More concise but slightly lower scores</a:t>
            </a:r>
          </a:p>
          <a:p>
            <a:pPr marL="0" lvl="0" indent="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115000"/>
              <a:buNone/>
            </a:pPr>
            <a:r>
              <a:rPr lang="en-US" sz="1500" dirty="0"/>
              <a:t>Output post processing:</a:t>
            </a:r>
          </a:p>
          <a:p>
            <a:pPr marL="457200" lvl="0" indent="-34290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115000"/>
              <a:buFont typeface="Arial"/>
              <a:buChar char="•"/>
            </a:pPr>
            <a:r>
              <a:rPr lang="en-US" sz="1500" dirty="0"/>
              <a:t>Cleaned answer</a:t>
            </a:r>
          </a:p>
          <a:p>
            <a:pPr marL="457200" lvl="0" indent="-34290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115000"/>
              <a:buFont typeface="Arial"/>
              <a:buChar char="•"/>
            </a:pPr>
            <a:r>
              <a:rPr lang="en-US" sz="1500" dirty="0"/>
              <a:t>Refined context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roup 148">
            <a:extLst>
              <a:ext uri="{FF2B5EF4-FFF2-40B4-BE49-F238E27FC236}">
                <a16:creationId xmlns:a16="http://schemas.microsoft.com/office/drawing/2014/main" id="{3F6D81C7-B083-478E-82FE-089A8CB72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1802" y="0"/>
            <a:ext cx="9172471" cy="5142160"/>
            <a:chOff x="-15736" y="0"/>
            <a:chExt cx="12229962" cy="6856214"/>
          </a:xfrm>
        </p:grpSpPr>
        <p:pic>
          <p:nvPicPr>
            <p:cNvPr id="131" name="Picture 130">
              <a:extLst>
                <a:ext uri="{FF2B5EF4-FFF2-40B4-BE49-F238E27FC236}">
                  <a16:creationId xmlns:a16="http://schemas.microsoft.com/office/drawing/2014/main" id="{8398EDA2-4889-433D-AC01-5214D79764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0099D46A-AF52-46FD-938B-D31189460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C933E919-C473-4F0E-9DBC-CC65FC9E9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34" name="Picture 133">
              <a:extLst>
                <a:ext uri="{FF2B5EF4-FFF2-40B4-BE49-F238E27FC236}">
                  <a16:creationId xmlns:a16="http://schemas.microsoft.com/office/drawing/2014/main" id="{FBBF3BDD-5C99-4FDC-BBCB-E711359D9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F06B54F2-CD11-4359-A7D6-DA7C76C09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126" y="181609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52" name="Rectangle 151">
            <a:extLst>
              <a:ext uri="{FF2B5EF4-FFF2-40B4-BE49-F238E27FC236}">
                <a16:creationId xmlns:a16="http://schemas.microsoft.com/office/drawing/2014/main" id="{ED56E41F-B8E0-4D18-B554-FD40260DE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2DB31E17-E562-4F82-98D0-858C84120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1802" y="0"/>
            <a:ext cx="9172471" cy="5142160"/>
            <a:chOff x="-15736" y="0"/>
            <a:chExt cx="12229962" cy="6856214"/>
          </a:xfrm>
        </p:grpSpPr>
        <p:pic>
          <p:nvPicPr>
            <p:cNvPr id="141" name="Picture 140">
              <a:extLst>
                <a:ext uri="{FF2B5EF4-FFF2-40B4-BE49-F238E27FC236}">
                  <a16:creationId xmlns:a16="http://schemas.microsoft.com/office/drawing/2014/main" id="{58BF3B07-5EF6-4E5B-834E-C1398DB60A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3DDA1859-D108-4C60-B38B-C85485AB3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143" name="Picture 142">
              <a:extLst>
                <a:ext uri="{FF2B5EF4-FFF2-40B4-BE49-F238E27FC236}">
                  <a16:creationId xmlns:a16="http://schemas.microsoft.com/office/drawing/2014/main" id="{E498EA77-084B-43CC-B94D-566F1D8E1E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99B16D3F-47E8-419E-9C4E-ED6FC918FB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5651868" y="736599"/>
            <a:ext cx="2520579" cy="9779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100">
                <a:solidFill>
                  <a:srgbClr val="262626"/>
                </a:solidFill>
              </a:rPr>
              <a:t>User Interface (UI)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23E937B9-07EE-456A-A31C-41A8866E2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9482" y="819150"/>
            <a:ext cx="4457015" cy="3386328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FD2308B7-2829-44DD-B213-27EEBDED1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40066" y="1800479"/>
            <a:ext cx="253238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5651868" y="1917699"/>
            <a:ext cx="2760612" cy="248920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spcBef>
                <a:spcPct val="20000"/>
              </a:spcBef>
              <a:spcAft>
                <a:spcPts val="600"/>
              </a:spcAft>
              <a:buSzPct val="115000"/>
              <a:buNone/>
            </a:pPr>
            <a:r>
              <a:rPr lang="en-US" dirty="0">
                <a:solidFill>
                  <a:srgbClr val="262626"/>
                </a:solidFill>
              </a:rPr>
              <a:t>Interface</a:t>
            </a:r>
          </a:p>
          <a:p>
            <a:pPr marL="457200" lvl="0" indent="-342900" defTabSz="457200">
              <a:spcBef>
                <a:spcPct val="20000"/>
              </a:spcBef>
              <a:spcAft>
                <a:spcPts val="600"/>
              </a:spcAft>
              <a:buSzPct val="115000"/>
              <a:buFont typeface="Arial"/>
              <a:buChar char="•"/>
            </a:pPr>
            <a:r>
              <a:rPr lang="en-US" dirty="0" err="1">
                <a:solidFill>
                  <a:srgbClr val="262626"/>
                </a:solidFill>
              </a:rPr>
              <a:t>Gradio</a:t>
            </a:r>
            <a:r>
              <a:rPr lang="en-US" dirty="0">
                <a:solidFill>
                  <a:srgbClr val="262626"/>
                </a:solidFill>
              </a:rPr>
              <a:t>-based Web UI</a:t>
            </a:r>
          </a:p>
          <a:p>
            <a:pPr marL="0" lvl="0" indent="0" defTabSz="457200">
              <a:spcBef>
                <a:spcPct val="20000"/>
              </a:spcBef>
              <a:spcAft>
                <a:spcPts val="600"/>
              </a:spcAft>
              <a:buSzPct val="115000"/>
              <a:buNone/>
            </a:pPr>
            <a:r>
              <a:rPr lang="en-US" dirty="0">
                <a:solidFill>
                  <a:srgbClr val="262626"/>
                </a:solidFill>
              </a:rPr>
              <a:t>Features</a:t>
            </a:r>
          </a:p>
          <a:p>
            <a:pPr marL="457200" lvl="0" indent="-342900" defTabSz="457200">
              <a:spcBef>
                <a:spcPct val="20000"/>
              </a:spcBef>
              <a:spcAft>
                <a:spcPts val="600"/>
              </a:spcAft>
              <a:buSzPct val="115000"/>
              <a:buFont typeface="Arial"/>
              <a:buChar char="•"/>
            </a:pPr>
            <a:r>
              <a:rPr lang="en-US" dirty="0">
                <a:solidFill>
                  <a:srgbClr val="262626"/>
                </a:solidFill>
              </a:rPr>
              <a:t>Model Selection</a:t>
            </a:r>
          </a:p>
          <a:p>
            <a:pPr marL="457200" lvl="0" indent="-342900" defTabSz="457200">
              <a:spcBef>
                <a:spcPct val="20000"/>
              </a:spcBef>
              <a:spcAft>
                <a:spcPts val="600"/>
              </a:spcAft>
              <a:buSzPct val="115000"/>
              <a:buFont typeface="Arial"/>
              <a:buChar char="•"/>
            </a:pPr>
            <a:r>
              <a:rPr lang="en-US" dirty="0">
                <a:solidFill>
                  <a:srgbClr val="262626"/>
                </a:solidFill>
              </a:rPr>
              <a:t>Real-time Q&amp;A</a:t>
            </a:r>
          </a:p>
          <a:p>
            <a:pPr marL="0" lvl="0" indent="0" defTabSz="457200">
              <a:spcBef>
                <a:spcPct val="20000"/>
              </a:spcBef>
              <a:spcAft>
                <a:spcPts val="600"/>
              </a:spcAft>
              <a:buSzPct val="115000"/>
              <a:buFont typeface="Arial"/>
              <a:buChar char="•"/>
            </a:pPr>
            <a:endParaRPr lang="en-US" dirty="0">
              <a:solidFill>
                <a:srgbClr val="262626"/>
              </a:solidFill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B3D4FD6-3CB9-A0A3-08B1-E549EB6BC5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601" y="1438482"/>
            <a:ext cx="4185648" cy="226653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93">
            <a:extLst>
              <a:ext uri="{FF2B5EF4-FFF2-40B4-BE49-F238E27FC236}">
                <a16:creationId xmlns:a16="http://schemas.microsoft.com/office/drawing/2014/main" id="{3F6D81C7-B083-478E-82FE-089A8CB72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1802" y="0"/>
            <a:ext cx="9172471" cy="5142160"/>
            <a:chOff x="-15736" y="0"/>
            <a:chExt cx="12229962" cy="6856214"/>
          </a:xfrm>
        </p:grpSpPr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8398EDA2-4889-433D-AC01-5214D79764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0099D46A-AF52-46FD-938B-D31189460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C933E919-C473-4F0E-9DBC-CC65FC9E9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98" name="Picture 97">
              <a:extLst>
                <a:ext uri="{FF2B5EF4-FFF2-40B4-BE49-F238E27FC236}">
                  <a16:creationId xmlns:a16="http://schemas.microsoft.com/office/drawing/2014/main" id="{FBBF3BDD-5C99-4FDC-BBCB-E711359D9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F06B54F2-CD11-4359-A7D6-DA7C76C09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126" y="181609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971551" y="736599"/>
            <a:ext cx="7200897" cy="9779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4400" dirty="0">
                <a:solidFill>
                  <a:srgbClr val="262626"/>
                </a:solidFill>
              </a:rPr>
              <a:t>Challenges &amp; Future Work</a:t>
            </a:r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971551" y="1917699"/>
            <a:ext cx="4692650" cy="248920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115000"/>
              <a:buNone/>
            </a:pPr>
            <a:r>
              <a:rPr lang="en-US" sz="1300" b="1" dirty="0">
                <a:solidFill>
                  <a:srgbClr val="262626"/>
                </a:solidFill>
              </a:rPr>
              <a:t>Challenges:</a:t>
            </a:r>
          </a:p>
          <a:p>
            <a:pPr marL="457200" lvl="0" indent="-34290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115000"/>
              <a:buFont typeface="Arial"/>
              <a:buChar char="•"/>
            </a:pPr>
            <a:r>
              <a:rPr lang="en-US" sz="1300" dirty="0">
                <a:solidFill>
                  <a:srgbClr val="262626"/>
                </a:solidFill>
              </a:rPr>
              <a:t>Handling ambiguous queries</a:t>
            </a:r>
          </a:p>
          <a:p>
            <a:pPr marL="457200" lvl="0" indent="-34290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115000"/>
              <a:buFont typeface="Arial"/>
              <a:buChar char="•"/>
            </a:pPr>
            <a:r>
              <a:rPr lang="en-US" sz="1300" dirty="0">
                <a:solidFill>
                  <a:srgbClr val="262626"/>
                </a:solidFill>
              </a:rPr>
              <a:t>Balancing detail with brevity</a:t>
            </a:r>
          </a:p>
          <a:p>
            <a:pPr marL="457200" lvl="0" indent="-34290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115000"/>
              <a:buFont typeface="Arial"/>
              <a:buChar char="•"/>
            </a:pPr>
            <a:r>
              <a:rPr lang="en-US" sz="1300" dirty="0">
                <a:solidFill>
                  <a:srgbClr val="262626"/>
                </a:solidFill>
              </a:rPr>
              <a:t>Continuous corpus expansion needed</a:t>
            </a:r>
          </a:p>
          <a:p>
            <a:pPr marL="0" lvl="0" indent="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115000"/>
              <a:buNone/>
            </a:pPr>
            <a:r>
              <a:rPr lang="en-US" sz="1300" b="1" dirty="0">
                <a:solidFill>
                  <a:srgbClr val="262626"/>
                </a:solidFill>
              </a:rPr>
              <a:t>Next Steps:</a:t>
            </a:r>
          </a:p>
          <a:p>
            <a:pPr marL="457200" lvl="0" indent="-34290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115000"/>
              <a:buFont typeface="Arial"/>
              <a:buChar char="•"/>
            </a:pPr>
            <a:r>
              <a:rPr lang="en-US" sz="1300" dirty="0">
                <a:solidFill>
                  <a:srgbClr val="262626"/>
                </a:solidFill>
              </a:rPr>
              <a:t>Refine retrieval &amp; prompt engineering</a:t>
            </a:r>
          </a:p>
          <a:p>
            <a:pPr marL="457200" lvl="0" indent="-34290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115000"/>
              <a:buFont typeface="Arial"/>
              <a:buChar char="•"/>
            </a:pPr>
            <a:r>
              <a:rPr lang="en-US" sz="1300" dirty="0">
                <a:solidFill>
                  <a:srgbClr val="262626"/>
                </a:solidFill>
              </a:rPr>
              <a:t>Domain-specific fine-tuning</a:t>
            </a:r>
          </a:p>
          <a:p>
            <a:pPr marL="457200" lvl="0" indent="-34290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115000"/>
              <a:buFont typeface="Arial"/>
              <a:buChar char="•"/>
            </a:pPr>
            <a:r>
              <a:rPr lang="en-US" sz="1300" dirty="0">
                <a:solidFill>
                  <a:srgbClr val="262626"/>
                </a:solidFill>
              </a:rPr>
              <a:t>Enhanced evaluation metrics aligned with user satisfaction</a:t>
            </a:r>
          </a:p>
          <a:p>
            <a:pPr marL="0" lvl="0" indent="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115000"/>
              <a:buFont typeface="Arial"/>
              <a:buChar char="•"/>
            </a:pPr>
            <a:endParaRPr lang="en-US" sz="1300" dirty="0">
              <a:solidFill>
                <a:srgbClr val="262626"/>
              </a:solidFill>
            </a:endParaRPr>
          </a:p>
        </p:txBody>
      </p:sp>
      <p:pic>
        <p:nvPicPr>
          <p:cNvPr id="91" name="Graphic 90" descr="Head with Gears">
            <a:extLst>
              <a:ext uri="{FF2B5EF4-FFF2-40B4-BE49-F238E27FC236}">
                <a16:creationId xmlns:a16="http://schemas.microsoft.com/office/drawing/2014/main" id="{4C066DD0-A153-2B4E-E0B2-0911397DE8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63769" y="2068227"/>
            <a:ext cx="2054796" cy="2054796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oup 125">
            <a:extLst>
              <a:ext uri="{FF2B5EF4-FFF2-40B4-BE49-F238E27FC236}">
                <a16:creationId xmlns:a16="http://schemas.microsoft.com/office/drawing/2014/main" id="{C93797FD-7F0A-483E-966E-7FE88F8D8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1802" y="0"/>
            <a:ext cx="9172471" cy="5142160"/>
            <a:chOff x="-15736" y="0"/>
            <a:chExt cx="12229962" cy="6856214"/>
          </a:xfrm>
        </p:grpSpPr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94299858-315B-4242-A342-32FD05E4D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5783D501-1479-4FE1-A62C-B9C862498C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C53C2CCF-3504-410A-A978-9BCC7D295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444AA77E-0BD7-413F-9123-2CDF296BA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DDB3BAEE-5BE4-4B17-A2DA-B334759C4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126" y="181609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1" name="Google Shape;93;p19">
            <a:extLst>
              <a:ext uri="{FF2B5EF4-FFF2-40B4-BE49-F238E27FC236}">
                <a16:creationId xmlns:a16="http://schemas.microsoft.com/office/drawing/2014/main" id="{75032C34-2C7F-AC4B-28C7-4504158934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4369468"/>
              </p:ext>
            </p:extLst>
          </p:nvPr>
        </p:nvGraphicFramePr>
        <p:xfrm>
          <a:off x="971550" y="2079288"/>
          <a:ext cx="7200897" cy="2156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</TotalTime>
  <Words>168</Words>
  <Application>Microsoft Macintosh PowerPoint</Application>
  <PresentationFormat>On-screen Show (16:9)</PresentationFormat>
  <Paragraphs>41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Organic</vt:lpstr>
      <vt:lpstr>NLP Trainer</vt:lpstr>
      <vt:lpstr>Project Overview</vt:lpstr>
      <vt:lpstr>RAG Pipeline</vt:lpstr>
      <vt:lpstr>Results and Optimization</vt:lpstr>
      <vt:lpstr>User Interface (UI)</vt:lpstr>
      <vt:lpstr>Challenges &amp; 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Sudip Das</cp:lastModifiedBy>
  <cp:revision>3</cp:revision>
  <dcterms:modified xsi:type="dcterms:W3CDTF">2025-01-08T05:01:25Z</dcterms:modified>
</cp:coreProperties>
</file>