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B6B6-91D9-42E9-92ED-0CBDCDD1B14F}" type="datetimeFigureOut">
              <a:rPr lang="en-US" smtClean="0"/>
              <a:t>1/4/2015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8435-589B-440C-8B34-A5A03DF036C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B6B6-91D9-42E9-92ED-0CBDCDD1B14F}" type="datetimeFigureOut">
              <a:rPr lang="en-US" smtClean="0"/>
              <a:t>1/4/2015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8435-589B-440C-8B34-A5A03DF036C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B6B6-91D9-42E9-92ED-0CBDCDD1B14F}" type="datetimeFigureOut">
              <a:rPr lang="en-US" smtClean="0"/>
              <a:t>1/4/2015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8435-589B-440C-8B34-A5A03DF036C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B6B6-91D9-42E9-92ED-0CBDCDD1B14F}" type="datetimeFigureOut">
              <a:rPr lang="en-US" smtClean="0"/>
              <a:t>1/4/2015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8435-589B-440C-8B34-A5A03DF036C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B6B6-91D9-42E9-92ED-0CBDCDD1B14F}" type="datetimeFigureOut">
              <a:rPr lang="en-US" smtClean="0"/>
              <a:t>1/4/2015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8435-589B-440C-8B34-A5A03DF036C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B6B6-91D9-42E9-92ED-0CBDCDD1B14F}" type="datetimeFigureOut">
              <a:rPr lang="en-US" smtClean="0"/>
              <a:t>1/4/2015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8435-589B-440C-8B34-A5A03DF036C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B6B6-91D9-42E9-92ED-0CBDCDD1B14F}" type="datetimeFigureOut">
              <a:rPr lang="en-US" smtClean="0"/>
              <a:t>1/4/2015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8435-589B-440C-8B34-A5A03DF036C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B6B6-91D9-42E9-92ED-0CBDCDD1B14F}" type="datetimeFigureOut">
              <a:rPr lang="en-US" smtClean="0"/>
              <a:t>1/4/2015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8435-589B-440C-8B34-A5A03DF036C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B6B6-91D9-42E9-92ED-0CBDCDD1B14F}" type="datetimeFigureOut">
              <a:rPr lang="en-US" smtClean="0"/>
              <a:t>1/4/2015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8435-589B-440C-8B34-A5A03DF036C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B6B6-91D9-42E9-92ED-0CBDCDD1B14F}" type="datetimeFigureOut">
              <a:rPr lang="en-US" smtClean="0"/>
              <a:t>1/4/2015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8435-589B-440C-8B34-A5A03DF036C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B6B6-91D9-42E9-92ED-0CBDCDD1B14F}" type="datetimeFigureOut">
              <a:rPr lang="en-US" smtClean="0"/>
              <a:t>1/4/2015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8435-589B-440C-8B34-A5A03DF036C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FB6B6-91D9-42E9-92ED-0CBDCDD1B14F}" type="datetimeFigureOut">
              <a:rPr lang="en-US" smtClean="0"/>
              <a:t>1/4/2015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68435-589B-440C-8B34-A5A03DF036C8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72400" cy="1470025"/>
          </a:xfrm>
        </p:spPr>
        <p:txBody>
          <a:bodyPr/>
          <a:lstStyle/>
          <a:p>
            <a:r>
              <a:rPr lang="en-AU" b="1" dirty="0" smtClean="0"/>
              <a:t>Anatomy of a Website</a:t>
            </a:r>
            <a:br>
              <a:rPr lang="en-AU" b="1" dirty="0" smtClean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2071678"/>
            <a:ext cx="6400800" cy="3143272"/>
          </a:xfrm>
        </p:spPr>
        <p:txBody>
          <a:bodyPr>
            <a:normAutofit/>
          </a:bodyPr>
          <a:lstStyle/>
          <a:p>
            <a:r>
              <a:rPr lang="en-AU" b="1" dirty="0" smtClean="0">
                <a:solidFill>
                  <a:schemeClr val="tx1"/>
                </a:solidFill>
              </a:rPr>
              <a:t>Content</a:t>
            </a:r>
            <a:r>
              <a:rPr lang="en-AU" dirty="0" smtClean="0">
                <a:solidFill>
                  <a:schemeClr val="tx1"/>
                </a:solidFill>
              </a:rPr>
              <a:t>: Text, Media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+  </a:t>
            </a:r>
            <a:r>
              <a:rPr lang="en-AU" b="1" dirty="0" smtClean="0">
                <a:solidFill>
                  <a:schemeClr val="tx1"/>
                </a:solidFill>
              </a:rPr>
              <a:t>HTML</a:t>
            </a:r>
            <a:r>
              <a:rPr lang="en-AU" dirty="0" smtClean="0">
                <a:solidFill>
                  <a:schemeClr val="tx1"/>
                </a:solidFill>
              </a:rPr>
              <a:t>: Structure + Semantics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+   </a:t>
            </a:r>
            <a:r>
              <a:rPr lang="en-AU" b="1" dirty="0" smtClean="0">
                <a:solidFill>
                  <a:schemeClr val="tx1"/>
                </a:solidFill>
              </a:rPr>
              <a:t>CSS</a:t>
            </a:r>
            <a:r>
              <a:rPr lang="en-AU" dirty="0" smtClean="0">
                <a:solidFill>
                  <a:schemeClr val="tx1"/>
                </a:solidFill>
              </a:rPr>
              <a:t>: Presentation + Design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+    </a:t>
            </a:r>
            <a:r>
              <a:rPr lang="en-AU" b="1" dirty="0" smtClean="0">
                <a:solidFill>
                  <a:schemeClr val="tx1"/>
                </a:solidFill>
              </a:rPr>
              <a:t>JS</a:t>
            </a:r>
            <a:r>
              <a:rPr lang="en-AU" dirty="0" smtClean="0">
                <a:solidFill>
                  <a:schemeClr val="tx1"/>
                </a:solidFill>
              </a:rPr>
              <a:t>: Interactivity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= </a:t>
            </a:r>
            <a:r>
              <a:rPr lang="en-AU" b="1" dirty="0" smtClean="0">
                <a:solidFill>
                  <a:schemeClr val="tx1"/>
                </a:solidFill>
              </a:rPr>
              <a:t>Your Website</a:t>
            </a:r>
            <a:endParaRPr lang="en-AU" dirty="0" smtClean="0">
              <a:solidFill>
                <a:schemeClr val="tx1"/>
              </a:solidFill>
            </a:endParaRPr>
          </a:p>
          <a:p>
            <a:endParaRPr lang="en-A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en-AU" dirty="0" smtClean="0"/>
              <a:t>Other Important Element</a:t>
            </a:r>
          </a:p>
          <a:p>
            <a:pPr lvl="1"/>
            <a:r>
              <a:rPr lang="en-AU" dirty="0" smtClean="0"/>
              <a:t>&lt;div&gt;</a:t>
            </a:r>
          </a:p>
          <a:p>
            <a:pPr lvl="1"/>
            <a:r>
              <a:rPr lang="en-AU" dirty="0" smtClean="0"/>
              <a:t>&lt;span&gt;</a:t>
            </a:r>
          </a:p>
          <a:p>
            <a:pPr lvl="1"/>
            <a:r>
              <a:rPr lang="en-AU" dirty="0" smtClean="0"/>
              <a:t>Html 5 tags</a:t>
            </a:r>
          </a:p>
          <a:p>
            <a:pPr lvl="2"/>
            <a:r>
              <a:rPr lang="en-AU" dirty="0" smtClean="0"/>
              <a:t>&lt;section&gt;</a:t>
            </a:r>
          </a:p>
          <a:p>
            <a:pPr lvl="2"/>
            <a:r>
              <a:rPr lang="en-AU" dirty="0" smtClean="0"/>
              <a:t>&lt;article&gt;</a:t>
            </a:r>
          </a:p>
          <a:p>
            <a:pPr lvl="2"/>
            <a:r>
              <a:rPr lang="en-AU" dirty="0" smtClean="0"/>
              <a:t>&lt;aside&gt;</a:t>
            </a:r>
            <a:endParaRPr lang="en-A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86544"/>
          </a:xfrm>
        </p:spPr>
        <p:txBody>
          <a:bodyPr>
            <a:normAutofit/>
          </a:bodyPr>
          <a:lstStyle/>
          <a:p>
            <a:r>
              <a:rPr lang="en-AU" b="1" dirty="0"/>
              <a:t>HTML Comments</a:t>
            </a:r>
          </a:p>
          <a:p>
            <a:pPr>
              <a:buNone/>
            </a:pPr>
            <a:r>
              <a:rPr lang="en-AU" sz="2400" dirty="0"/>
              <a:t>&lt;!--</a:t>
            </a:r>
            <a:r>
              <a:rPr lang="en-AU" sz="2400" dirty="0" smtClean="0"/>
              <a:t> I can comment for humans here. </a:t>
            </a:r>
            <a:r>
              <a:rPr lang="en-AU" sz="2400" dirty="0"/>
              <a:t>--&gt;</a:t>
            </a:r>
            <a:r>
              <a:rPr lang="en-AU" sz="2400" dirty="0" smtClean="0"/>
              <a:t> </a:t>
            </a:r>
            <a:endParaRPr lang="en-AU" sz="2400" dirty="0"/>
          </a:p>
          <a:p>
            <a:pPr>
              <a:buNone/>
            </a:pPr>
            <a:r>
              <a:rPr lang="en-AU" sz="2400" dirty="0" smtClean="0"/>
              <a:t>&lt;!-- I can write a comment that spans multiple lines too. </a:t>
            </a:r>
            <a:r>
              <a:rPr lang="en-AU" sz="2400" dirty="0"/>
              <a:t>--&gt;</a:t>
            </a:r>
            <a:r>
              <a:rPr lang="en-AU" sz="2400" dirty="0" smtClean="0"/>
              <a:t> </a:t>
            </a:r>
          </a:p>
          <a:p>
            <a:pPr>
              <a:buNone/>
            </a:pPr>
            <a:endParaRPr lang="en-AU" dirty="0"/>
          </a:p>
          <a:p>
            <a:r>
              <a:rPr lang="en-AU" b="1" dirty="0"/>
              <a:t>HTML </a:t>
            </a:r>
            <a:r>
              <a:rPr lang="en-AU" b="1" dirty="0" smtClean="0"/>
              <a:t>Readability</a:t>
            </a:r>
          </a:p>
          <a:p>
            <a:pPr>
              <a:buNone/>
            </a:pPr>
            <a:r>
              <a:rPr lang="en-AU" sz="2400" i="1" dirty="0" smtClean="0"/>
              <a:t>Bad Implementation:</a:t>
            </a:r>
          </a:p>
          <a:p>
            <a:pPr>
              <a:buNone/>
            </a:pPr>
            <a:r>
              <a:rPr lang="it-IT" sz="2000" dirty="0" smtClean="0"/>
              <a:t>&lt;ul&gt;&lt;li&gt;&lt;a href=http://www.google.com&gt;Google&lt;/a&gt;&lt;/li&gt;</a:t>
            </a:r>
          </a:p>
          <a:p>
            <a:pPr>
              <a:buNone/>
            </a:pPr>
            <a:r>
              <a:rPr lang="it-IT" sz="2000" dirty="0" smtClean="0"/>
              <a:t>&lt;LI&gt;Yahoo&lt;/LI&gt;&lt;/UL&gt;</a:t>
            </a:r>
          </a:p>
          <a:p>
            <a:pPr>
              <a:buNone/>
            </a:pPr>
            <a:endParaRPr lang="it-IT" sz="2000" dirty="0" smtClean="0"/>
          </a:p>
          <a:p>
            <a:pPr>
              <a:buNone/>
            </a:pPr>
            <a:r>
              <a:rPr lang="en-AU" sz="2400" i="1" dirty="0" smtClean="0"/>
              <a:t>Good Implementation:</a:t>
            </a:r>
          </a:p>
          <a:p>
            <a:pPr>
              <a:buNone/>
            </a:pPr>
            <a:r>
              <a:rPr lang="it-IT" sz="2000" dirty="0" smtClean="0"/>
              <a:t>&lt;ul&gt;</a:t>
            </a:r>
          </a:p>
          <a:p>
            <a:pPr>
              <a:buNone/>
            </a:pPr>
            <a:r>
              <a:rPr lang="it-IT" sz="2000" dirty="0"/>
              <a:t>	</a:t>
            </a:r>
            <a:r>
              <a:rPr lang="it-IT" sz="2000" dirty="0" smtClean="0"/>
              <a:t>&lt;li&gt;&lt;a href=http://www.google.com&gt;Google&lt;/a&gt;&lt;/li&gt;</a:t>
            </a:r>
          </a:p>
          <a:p>
            <a:pPr>
              <a:buNone/>
            </a:pPr>
            <a:r>
              <a:rPr lang="en-AU" sz="2000" dirty="0" smtClean="0"/>
              <a:t>	&lt;</a:t>
            </a:r>
            <a:r>
              <a:rPr lang="en-AU" sz="2000" dirty="0" err="1" smtClean="0"/>
              <a:t>li</a:t>
            </a:r>
            <a:r>
              <a:rPr lang="en-AU" sz="2000" dirty="0" smtClean="0"/>
              <a:t>&gt;Yahoo&lt;/</a:t>
            </a:r>
            <a:r>
              <a:rPr lang="en-AU" sz="2000" dirty="0" err="1" smtClean="0"/>
              <a:t>li</a:t>
            </a:r>
            <a:r>
              <a:rPr lang="en-AU" sz="2000" dirty="0" smtClean="0"/>
              <a:t>&gt;</a:t>
            </a:r>
          </a:p>
          <a:p>
            <a:pPr>
              <a:buNone/>
            </a:pPr>
            <a:r>
              <a:rPr lang="en-AU" sz="2000" dirty="0" smtClean="0"/>
              <a:t>&lt;/</a:t>
            </a:r>
            <a:r>
              <a:rPr lang="en-AU" sz="2000" dirty="0" err="1" smtClean="0"/>
              <a:t>ul</a:t>
            </a:r>
            <a:r>
              <a:rPr lang="en-AU" sz="2000" dirty="0" smtClean="0"/>
              <a:t>&gt;</a:t>
            </a:r>
            <a:endParaRPr lang="en-AU" sz="2000" i="1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146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HTML: Tables</a:t>
            </a:r>
            <a:br>
              <a:rPr lang="en-AU" b="1" dirty="0"/>
            </a:br>
            <a:endParaRPr lang="en-A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en-AU" b="1" dirty="0"/>
              <a:t>The table </a:t>
            </a:r>
            <a:r>
              <a:rPr lang="en-AU" b="1" dirty="0" smtClean="0"/>
              <a:t>element</a:t>
            </a:r>
          </a:p>
          <a:p>
            <a:pPr>
              <a:buNone/>
            </a:pPr>
            <a:r>
              <a:rPr lang="en-AU" sz="2400" dirty="0"/>
              <a:t>The </a:t>
            </a:r>
            <a:r>
              <a:rPr lang="en-AU" sz="2400" dirty="0" smtClean="0"/>
              <a:t>TABLE</a:t>
            </a:r>
            <a:r>
              <a:rPr lang="en-AU" sz="2400" dirty="0"/>
              <a:t> element contains all the elements that make up </a:t>
            </a:r>
            <a:r>
              <a:rPr lang="en-AU" sz="2400" dirty="0" smtClean="0"/>
              <a:t>a</a:t>
            </a:r>
          </a:p>
          <a:p>
            <a:pPr>
              <a:buNone/>
            </a:pPr>
            <a:r>
              <a:rPr lang="en-AU" sz="2400" dirty="0" smtClean="0"/>
              <a:t>table </a:t>
            </a:r>
            <a:r>
              <a:rPr lang="en-AU" sz="2400" dirty="0"/>
              <a:t>- the header, rows, and columns.</a:t>
            </a:r>
            <a:endParaRPr lang="en-AU" sz="2400" b="1" dirty="0"/>
          </a:p>
          <a:p>
            <a:pPr>
              <a:buNone/>
            </a:pPr>
            <a:r>
              <a:rPr lang="en-AU" sz="1400" dirty="0" smtClean="0"/>
              <a:t>&lt;table border="1"&gt; </a:t>
            </a:r>
          </a:p>
          <a:p>
            <a:pPr>
              <a:buNone/>
            </a:pPr>
            <a:r>
              <a:rPr lang="en-AU" sz="1400" dirty="0"/>
              <a:t>	</a:t>
            </a:r>
            <a:r>
              <a:rPr lang="en-AU" sz="1400" dirty="0" smtClean="0"/>
              <a:t>&lt;</a:t>
            </a:r>
            <a:r>
              <a:rPr lang="en-AU" sz="1400" dirty="0" err="1" smtClean="0"/>
              <a:t>thead</a:t>
            </a:r>
            <a:r>
              <a:rPr lang="en-AU" sz="1400" dirty="0" smtClean="0"/>
              <a:t>&gt; </a:t>
            </a:r>
          </a:p>
          <a:p>
            <a:pPr>
              <a:buNone/>
            </a:pPr>
            <a:r>
              <a:rPr lang="en-AU" sz="1400" dirty="0"/>
              <a:t>	</a:t>
            </a:r>
            <a:r>
              <a:rPr lang="en-AU" sz="1400" dirty="0" smtClean="0"/>
              <a:t>	&lt;tr&gt; </a:t>
            </a:r>
          </a:p>
          <a:p>
            <a:pPr>
              <a:buNone/>
            </a:pPr>
            <a:r>
              <a:rPr lang="en-AU" sz="1400" dirty="0"/>
              <a:t>	</a:t>
            </a:r>
            <a:r>
              <a:rPr lang="en-AU" sz="1400" dirty="0" smtClean="0"/>
              <a:t>	       &lt;</a:t>
            </a:r>
            <a:r>
              <a:rPr lang="en-AU" sz="1400" dirty="0" err="1" smtClean="0"/>
              <a:t>th</a:t>
            </a:r>
            <a:r>
              <a:rPr lang="en-AU" sz="1400" dirty="0" smtClean="0"/>
              <a:t>&gt;Month &lt;/</a:t>
            </a:r>
            <a:r>
              <a:rPr lang="en-AU" sz="1400" dirty="0" err="1" smtClean="0"/>
              <a:t>th</a:t>
            </a:r>
            <a:r>
              <a:rPr lang="en-AU" sz="1400" dirty="0" smtClean="0"/>
              <a:t>&gt; </a:t>
            </a:r>
          </a:p>
          <a:p>
            <a:pPr>
              <a:buNone/>
            </a:pPr>
            <a:r>
              <a:rPr lang="en-AU" sz="1400" dirty="0"/>
              <a:t>	</a:t>
            </a:r>
            <a:r>
              <a:rPr lang="en-AU" sz="1400" dirty="0" smtClean="0"/>
              <a:t>	       &lt;</a:t>
            </a:r>
            <a:r>
              <a:rPr lang="en-AU" sz="1400" dirty="0" err="1" smtClean="0"/>
              <a:t>th</a:t>
            </a:r>
            <a:r>
              <a:rPr lang="en-AU" sz="1400" dirty="0" smtClean="0"/>
              <a:t>&gt;Savings &lt;/</a:t>
            </a:r>
            <a:r>
              <a:rPr lang="en-AU" sz="1400" dirty="0" err="1" smtClean="0"/>
              <a:t>th</a:t>
            </a:r>
            <a:r>
              <a:rPr lang="en-AU" sz="1400" dirty="0" smtClean="0"/>
              <a:t>&gt; </a:t>
            </a:r>
          </a:p>
          <a:p>
            <a:pPr>
              <a:buNone/>
            </a:pPr>
            <a:r>
              <a:rPr lang="en-AU" sz="1400" dirty="0"/>
              <a:t>	</a:t>
            </a:r>
            <a:r>
              <a:rPr lang="en-AU" sz="1400" dirty="0" smtClean="0"/>
              <a:t>	&lt;/tr&gt; </a:t>
            </a:r>
          </a:p>
          <a:p>
            <a:pPr>
              <a:buNone/>
            </a:pPr>
            <a:r>
              <a:rPr lang="en-AU" sz="1400" dirty="0"/>
              <a:t>	</a:t>
            </a:r>
            <a:r>
              <a:rPr lang="en-AU" sz="1400" dirty="0" smtClean="0"/>
              <a:t>&lt;/</a:t>
            </a:r>
            <a:r>
              <a:rPr lang="en-AU" sz="1400" dirty="0" err="1" smtClean="0"/>
              <a:t>thead</a:t>
            </a:r>
            <a:r>
              <a:rPr lang="en-AU" sz="1400" dirty="0" smtClean="0"/>
              <a:t>&gt;</a:t>
            </a:r>
          </a:p>
          <a:p>
            <a:pPr>
              <a:buNone/>
            </a:pPr>
            <a:r>
              <a:rPr lang="en-AU" sz="1400" dirty="0"/>
              <a:t>	</a:t>
            </a:r>
            <a:r>
              <a:rPr lang="en-AU" sz="1400" dirty="0" smtClean="0"/>
              <a:t>&lt;</a:t>
            </a:r>
            <a:r>
              <a:rPr lang="en-AU" sz="1400" dirty="0" err="1" smtClean="0"/>
              <a:t>tbody</a:t>
            </a:r>
            <a:r>
              <a:rPr lang="en-AU" sz="1400" dirty="0" smtClean="0"/>
              <a:t>&gt; </a:t>
            </a:r>
          </a:p>
          <a:p>
            <a:pPr>
              <a:buNone/>
            </a:pPr>
            <a:r>
              <a:rPr lang="en-AU" sz="1400" dirty="0"/>
              <a:t>	</a:t>
            </a:r>
            <a:r>
              <a:rPr lang="en-AU" sz="1400" dirty="0" smtClean="0"/>
              <a:t>	&lt;tr&gt; </a:t>
            </a:r>
          </a:p>
          <a:p>
            <a:pPr>
              <a:buNone/>
            </a:pPr>
            <a:r>
              <a:rPr lang="en-AU" sz="1400" dirty="0"/>
              <a:t>	</a:t>
            </a:r>
            <a:r>
              <a:rPr lang="en-AU" sz="1400" dirty="0" smtClean="0"/>
              <a:t>	       &lt;td&gt;January &lt;/td&gt; </a:t>
            </a:r>
          </a:p>
          <a:p>
            <a:pPr>
              <a:buNone/>
            </a:pPr>
            <a:r>
              <a:rPr lang="en-AU" sz="1400" dirty="0"/>
              <a:t>	</a:t>
            </a:r>
            <a:r>
              <a:rPr lang="en-AU" sz="1400" dirty="0" smtClean="0"/>
              <a:t>	       &lt;td&gt;$100 &lt;/td&gt; </a:t>
            </a:r>
          </a:p>
          <a:p>
            <a:pPr>
              <a:buNone/>
            </a:pPr>
            <a:r>
              <a:rPr lang="en-AU" sz="1400" dirty="0"/>
              <a:t>	</a:t>
            </a:r>
            <a:r>
              <a:rPr lang="en-AU" sz="1400" dirty="0" smtClean="0"/>
              <a:t>	&lt;/tr&gt; </a:t>
            </a:r>
          </a:p>
          <a:p>
            <a:pPr>
              <a:buNone/>
            </a:pPr>
            <a:r>
              <a:rPr lang="en-AU" sz="1400" dirty="0"/>
              <a:t>	</a:t>
            </a:r>
            <a:r>
              <a:rPr lang="en-AU" sz="1400" dirty="0" smtClean="0"/>
              <a:t>&lt;/</a:t>
            </a:r>
            <a:r>
              <a:rPr lang="en-AU" sz="1400" dirty="0" err="1" smtClean="0"/>
              <a:t>tbody</a:t>
            </a:r>
            <a:r>
              <a:rPr lang="en-AU" sz="1400" dirty="0" smtClean="0"/>
              <a:t>&gt;</a:t>
            </a:r>
          </a:p>
          <a:p>
            <a:pPr>
              <a:buNone/>
            </a:pPr>
            <a:r>
              <a:rPr lang="en-AU" sz="1400" dirty="0" smtClean="0"/>
              <a:t>&lt;/table&gt;</a:t>
            </a:r>
            <a:endParaRPr lang="en-AU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07181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HTML: Embeds</a:t>
            </a:r>
            <a:br>
              <a:rPr lang="en-AU" b="1" dirty="0"/>
            </a:br>
            <a:endParaRPr lang="en-A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en-AU" b="1" dirty="0" err="1"/>
              <a:t>Iframes</a:t>
            </a:r>
            <a:endParaRPr lang="en-AU" b="1" dirty="0"/>
          </a:p>
          <a:p>
            <a:pPr>
              <a:buNone/>
            </a:pPr>
            <a:r>
              <a:rPr lang="en-AU" sz="2400" dirty="0"/>
              <a:t>You can use HTML to embed other </a:t>
            </a:r>
            <a:r>
              <a:rPr lang="en-AU" sz="2400" dirty="0" err="1"/>
              <a:t>webpages</a:t>
            </a:r>
            <a:r>
              <a:rPr lang="en-AU" sz="2400" dirty="0"/>
              <a:t> in your own </a:t>
            </a:r>
            <a:r>
              <a:rPr lang="en-AU" sz="2400" dirty="0" smtClean="0"/>
              <a:t>page</a:t>
            </a:r>
          </a:p>
          <a:p>
            <a:pPr>
              <a:buNone/>
            </a:pPr>
            <a:r>
              <a:rPr lang="en-AU" sz="2400" dirty="0" smtClean="0"/>
              <a:t>using </a:t>
            </a:r>
            <a:r>
              <a:rPr lang="en-AU" sz="2400" dirty="0"/>
              <a:t>an </a:t>
            </a:r>
            <a:r>
              <a:rPr lang="en-AU" sz="2400" dirty="0" err="1" smtClean="0"/>
              <a:t>iframe</a:t>
            </a:r>
            <a:r>
              <a:rPr lang="en-AU" sz="2400" dirty="0"/>
              <a:t> element pointing at a URL</a:t>
            </a:r>
            <a:r>
              <a:rPr lang="en-AU" sz="2400" dirty="0" smtClean="0"/>
              <a:t>:</a:t>
            </a:r>
          </a:p>
          <a:p>
            <a:pPr>
              <a:buNone/>
            </a:pPr>
            <a:endParaRPr lang="en-AU" sz="2400" dirty="0"/>
          </a:p>
          <a:p>
            <a:pPr>
              <a:buNone/>
            </a:pPr>
            <a:r>
              <a:rPr lang="en-AU" sz="2400" dirty="0" smtClean="0"/>
              <a:t>&lt;</a:t>
            </a:r>
            <a:r>
              <a:rPr lang="en-AU" sz="2400" dirty="0" err="1" smtClean="0"/>
              <a:t>iframe</a:t>
            </a:r>
            <a:r>
              <a:rPr lang="en-AU" sz="2400" dirty="0" smtClean="0"/>
              <a:t> </a:t>
            </a:r>
            <a:r>
              <a:rPr lang="en-AU" sz="2400" dirty="0" err="1" smtClean="0"/>
              <a:t>src</a:t>
            </a:r>
            <a:r>
              <a:rPr lang="en-AU" sz="2400" dirty="0" smtClean="0"/>
              <a:t>="https://www.google.com" width="500" height="300"&gt;&lt;/</a:t>
            </a:r>
            <a:r>
              <a:rPr lang="en-AU" sz="2400" dirty="0" err="1" smtClean="0"/>
              <a:t>iframe</a:t>
            </a:r>
            <a:r>
              <a:rPr lang="en-AU" sz="2400" dirty="0" smtClean="0"/>
              <a:t>&gt;</a:t>
            </a:r>
          </a:p>
          <a:p>
            <a:pPr>
              <a:buNone/>
            </a:pPr>
            <a:endParaRPr lang="en-AU" sz="2400" dirty="0"/>
          </a:p>
          <a:p>
            <a:pPr>
              <a:buNone/>
            </a:pPr>
            <a:r>
              <a:rPr lang="en-AU" sz="2400" dirty="0" smtClean="0"/>
              <a:t>We can embed </a:t>
            </a:r>
            <a:r>
              <a:rPr lang="en-AU" sz="2400" dirty="0" err="1" smtClean="0"/>
              <a:t>google</a:t>
            </a:r>
            <a:r>
              <a:rPr lang="en-AU" sz="2400" dirty="0" smtClean="0"/>
              <a:t> doc, </a:t>
            </a:r>
            <a:r>
              <a:rPr lang="en-AU" sz="2400" dirty="0" err="1" smtClean="0"/>
              <a:t>calender</a:t>
            </a:r>
            <a:r>
              <a:rPr lang="en-AU" sz="2400" dirty="0" smtClean="0"/>
              <a:t> and other html page in an </a:t>
            </a:r>
            <a:r>
              <a:rPr lang="en-AU" sz="2400" dirty="0" err="1" smtClean="0"/>
              <a:t>iframe</a:t>
            </a:r>
            <a:endParaRPr lang="en-AU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AU" sz="3600" dirty="0" smtClean="0"/>
              <a:t>Multimedia Tags</a:t>
            </a:r>
          </a:p>
          <a:p>
            <a:r>
              <a:rPr lang="en-AU" sz="3600" dirty="0" smtClean="0"/>
              <a:t>&lt;audio&gt;</a:t>
            </a:r>
          </a:p>
          <a:p>
            <a:r>
              <a:rPr lang="en-AU" sz="3600" dirty="0" smtClean="0"/>
              <a:t>&lt;video&gt;</a:t>
            </a:r>
          </a:p>
          <a:p>
            <a:r>
              <a:rPr lang="en-AU" sz="3600" dirty="0" smtClean="0"/>
              <a:t>&lt;canvas&gt;</a:t>
            </a:r>
            <a:endParaRPr lang="en-AU" dirty="0" smtClean="0"/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928934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HTML: Forms</a:t>
            </a:r>
            <a:br>
              <a:rPr lang="en-AU" b="1" dirty="0"/>
            </a:br>
            <a:endParaRPr lang="en-A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sz="2800" dirty="0" smtClean="0"/>
              <a:t>&lt;form action="processform.php“ method="get"&gt; &lt;input type="text" name="first"&gt;</a:t>
            </a:r>
          </a:p>
          <a:p>
            <a:pPr>
              <a:buNone/>
            </a:pPr>
            <a:r>
              <a:rPr lang="en-AU" sz="2800" dirty="0"/>
              <a:t>	</a:t>
            </a:r>
            <a:r>
              <a:rPr lang="en-AU" sz="2800" dirty="0" smtClean="0"/>
              <a:t>&lt;input type="text" name="last"&gt;</a:t>
            </a:r>
          </a:p>
          <a:p>
            <a:pPr>
              <a:buNone/>
            </a:pPr>
            <a:r>
              <a:rPr lang="en-AU" sz="2800" dirty="0" smtClean="0"/>
              <a:t> &lt;button type="submit"&gt;Send Data&lt;/button&gt;</a:t>
            </a:r>
          </a:p>
          <a:p>
            <a:pPr>
              <a:buNone/>
            </a:pPr>
            <a:r>
              <a:rPr lang="en-AU" sz="2800" dirty="0" smtClean="0"/>
              <a:t> &lt;/form&gt;</a:t>
            </a:r>
          </a:p>
          <a:p>
            <a:pPr>
              <a:buNone/>
            </a:pPr>
            <a:endParaRPr lang="en-AU" sz="2800" dirty="0"/>
          </a:p>
          <a:p>
            <a:pPr>
              <a:buNone/>
            </a:pPr>
            <a:r>
              <a:rPr lang="en-AU" sz="2800" dirty="0" smtClean="0"/>
              <a:t>&lt;input type="text" name="animal" </a:t>
            </a:r>
            <a:r>
              <a:rPr lang="en-AU" sz="2800" dirty="0"/>
              <a:t>value="Fox</a:t>
            </a:r>
            <a:r>
              <a:rPr lang="en-AU" sz="2800" dirty="0" smtClean="0"/>
              <a:t>"&gt;</a:t>
            </a:r>
          </a:p>
          <a:p>
            <a:pPr>
              <a:buNone/>
            </a:pPr>
            <a:endParaRPr lang="en-AU" sz="2800" dirty="0"/>
          </a:p>
          <a:p>
            <a:pPr>
              <a:buNone/>
            </a:pPr>
            <a:r>
              <a:rPr lang="en-AU" sz="2800" b="1" dirty="0" smtClean="0"/>
              <a:t>Types</a:t>
            </a:r>
          </a:p>
          <a:p>
            <a:pPr>
              <a:buNone/>
            </a:pPr>
            <a:r>
              <a:rPr lang="en-AU" sz="2800" dirty="0"/>
              <a:t>type="</a:t>
            </a:r>
            <a:r>
              <a:rPr lang="en-AU" sz="2800" dirty="0" err="1" smtClean="0"/>
              <a:t>email“,”date</a:t>
            </a:r>
            <a:r>
              <a:rPr lang="en-AU" sz="2800" dirty="0" smtClean="0"/>
              <a:t>” etc</a:t>
            </a:r>
            <a:endParaRPr lang="en-AU" sz="28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en-AU" b="1" dirty="0" smtClean="0"/>
              <a:t>Button Element</a:t>
            </a:r>
          </a:p>
          <a:p>
            <a:pPr>
              <a:buNone/>
            </a:pPr>
            <a:r>
              <a:rPr lang="en-AU" sz="2400" dirty="0" smtClean="0"/>
              <a:t>&lt;button type="submit"&gt;Submit order&lt;/button&gt;</a:t>
            </a:r>
          </a:p>
          <a:p>
            <a:pPr>
              <a:buNone/>
            </a:pPr>
            <a:r>
              <a:rPr lang="en-AU" sz="2400" dirty="0" smtClean="0"/>
              <a:t>&lt;button type="reset"&gt;Start over&lt;/button&gt;</a:t>
            </a:r>
          </a:p>
          <a:p>
            <a:pPr>
              <a:buNone/>
            </a:pPr>
            <a:r>
              <a:rPr lang="en-AU" sz="2400" dirty="0" smtClean="0"/>
              <a:t>&lt;button type="button"&gt;Customize&lt;/button&gt;</a:t>
            </a:r>
          </a:p>
          <a:p>
            <a:pPr>
              <a:buNone/>
            </a:pPr>
            <a:endParaRPr lang="en-AU" sz="2400" dirty="0"/>
          </a:p>
          <a:p>
            <a:r>
              <a:rPr lang="en-AU" sz="2800" b="1" dirty="0"/>
              <a:t>Label </a:t>
            </a:r>
            <a:r>
              <a:rPr lang="en-AU" sz="2800" b="1" dirty="0" smtClean="0"/>
              <a:t>element</a:t>
            </a:r>
          </a:p>
          <a:p>
            <a:pPr>
              <a:buNone/>
            </a:pPr>
            <a:r>
              <a:rPr lang="en-AU" sz="2400" dirty="0"/>
              <a:t>&lt;label for="animal"&gt;</a:t>
            </a:r>
            <a:r>
              <a:rPr lang="en-AU" sz="2400" dirty="0" smtClean="0"/>
              <a:t> Animal: </a:t>
            </a:r>
            <a:r>
              <a:rPr lang="en-AU" sz="2400" dirty="0"/>
              <a:t>&lt;/label&gt;</a:t>
            </a:r>
            <a:r>
              <a:rPr lang="en-AU" sz="2400" dirty="0" smtClean="0"/>
              <a:t> </a:t>
            </a:r>
          </a:p>
          <a:p>
            <a:pPr>
              <a:buNone/>
            </a:pPr>
            <a:r>
              <a:rPr lang="en-AU" sz="2400" dirty="0" smtClean="0"/>
              <a:t>&lt;input type="text" name="animal" </a:t>
            </a:r>
            <a:r>
              <a:rPr lang="en-AU" sz="2400" dirty="0"/>
              <a:t>id="animal</a:t>
            </a:r>
            <a:r>
              <a:rPr lang="en-AU" sz="2400" dirty="0" smtClean="0"/>
              <a:t>"&gt;</a:t>
            </a:r>
          </a:p>
          <a:p>
            <a:pPr>
              <a:buNone/>
            </a:pPr>
            <a:endParaRPr lang="en-AU" sz="2400" b="1" dirty="0"/>
          </a:p>
          <a:p>
            <a:pPr>
              <a:buNone/>
            </a:pPr>
            <a:r>
              <a:rPr lang="en-AU" sz="2400" b="1" dirty="0" smtClean="0"/>
              <a:t>Label helps us to determine what the particular field is for</a:t>
            </a:r>
            <a:endParaRPr lang="en-AU" sz="2400" b="1" dirty="0"/>
          </a:p>
          <a:p>
            <a:pPr>
              <a:buNone/>
            </a:pPr>
            <a:endParaRPr lang="en-A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HTML: "</a:t>
            </a:r>
            <a:r>
              <a:rPr lang="en-AU" b="1" dirty="0" err="1"/>
              <a:t>HyperText</a:t>
            </a:r>
            <a:r>
              <a:rPr lang="en-AU" b="1" dirty="0"/>
              <a:t> </a:t>
            </a:r>
            <a:r>
              <a:rPr lang="en-AU" b="1" dirty="0" err="1"/>
              <a:t>Markup</a:t>
            </a:r>
            <a:r>
              <a:rPr lang="en-AU" b="1" dirty="0"/>
              <a:t> Language"</a:t>
            </a:r>
            <a:br>
              <a:rPr lang="en-AU" b="1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71939"/>
          </a:xfrm>
        </p:spPr>
        <p:txBody>
          <a:bodyPr/>
          <a:lstStyle/>
          <a:p>
            <a:r>
              <a:rPr lang="en-AU" dirty="0"/>
              <a:t>Each tag has a "start tag", "end tag", some content in between, and optional attributes</a:t>
            </a:r>
            <a:r>
              <a:rPr lang="en-AU" dirty="0" smtClean="0"/>
              <a:t>.</a:t>
            </a:r>
          </a:p>
          <a:p>
            <a:pPr>
              <a:buNone/>
            </a:pPr>
            <a:endParaRPr lang="en-AU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en-AU" b="1" dirty="0"/>
              <a:t>Checkboxes</a:t>
            </a:r>
          </a:p>
          <a:p>
            <a:pPr>
              <a:buNone/>
            </a:pPr>
            <a:r>
              <a:rPr lang="en-AU" sz="2400" dirty="0"/>
              <a:t>Yes/No questions: </a:t>
            </a:r>
          </a:p>
          <a:p>
            <a:pPr>
              <a:buNone/>
            </a:pPr>
            <a:r>
              <a:rPr lang="en-AU" sz="2400" dirty="0" smtClean="0"/>
              <a:t>&lt;label&gt; Extra cheese? </a:t>
            </a:r>
          </a:p>
          <a:p>
            <a:pPr>
              <a:buNone/>
            </a:pPr>
            <a:r>
              <a:rPr lang="en-AU" sz="2400" dirty="0" smtClean="0"/>
              <a:t>&lt;</a:t>
            </a:r>
            <a:r>
              <a:rPr lang="en-AU" sz="2400" dirty="0"/>
              <a:t>input </a:t>
            </a:r>
            <a:r>
              <a:rPr lang="en-AU" sz="2400" dirty="0" smtClean="0"/>
              <a:t>type</a:t>
            </a:r>
            <a:r>
              <a:rPr lang="en-AU" sz="2400" dirty="0"/>
              <a:t>="</a:t>
            </a:r>
            <a:r>
              <a:rPr lang="en-AU" sz="2400" dirty="0" smtClean="0"/>
              <a:t>checkbox</a:t>
            </a:r>
            <a:r>
              <a:rPr lang="en-AU" sz="2400" dirty="0"/>
              <a:t>" name="cheese"/&gt;</a:t>
            </a:r>
            <a:r>
              <a:rPr lang="en-AU" sz="2400" dirty="0" smtClean="0"/>
              <a:t> &lt;/label&gt;</a:t>
            </a:r>
          </a:p>
          <a:p>
            <a:pPr>
              <a:buNone/>
            </a:pPr>
            <a:endParaRPr lang="en-AU" sz="2400" dirty="0"/>
          </a:p>
          <a:p>
            <a:pPr>
              <a:buNone/>
            </a:pPr>
            <a:r>
              <a:rPr lang="en-AU" sz="2400" dirty="0"/>
              <a:t>Multiple options: </a:t>
            </a:r>
          </a:p>
          <a:p>
            <a:pPr>
              <a:buNone/>
            </a:pPr>
            <a:r>
              <a:rPr lang="en-AU" sz="2400" dirty="0" smtClean="0"/>
              <a:t>Pizza Toppings: </a:t>
            </a:r>
          </a:p>
          <a:p>
            <a:pPr>
              <a:buNone/>
            </a:pPr>
            <a:r>
              <a:rPr lang="en-AU" sz="2400" dirty="0" smtClean="0"/>
              <a:t>&lt;</a:t>
            </a:r>
            <a:r>
              <a:rPr lang="en-AU" sz="2400" dirty="0"/>
              <a:t>input type="checkbox" name="</a:t>
            </a:r>
            <a:r>
              <a:rPr lang="en-AU" sz="2400" dirty="0" smtClean="0"/>
              <a:t>bacon“ id</a:t>
            </a:r>
            <a:r>
              <a:rPr lang="en-AU" sz="2400" dirty="0"/>
              <a:t>="bacon"&gt;</a:t>
            </a:r>
            <a:r>
              <a:rPr lang="en-AU" sz="2400" dirty="0" smtClean="0"/>
              <a:t> &lt;label for="bacon"&gt;Bacon&lt;/label&gt; </a:t>
            </a:r>
          </a:p>
          <a:p>
            <a:pPr>
              <a:buNone/>
            </a:pPr>
            <a:r>
              <a:rPr lang="en-AU" sz="2400" dirty="0" smtClean="0"/>
              <a:t>&lt;input type</a:t>
            </a:r>
            <a:r>
              <a:rPr lang="en-AU" sz="2400" dirty="0"/>
              <a:t>="checkbox" name="cheese" id="cheese"&gt;</a:t>
            </a:r>
            <a:r>
              <a:rPr lang="en-AU" sz="2400" dirty="0" smtClean="0"/>
              <a:t> &lt;label</a:t>
            </a:r>
          </a:p>
          <a:p>
            <a:pPr>
              <a:buNone/>
            </a:pPr>
            <a:r>
              <a:rPr lang="en-AU" sz="2400" dirty="0" smtClean="0"/>
              <a:t>for="cheese"&gt;Extra Cheese&lt;/label&gt;</a:t>
            </a:r>
            <a:endParaRPr lang="en-AU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en-AU" b="1" dirty="0"/>
              <a:t>Radio </a:t>
            </a:r>
            <a:r>
              <a:rPr lang="en-AU" b="1" dirty="0" smtClean="0"/>
              <a:t>buttons</a:t>
            </a:r>
            <a:endParaRPr lang="en-AU" b="1" dirty="0"/>
          </a:p>
          <a:p>
            <a:pPr>
              <a:buNone/>
            </a:pPr>
            <a:r>
              <a:rPr lang="en-AU" sz="2000" dirty="0" smtClean="0"/>
              <a:t>&lt;label for="small"&gt;Small&lt;/label&gt; </a:t>
            </a:r>
          </a:p>
          <a:p>
            <a:pPr>
              <a:buNone/>
            </a:pPr>
            <a:r>
              <a:rPr lang="en-AU" sz="2000" dirty="0" smtClean="0"/>
              <a:t>&lt;</a:t>
            </a:r>
            <a:r>
              <a:rPr lang="en-AU" sz="2000" dirty="0"/>
              <a:t>input type="radio" name="size" id="small" value="small"&gt;</a:t>
            </a:r>
            <a:r>
              <a:rPr lang="en-AU" sz="2000" dirty="0" smtClean="0"/>
              <a:t> </a:t>
            </a:r>
          </a:p>
          <a:p>
            <a:pPr>
              <a:buNone/>
            </a:pPr>
            <a:r>
              <a:rPr lang="en-AU" sz="2000" dirty="0" smtClean="0"/>
              <a:t>&lt;label for="medium"&gt;Medium&lt;/label&gt; </a:t>
            </a:r>
          </a:p>
          <a:p>
            <a:pPr>
              <a:buNone/>
            </a:pPr>
            <a:r>
              <a:rPr lang="en-AU" sz="2000" dirty="0" smtClean="0"/>
              <a:t>&lt;</a:t>
            </a:r>
            <a:r>
              <a:rPr lang="en-AU" sz="2000" dirty="0"/>
              <a:t>input type="radio" name="size" id="</a:t>
            </a:r>
            <a:r>
              <a:rPr lang="en-AU" sz="2000" dirty="0" smtClean="0"/>
              <a:t>medium“ value</a:t>
            </a:r>
            <a:r>
              <a:rPr lang="en-AU" sz="2000" dirty="0"/>
              <a:t>="medium</a:t>
            </a:r>
            <a:r>
              <a:rPr lang="en-AU" sz="2000" dirty="0" smtClean="0"/>
              <a:t>"&gt;</a:t>
            </a:r>
            <a:endParaRPr lang="en-AU" sz="2000" dirty="0"/>
          </a:p>
          <a:p>
            <a:pPr>
              <a:buNone/>
            </a:pPr>
            <a:r>
              <a:rPr lang="en-AU" sz="2000" dirty="0" smtClean="0"/>
              <a:t>&lt;label for="large"&gt;Large&lt;/label&gt; </a:t>
            </a:r>
          </a:p>
          <a:p>
            <a:pPr>
              <a:buNone/>
            </a:pPr>
            <a:r>
              <a:rPr lang="en-AU" sz="2000" dirty="0" smtClean="0"/>
              <a:t>&lt;</a:t>
            </a:r>
            <a:r>
              <a:rPr lang="en-AU" sz="2000" dirty="0"/>
              <a:t>input type="radio" name="size" id="large" value="large</a:t>
            </a:r>
            <a:r>
              <a:rPr lang="en-AU" sz="2000" dirty="0" smtClean="0"/>
              <a:t>"&gt;</a:t>
            </a:r>
          </a:p>
          <a:p>
            <a:pPr>
              <a:buNone/>
            </a:pPr>
            <a:endParaRPr lang="en-AU" sz="2000" b="1" dirty="0"/>
          </a:p>
          <a:p>
            <a:r>
              <a:rPr lang="en-AU" sz="2800" b="1" dirty="0"/>
              <a:t>The select </a:t>
            </a:r>
            <a:r>
              <a:rPr lang="en-AU" sz="2800" b="1" dirty="0" smtClean="0"/>
              <a:t>element</a:t>
            </a:r>
            <a:endParaRPr lang="en-AU" sz="2800" b="1" dirty="0"/>
          </a:p>
          <a:p>
            <a:pPr>
              <a:buNone/>
            </a:pPr>
            <a:r>
              <a:rPr lang="en-AU" sz="2000" dirty="0"/>
              <a:t>&lt;select name="crust" id="crust"&gt; </a:t>
            </a:r>
            <a:endParaRPr lang="en-AU" sz="2000" dirty="0" smtClean="0"/>
          </a:p>
          <a:p>
            <a:pPr>
              <a:buNone/>
            </a:pPr>
            <a:r>
              <a:rPr lang="en-AU" sz="2000" dirty="0" smtClean="0"/>
              <a:t>&lt;</a:t>
            </a:r>
            <a:r>
              <a:rPr lang="en-AU" sz="2000" dirty="0"/>
              <a:t>option value="thin"&gt;Thin&lt;/option</a:t>
            </a:r>
            <a:r>
              <a:rPr lang="en-AU" sz="2000" dirty="0" smtClean="0"/>
              <a:t>&gt;</a:t>
            </a:r>
          </a:p>
          <a:p>
            <a:pPr>
              <a:buNone/>
            </a:pPr>
            <a:r>
              <a:rPr lang="en-AU" sz="2000" dirty="0" smtClean="0"/>
              <a:t> </a:t>
            </a:r>
            <a:r>
              <a:rPr lang="en-AU" sz="2000" dirty="0"/>
              <a:t>&lt;option value="thick"&gt;Thick&lt;/option</a:t>
            </a:r>
            <a:r>
              <a:rPr lang="en-AU" sz="2000" dirty="0" smtClean="0"/>
              <a:t>&gt;</a:t>
            </a:r>
          </a:p>
          <a:p>
            <a:pPr>
              <a:buNone/>
            </a:pPr>
            <a:r>
              <a:rPr lang="en-AU" sz="2000" dirty="0" smtClean="0"/>
              <a:t>&lt;</a:t>
            </a:r>
            <a:r>
              <a:rPr lang="en-AU" sz="2000" dirty="0"/>
              <a:t>option value="cheese"&gt;Cheese&lt;/option&gt; </a:t>
            </a:r>
            <a:endParaRPr lang="en-AU" sz="2000" dirty="0" smtClean="0"/>
          </a:p>
          <a:p>
            <a:pPr>
              <a:buNone/>
            </a:pPr>
            <a:r>
              <a:rPr lang="en-AU" sz="2000" dirty="0" smtClean="0"/>
              <a:t>&lt;/</a:t>
            </a:r>
            <a:r>
              <a:rPr lang="en-AU" sz="2000" dirty="0"/>
              <a:t>select&gt;</a:t>
            </a:r>
            <a:endParaRPr lang="en-AU" sz="2000" b="1" dirty="0"/>
          </a:p>
          <a:p>
            <a:endParaRPr lang="en-AU" sz="2400" b="1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r>
              <a:rPr lang="en-AU" b="1" dirty="0" err="1" smtClean="0"/>
              <a:t>Textarea</a:t>
            </a:r>
            <a:r>
              <a:rPr lang="en-AU" b="1" dirty="0" smtClean="0"/>
              <a:t> element</a:t>
            </a:r>
          </a:p>
          <a:p>
            <a:pPr>
              <a:buNone/>
            </a:pPr>
            <a:r>
              <a:rPr lang="en-AU" sz="2800" dirty="0" smtClean="0"/>
              <a:t>&lt;label&gt;Delivery instructions: </a:t>
            </a:r>
            <a:r>
              <a:rPr lang="en-AU" sz="2800" dirty="0" smtClean="0"/>
              <a:t>&lt;/label&gt;</a:t>
            </a:r>
            <a:endParaRPr lang="en-AU" sz="2800" dirty="0" smtClean="0"/>
          </a:p>
          <a:p>
            <a:pPr>
              <a:buNone/>
            </a:pPr>
            <a:r>
              <a:rPr lang="en-AU" sz="2800" dirty="0" smtClean="0"/>
              <a:t>&lt;</a:t>
            </a:r>
            <a:r>
              <a:rPr lang="en-AU" sz="2800" dirty="0" err="1" smtClean="0"/>
              <a:t>textarea</a:t>
            </a:r>
            <a:r>
              <a:rPr lang="en-AU" sz="2800" dirty="0" smtClean="0"/>
              <a:t> </a:t>
            </a:r>
            <a:r>
              <a:rPr lang="en-AU" sz="2800" dirty="0"/>
              <a:t>name="delivery"&gt;&lt;/</a:t>
            </a:r>
            <a:r>
              <a:rPr lang="en-AU" sz="2800" dirty="0" err="1"/>
              <a:t>textarea</a:t>
            </a:r>
            <a:r>
              <a:rPr lang="en-AU" sz="2800" dirty="0" smtClean="0"/>
              <a:t>&gt;</a:t>
            </a:r>
          </a:p>
          <a:p>
            <a:pPr>
              <a:buNone/>
            </a:pPr>
            <a:endParaRPr lang="en-AU" sz="2800" dirty="0"/>
          </a:p>
          <a:p>
            <a:pPr>
              <a:buNone/>
            </a:pPr>
            <a:r>
              <a:rPr lang="en-AU" sz="2800" dirty="0"/>
              <a:t>&lt;</a:t>
            </a:r>
            <a:r>
              <a:rPr lang="en-AU" sz="2800" dirty="0" err="1"/>
              <a:t>textarea</a:t>
            </a:r>
            <a:r>
              <a:rPr lang="en-AU" sz="2800" dirty="0"/>
              <a:t> name="haiku" rows="</a:t>
            </a:r>
            <a:r>
              <a:rPr lang="en-AU" sz="2800" dirty="0" smtClean="0"/>
              <a:t>3“ cols</a:t>
            </a:r>
            <a:r>
              <a:rPr lang="en-AU" sz="2800" dirty="0"/>
              <a:t>="40"&gt;&lt;/</a:t>
            </a:r>
            <a:r>
              <a:rPr lang="en-AU" sz="2800" dirty="0" err="1"/>
              <a:t>textarea</a:t>
            </a:r>
            <a:r>
              <a:rPr lang="en-AU" sz="2800" dirty="0"/>
              <a:t>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9289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b="1" dirty="0" err="1" smtClean="0"/>
              <a:t>CSS:</a:t>
            </a:r>
            <a:r>
              <a:rPr lang="en-AU" dirty="0" err="1"/>
              <a:t>Cascading</a:t>
            </a:r>
            <a:r>
              <a:rPr lang="en-AU" dirty="0"/>
              <a:t> Style Sheets</a:t>
            </a:r>
            <a:r>
              <a:rPr lang="en-AU" b="1" dirty="0"/>
              <a:t/>
            </a:r>
            <a:br>
              <a:rPr lang="en-AU" b="1" dirty="0"/>
            </a:br>
            <a:endParaRPr lang="en-A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en-AU" b="1" dirty="0"/>
              <a:t>CSS in HTML</a:t>
            </a:r>
          </a:p>
          <a:p>
            <a:pPr>
              <a:buNone/>
            </a:pPr>
            <a:r>
              <a:rPr lang="en-AU" sz="2400" dirty="0" smtClean="0"/>
              <a:t>There is basically 3 ways to embed </a:t>
            </a:r>
            <a:r>
              <a:rPr lang="en-AU" sz="2400" dirty="0" err="1" smtClean="0"/>
              <a:t>css</a:t>
            </a:r>
            <a:r>
              <a:rPr lang="en-AU" sz="2400" dirty="0" smtClean="0"/>
              <a:t> in your HTML.</a:t>
            </a:r>
          </a:p>
          <a:p>
            <a:pPr>
              <a:buNone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&lt;link </a:t>
            </a:r>
            <a:r>
              <a:rPr lang="en-AU" sz="2400" dirty="0" err="1"/>
              <a:t>href</a:t>
            </a:r>
            <a:r>
              <a:rPr lang="en-AU" sz="2400" dirty="0" smtClean="0"/>
              <a:t>=“style.css" type</a:t>
            </a:r>
            <a:r>
              <a:rPr lang="en-AU" sz="2400" dirty="0"/>
              <a:t>="text/</a:t>
            </a:r>
            <a:r>
              <a:rPr lang="en-AU" sz="2400" dirty="0" err="1"/>
              <a:t>css</a:t>
            </a:r>
            <a:r>
              <a:rPr lang="en-AU" sz="2400" dirty="0"/>
              <a:t>" </a:t>
            </a:r>
            <a:r>
              <a:rPr lang="en-AU" sz="2400" dirty="0" smtClean="0"/>
              <a:t>/&gt;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With in the Head Tag</a:t>
            </a:r>
          </a:p>
          <a:p>
            <a:pPr marL="857250" lvl="1" indent="-457200"/>
            <a:r>
              <a:rPr lang="en-AU" sz="2000" dirty="0"/>
              <a:t>&lt;style&gt; </a:t>
            </a:r>
            <a:endParaRPr lang="en-AU" sz="2000" dirty="0" smtClean="0"/>
          </a:p>
          <a:p>
            <a:pPr marL="1257300" lvl="2" indent="-457200">
              <a:buNone/>
            </a:pPr>
            <a:r>
              <a:rPr lang="en-AU" sz="1600" dirty="0"/>
              <a:t>	</a:t>
            </a:r>
            <a:r>
              <a:rPr lang="en-AU" sz="1600" dirty="0" smtClean="0"/>
              <a:t>body </a:t>
            </a:r>
            <a:r>
              <a:rPr lang="en-AU" sz="1600" dirty="0"/>
              <a:t>{ </a:t>
            </a:r>
            <a:endParaRPr lang="en-AU" sz="1600" dirty="0" smtClean="0"/>
          </a:p>
          <a:p>
            <a:pPr marL="1257300" lvl="2" indent="-457200">
              <a:buNone/>
            </a:pPr>
            <a:r>
              <a:rPr lang="en-AU" sz="1600" dirty="0"/>
              <a:t>	</a:t>
            </a:r>
            <a:r>
              <a:rPr lang="en-AU" sz="1600" dirty="0" err="1" smtClean="0"/>
              <a:t>color</a:t>
            </a:r>
            <a:r>
              <a:rPr lang="en-AU" sz="1600" dirty="0"/>
              <a:t>: yellow; </a:t>
            </a:r>
            <a:endParaRPr lang="en-AU" sz="1600" dirty="0" smtClean="0"/>
          </a:p>
          <a:p>
            <a:pPr marL="1257300" lvl="2" indent="-457200">
              <a:buNone/>
            </a:pPr>
            <a:r>
              <a:rPr lang="en-AU" sz="1600" dirty="0"/>
              <a:t>	</a:t>
            </a:r>
            <a:r>
              <a:rPr lang="en-AU" sz="1600" dirty="0" smtClean="0"/>
              <a:t>background-</a:t>
            </a:r>
            <a:r>
              <a:rPr lang="en-AU" sz="1600" dirty="0" err="1" smtClean="0"/>
              <a:t>color</a:t>
            </a:r>
            <a:r>
              <a:rPr lang="en-AU" sz="1600" dirty="0"/>
              <a:t>: black; </a:t>
            </a:r>
            <a:endParaRPr lang="en-AU" sz="1600" dirty="0" smtClean="0"/>
          </a:p>
          <a:p>
            <a:pPr marL="1257300" lvl="2" indent="-457200">
              <a:buNone/>
            </a:pPr>
            <a:r>
              <a:rPr lang="en-AU" sz="1600" dirty="0"/>
              <a:t>	</a:t>
            </a:r>
            <a:r>
              <a:rPr lang="en-AU" sz="1600" dirty="0" smtClean="0"/>
              <a:t>}</a:t>
            </a:r>
          </a:p>
          <a:p>
            <a:pPr marL="857250" lvl="1" indent="-457200">
              <a:buNone/>
            </a:pPr>
            <a:r>
              <a:rPr lang="en-AU" sz="2000" dirty="0"/>
              <a:t>	</a:t>
            </a:r>
            <a:r>
              <a:rPr lang="en-AU" sz="2000" dirty="0" smtClean="0"/>
              <a:t>&lt;/</a:t>
            </a:r>
            <a:r>
              <a:rPr lang="en-AU" sz="2000" dirty="0"/>
              <a:t>style</a:t>
            </a:r>
            <a:r>
              <a:rPr lang="en-AU" sz="2000" dirty="0" smtClean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With in individual Tag</a:t>
            </a:r>
          </a:p>
          <a:p>
            <a:pPr marL="857250" lvl="1" indent="-457200"/>
            <a:r>
              <a:rPr lang="en-AU" sz="2000" dirty="0" smtClean="0"/>
              <a:t>&lt;p style=“</a:t>
            </a:r>
            <a:r>
              <a:rPr lang="en-AU" sz="2000" dirty="0" err="1" smtClean="0"/>
              <a:t>color:red</a:t>
            </a:r>
            <a:r>
              <a:rPr lang="en-AU" sz="2000" dirty="0" smtClean="0"/>
              <a:t>;”&gt;Hello World&lt;/p&gt;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lnSpcReduction="10000"/>
          </a:bodyPr>
          <a:lstStyle/>
          <a:p>
            <a:r>
              <a:rPr lang="en-AU" b="1" dirty="0" smtClean="0"/>
              <a:t>Selectors</a:t>
            </a:r>
          </a:p>
          <a:p>
            <a:pPr>
              <a:buNone/>
            </a:pPr>
            <a:r>
              <a:rPr lang="en-AU" sz="2400" dirty="0"/>
              <a:t>The selector is used to select which elements in the HTML </a:t>
            </a:r>
            <a:r>
              <a:rPr lang="en-AU" sz="2400" dirty="0" smtClean="0"/>
              <a:t>page</a:t>
            </a:r>
          </a:p>
          <a:p>
            <a:pPr>
              <a:buNone/>
            </a:pPr>
            <a:r>
              <a:rPr lang="en-AU" sz="2400" dirty="0" smtClean="0"/>
              <a:t>will </a:t>
            </a:r>
            <a:r>
              <a:rPr lang="en-AU" sz="2400" dirty="0"/>
              <a:t>be given the styles inside the curly braces</a:t>
            </a:r>
            <a:r>
              <a:rPr lang="en-AU" sz="2400" dirty="0" smtClean="0"/>
              <a:t>.</a:t>
            </a:r>
          </a:p>
          <a:p>
            <a:pPr>
              <a:buNone/>
            </a:pPr>
            <a:endParaRPr lang="en-AU" sz="2400" b="1" dirty="0"/>
          </a:p>
          <a:p>
            <a:r>
              <a:rPr lang="en-AU" sz="2400" b="1" dirty="0"/>
              <a:t>Types </a:t>
            </a:r>
          </a:p>
          <a:p>
            <a:pPr lvl="1"/>
            <a:r>
              <a:rPr lang="en-AU" sz="2000" dirty="0" smtClean="0"/>
              <a:t>Element (tag) : p{</a:t>
            </a:r>
            <a:r>
              <a:rPr lang="en-AU" sz="2000" dirty="0" err="1" smtClean="0"/>
              <a:t>color:red</a:t>
            </a:r>
            <a:r>
              <a:rPr lang="en-AU" sz="2000" dirty="0" smtClean="0"/>
              <a:t>;}</a:t>
            </a:r>
            <a:endParaRPr lang="en-AU" sz="2000" dirty="0"/>
          </a:p>
          <a:p>
            <a:pPr lvl="1"/>
            <a:r>
              <a:rPr lang="en-AU" sz="2000" dirty="0" smtClean="0"/>
              <a:t>Id (#): #id{</a:t>
            </a:r>
            <a:r>
              <a:rPr lang="en-AU" sz="2000" dirty="0" err="1" smtClean="0"/>
              <a:t>color:red</a:t>
            </a:r>
            <a:r>
              <a:rPr lang="en-AU" sz="2000" dirty="0" smtClean="0"/>
              <a:t>;}</a:t>
            </a:r>
            <a:endParaRPr lang="en-AU" sz="2000" dirty="0"/>
          </a:p>
          <a:p>
            <a:pPr lvl="1"/>
            <a:r>
              <a:rPr lang="en-AU" sz="2000" dirty="0" smtClean="0"/>
              <a:t>Class (.) .class{width:20px;}</a:t>
            </a:r>
            <a:endParaRPr lang="en-AU" sz="2000" dirty="0"/>
          </a:p>
          <a:p>
            <a:pPr lvl="1"/>
            <a:r>
              <a:rPr lang="en-AU" sz="2000" dirty="0"/>
              <a:t>position in </a:t>
            </a:r>
            <a:r>
              <a:rPr lang="en-AU" sz="2000" dirty="0" smtClean="0"/>
              <a:t>document (child element) p:first-child{height:20px;}</a:t>
            </a:r>
            <a:endParaRPr lang="en-AU" sz="2000" dirty="0"/>
          </a:p>
          <a:p>
            <a:pPr>
              <a:buNone/>
            </a:pPr>
            <a:endParaRPr lang="en-AU" sz="2400" b="1" dirty="0"/>
          </a:p>
          <a:p>
            <a:r>
              <a:rPr lang="en-AU" sz="2400" b="1" dirty="0" smtClean="0"/>
              <a:t>Grouping Element</a:t>
            </a:r>
          </a:p>
          <a:p>
            <a:pPr>
              <a:buNone/>
            </a:pPr>
            <a:r>
              <a:rPr lang="en-AU" sz="2000" dirty="0" smtClean="0"/>
              <a:t>a, .active, </a:t>
            </a:r>
            <a:r>
              <a:rPr lang="en-AU" sz="2000" dirty="0" err="1" smtClean="0"/>
              <a:t>a.focus</a:t>
            </a:r>
            <a:r>
              <a:rPr lang="en-AU" sz="2000" dirty="0" smtClean="0"/>
              <a:t> {</a:t>
            </a:r>
          </a:p>
          <a:p>
            <a:pPr>
              <a:buNone/>
            </a:pPr>
            <a:r>
              <a:rPr lang="en-AU" sz="2000" dirty="0" smtClean="0"/>
              <a:t> background-</a:t>
            </a:r>
            <a:r>
              <a:rPr lang="en-AU" sz="2000" dirty="0" err="1" smtClean="0"/>
              <a:t>color</a:t>
            </a:r>
            <a:r>
              <a:rPr lang="en-AU" sz="2000" dirty="0" smtClean="0"/>
              <a:t>: yellow;</a:t>
            </a:r>
          </a:p>
          <a:p>
            <a:pPr>
              <a:buNone/>
            </a:pPr>
            <a:r>
              <a:rPr lang="en-AU" sz="2000" dirty="0" smtClean="0"/>
              <a:t> }</a:t>
            </a:r>
            <a:endParaRPr lang="en-AU" sz="20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AU" b="1" dirty="0"/>
              <a:t> Cascade rules</a:t>
            </a:r>
          </a:p>
          <a:p>
            <a:r>
              <a:rPr lang="en-AU" sz="2400" dirty="0"/>
              <a:t>Generally</a:t>
            </a:r>
            <a:r>
              <a:rPr lang="en-AU" sz="2400" dirty="0" smtClean="0"/>
              <a:t>:</a:t>
            </a:r>
            <a:endParaRPr lang="en-AU" sz="2400" dirty="0"/>
          </a:p>
          <a:p>
            <a:pPr lvl="1"/>
            <a:r>
              <a:rPr lang="en-AU" sz="2000" dirty="0"/>
              <a:t>id is more specific than a class, class is more specific than element.</a:t>
            </a:r>
          </a:p>
          <a:p>
            <a:pPr lvl="1"/>
            <a:r>
              <a:rPr lang="en-AU" sz="2000" dirty="0"/>
              <a:t>the longer the selector, the more specific it is</a:t>
            </a:r>
          </a:p>
          <a:p>
            <a:pPr lvl="1"/>
            <a:r>
              <a:rPr lang="en-AU" sz="2000" dirty="0"/>
              <a:t>If style rules are equally specific, the last one wins</a:t>
            </a:r>
            <a:r>
              <a:rPr lang="en-AU" sz="2000" dirty="0" smtClean="0"/>
              <a:t>!</a:t>
            </a:r>
          </a:p>
          <a:p>
            <a:pPr lvl="1">
              <a:buNone/>
            </a:pPr>
            <a:endParaRPr lang="en-AU" sz="2000" dirty="0"/>
          </a:p>
          <a:p>
            <a:r>
              <a:rPr lang="en-AU" sz="2800" dirty="0"/>
              <a:t>Example</a:t>
            </a:r>
            <a:r>
              <a:rPr lang="en-AU" sz="2800" dirty="0" smtClean="0"/>
              <a:t>:</a:t>
            </a:r>
          </a:p>
          <a:p>
            <a:pPr lvl="1"/>
            <a:r>
              <a:rPr lang="en-AU" sz="2400" dirty="0" smtClean="0"/>
              <a:t>#a #b h1 { </a:t>
            </a:r>
            <a:r>
              <a:rPr lang="en-AU" sz="2400" dirty="0" err="1" smtClean="0"/>
              <a:t>color</a:t>
            </a:r>
            <a:r>
              <a:rPr lang="en-AU" sz="2400" dirty="0" smtClean="0"/>
              <a:t>: red; } /* winner! */ </a:t>
            </a:r>
          </a:p>
          <a:p>
            <a:pPr lvl="1"/>
            <a:r>
              <a:rPr lang="en-AU" sz="2400" dirty="0" smtClean="0"/>
              <a:t>#a h1 { </a:t>
            </a:r>
            <a:r>
              <a:rPr lang="en-AU" sz="2400" dirty="0" err="1" smtClean="0"/>
              <a:t>color</a:t>
            </a:r>
            <a:r>
              <a:rPr lang="en-AU" sz="2400" dirty="0" smtClean="0"/>
              <a:t>: blue; }		</a:t>
            </a:r>
          </a:p>
          <a:p>
            <a:endParaRPr lang="en-AU" dirty="0"/>
          </a:p>
          <a:p>
            <a:r>
              <a:rPr lang="en-AU" sz="2400" dirty="0"/>
              <a:t>Comments</a:t>
            </a:r>
          </a:p>
          <a:p>
            <a:pPr lvl="1"/>
            <a:r>
              <a:rPr lang="en-AU" sz="2000" dirty="0" smtClean="0"/>
              <a:t>/* Comment here */</a:t>
            </a:r>
            <a:endParaRPr lang="en-AU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4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CSS: Properties</a:t>
            </a:r>
            <a:br>
              <a:rPr lang="en-AU" b="1" dirty="0"/>
            </a:br>
            <a:endParaRPr lang="en-A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en-AU" b="1" dirty="0" smtClean="0"/>
              <a:t>Declarations (Property Value Pairs)</a:t>
            </a:r>
          </a:p>
          <a:p>
            <a:pPr>
              <a:buNone/>
            </a:pPr>
            <a:r>
              <a:rPr lang="en-AU" sz="2400" dirty="0" smtClean="0"/>
              <a:t>Each property can have one or more space</a:t>
            </a:r>
          </a:p>
          <a:p>
            <a:pPr>
              <a:buNone/>
            </a:pPr>
            <a:r>
              <a:rPr lang="en-AU" sz="2400" dirty="0" smtClean="0"/>
              <a:t>separated values.</a:t>
            </a:r>
          </a:p>
          <a:p>
            <a:pPr lvl="1"/>
            <a:r>
              <a:rPr lang="en-AU" sz="2000" dirty="0" smtClean="0"/>
              <a:t>font: italic 12px sans-serif; </a:t>
            </a:r>
          </a:p>
          <a:p>
            <a:pPr lvl="1"/>
            <a:r>
              <a:rPr lang="en-AU" sz="2000" dirty="0" err="1" smtClean="0"/>
              <a:t>color</a:t>
            </a:r>
            <a:r>
              <a:rPr lang="en-AU" sz="2000" dirty="0" smtClean="0"/>
              <a:t>: #333;</a:t>
            </a:r>
          </a:p>
          <a:p>
            <a:pPr lvl="1"/>
            <a:r>
              <a:rPr lang="en-AU" sz="2000" dirty="0" smtClean="0"/>
              <a:t>background-</a:t>
            </a:r>
            <a:r>
              <a:rPr lang="en-AU" sz="2000" dirty="0" err="1" smtClean="0"/>
              <a:t>color</a:t>
            </a:r>
            <a:r>
              <a:rPr lang="en-AU" sz="2000" dirty="0" smtClean="0"/>
              <a:t>: red;</a:t>
            </a:r>
          </a:p>
          <a:p>
            <a:pPr lvl="1"/>
            <a:endParaRPr lang="en-AU" sz="2000" dirty="0"/>
          </a:p>
          <a:p>
            <a:pPr>
              <a:buNone/>
            </a:pPr>
            <a:r>
              <a:rPr lang="en-AU" sz="2400" b="1" dirty="0"/>
              <a:t>Properties: </a:t>
            </a:r>
            <a:r>
              <a:rPr lang="en-AU" sz="2400" b="1" dirty="0" err="1" smtClean="0"/>
              <a:t>color</a:t>
            </a:r>
            <a:r>
              <a:rPr lang="en-AU" sz="2400" b="1" dirty="0" smtClean="0"/>
              <a:t> / background-</a:t>
            </a:r>
            <a:r>
              <a:rPr lang="en-AU" sz="2400" b="1" dirty="0" err="1" smtClean="0"/>
              <a:t>color</a:t>
            </a:r>
            <a:endParaRPr lang="en-AU" sz="2400" b="1" dirty="0"/>
          </a:p>
          <a:p>
            <a:pPr lvl="1"/>
            <a:r>
              <a:rPr lang="en-AU" sz="2000" dirty="0" err="1" smtClean="0"/>
              <a:t>color</a:t>
            </a:r>
            <a:r>
              <a:rPr lang="en-AU" sz="2000" dirty="0" smtClean="0"/>
              <a:t>: red; </a:t>
            </a:r>
          </a:p>
          <a:p>
            <a:pPr lvl="1"/>
            <a:r>
              <a:rPr lang="en-AU" sz="2000" dirty="0" err="1" smtClean="0"/>
              <a:t>color</a:t>
            </a:r>
            <a:r>
              <a:rPr lang="en-AU" sz="2000" dirty="0" smtClean="0"/>
              <a:t>: #ff0000; </a:t>
            </a:r>
          </a:p>
          <a:p>
            <a:pPr lvl="1"/>
            <a:r>
              <a:rPr lang="en-AU" sz="2000" dirty="0" err="1" smtClean="0"/>
              <a:t>color</a:t>
            </a:r>
            <a:r>
              <a:rPr lang="en-AU" sz="2000" dirty="0" smtClean="0"/>
              <a:t>: </a:t>
            </a:r>
            <a:r>
              <a:rPr lang="en-AU" sz="2000" dirty="0" err="1" smtClean="0"/>
              <a:t>rgb</a:t>
            </a:r>
            <a:r>
              <a:rPr lang="en-AU" sz="2000" dirty="0" smtClean="0"/>
              <a:t>(255, 0, 0); </a:t>
            </a:r>
          </a:p>
          <a:p>
            <a:endParaRPr lang="en-AU" sz="2400" dirty="0"/>
          </a:p>
          <a:p>
            <a:endParaRPr lang="en-AU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en-AU" sz="2800" b="1" dirty="0"/>
              <a:t>Property: font-family</a:t>
            </a:r>
          </a:p>
          <a:p>
            <a:pPr lvl="1"/>
            <a:r>
              <a:rPr lang="en-AU" sz="2000" dirty="0" smtClean="0"/>
              <a:t>font-family: "Times New Roman", serif;</a:t>
            </a:r>
            <a:endParaRPr lang="en-AU" sz="2000" dirty="0"/>
          </a:p>
          <a:p>
            <a:pPr>
              <a:buNone/>
            </a:pPr>
            <a:r>
              <a:rPr lang="en-AU" sz="2800" dirty="0" smtClean="0"/>
              <a:t>We can also use other font like </a:t>
            </a:r>
            <a:r>
              <a:rPr lang="en-AU" sz="2800" dirty="0" err="1" smtClean="0"/>
              <a:t>google</a:t>
            </a:r>
            <a:r>
              <a:rPr lang="en-AU" sz="2800" dirty="0" smtClean="0"/>
              <a:t> font.</a:t>
            </a:r>
            <a:endParaRPr lang="en-AU" sz="2800" dirty="0"/>
          </a:p>
          <a:p>
            <a:r>
              <a:rPr lang="en-AU" sz="2800" b="1" dirty="0"/>
              <a:t>Property: font-size</a:t>
            </a:r>
          </a:p>
          <a:p>
            <a:pPr lvl="1"/>
            <a:r>
              <a:rPr lang="fr-FR" sz="2000" dirty="0" smtClean="0"/>
              <a:t>font-size: 1.5em; </a:t>
            </a:r>
          </a:p>
          <a:p>
            <a:pPr lvl="1"/>
            <a:r>
              <a:rPr lang="fr-FR" sz="2000" dirty="0" smtClean="0"/>
              <a:t>font-size: 12px; </a:t>
            </a:r>
          </a:p>
          <a:p>
            <a:pPr lvl="1"/>
            <a:r>
              <a:rPr lang="fr-FR" sz="2000" dirty="0" smtClean="0"/>
              <a:t>font-size: 100%;</a:t>
            </a:r>
          </a:p>
          <a:p>
            <a:r>
              <a:rPr lang="en-AU" sz="2800" b="1" dirty="0" smtClean="0"/>
              <a:t>Property: font-style</a:t>
            </a:r>
            <a:endParaRPr lang="en-AU" sz="2800" b="1" dirty="0"/>
          </a:p>
          <a:p>
            <a:pPr lvl="1"/>
            <a:r>
              <a:rPr lang="en-AU" sz="2000" dirty="0" smtClean="0"/>
              <a:t>font-style: italic; </a:t>
            </a:r>
          </a:p>
          <a:p>
            <a:r>
              <a:rPr lang="en-AU" sz="2800" b="1" dirty="0"/>
              <a:t>Property: font-weight</a:t>
            </a:r>
          </a:p>
          <a:p>
            <a:pPr lvl="1"/>
            <a:r>
              <a:rPr lang="en-AU" sz="2000" dirty="0" smtClean="0"/>
              <a:t>font-weight: bold;</a:t>
            </a:r>
          </a:p>
          <a:p>
            <a:pPr lvl="1"/>
            <a:r>
              <a:rPr lang="en-AU" sz="2000" dirty="0" smtClean="0"/>
              <a:t>Range: 100-900;</a:t>
            </a:r>
            <a:endParaRPr lang="en-A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HTML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sz="2800" dirty="0" smtClean="0"/>
              <a:t>&lt;!DOCTYPE html&gt; </a:t>
            </a:r>
          </a:p>
          <a:p>
            <a:pPr>
              <a:buNone/>
            </a:pPr>
            <a:r>
              <a:rPr lang="en-AU" sz="2800" dirty="0" smtClean="0"/>
              <a:t>&lt;html&gt; </a:t>
            </a:r>
          </a:p>
          <a:p>
            <a:pPr>
              <a:buNone/>
            </a:pPr>
            <a:r>
              <a:rPr lang="en-AU" sz="2800" dirty="0" smtClean="0"/>
              <a:t>&lt;head&gt;</a:t>
            </a:r>
          </a:p>
          <a:p>
            <a:pPr>
              <a:buNone/>
            </a:pPr>
            <a:r>
              <a:rPr lang="en-AU" sz="2800" dirty="0" smtClean="0"/>
              <a:t>&lt;meta </a:t>
            </a:r>
            <a:r>
              <a:rPr lang="en-AU" sz="2800" dirty="0" err="1" smtClean="0"/>
              <a:t>charset</a:t>
            </a:r>
            <a:r>
              <a:rPr lang="en-AU" sz="2800" dirty="0" smtClean="0"/>
              <a:t>="utf-8"&gt; </a:t>
            </a:r>
          </a:p>
          <a:p>
            <a:pPr>
              <a:buNone/>
            </a:pPr>
            <a:r>
              <a:rPr lang="en-AU" sz="2800" dirty="0" smtClean="0"/>
              <a:t>&lt;title&gt;Title of your page goes here&lt;/title&gt;</a:t>
            </a:r>
          </a:p>
          <a:p>
            <a:pPr>
              <a:buNone/>
            </a:pPr>
            <a:r>
              <a:rPr lang="en-AU" sz="2800" dirty="0" smtClean="0"/>
              <a:t>&lt;/head&gt; </a:t>
            </a:r>
          </a:p>
          <a:p>
            <a:pPr>
              <a:buNone/>
            </a:pPr>
            <a:r>
              <a:rPr lang="en-AU" sz="2800" b="1" dirty="0" smtClean="0"/>
              <a:t>&lt;body&gt; Bulk of your content here. &lt;/body&gt;</a:t>
            </a:r>
            <a:r>
              <a:rPr lang="en-AU" sz="2800" dirty="0" smtClean="0"/>
              <a:t> </a:t>
            </a:r>
          </a:p>
          <a:p>
            <a:pPr>
              <a:buNone/>
            </a:pPr>
            <a:r>
              <a:rPr lang="en-AU" sz="2800" dirty="0" smtClean="0"/>
              <a:t>&lt;/html&gt; </a:t>
            </a:r>
          </a:p>
          <a:p>
            <a:pPr>
              <a:buNone/>
            </a:pPr>
            <a:endParaRPr lang="en-AU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143668"/>
          </a:xfrm>
        </p:spPr>
        <p:txBody>
          <a:bodyPr/>
          <a:lstStyle/>
          <a:p>
            <a:r>
              <a:rPr lang="en-AU" b="1" dirty="0"/>
              <a:t>"Shorthand" properties</a:t>
            </a:r>
          </a:p>
          <a:p>
            <a:pPr lvl="1"/>
            <a:r>
              <a:rPr lang="en-AU" sz="2400" dirty="0" smtClean="0"/>
              <a:t>h1.hello { </a:t>
            </a:r>
          </a:p>
          <a:p>
            <a:pPr lvl="1">
              <a:buNone/>
            </a:pPr>
            <a:r>
              <a:rPr lang="en-AU" sz="2400" dirty="0"/>
              <a:t>	</a:t>
            </a:r>
            <a:r>
              <a:rPr lang="en-AU" sz="2400" dirty="0" smtClean="0"/>
              <a:t>	</a:t>
            </a:r>
            <a:r>
              <a:rPr lang="en-AU" sz="2000" dirty="0" smtClean="0"/>
              <a:t>font-sty</a:t>
            </a:r>
            <a:r>
              <a:rPr lang="en-AU" sz="2400" dirty="0" smtClean="0"/>
              <a:t>le: italic; </a:t>
            </a:r>
            <a:endParaRPr lang="en-AU" sz="1800" dirty="0" smtClean="0"/>
          </a:p>
          <a:p>
            <a:pPr lvl="1">
              <a:buNone/>
            </a:pPr>
            <a:r>
              <a:rPr lang="en-AU" sz="1800" dirty="0"/>
              <a:t>	</a:t>
            </a:r>
            <a:r>
              <a:rPr lang="en-AU" sz="1800" dirty="0" smtClean="0"/>
              <a:t>	</a:t>
            </a:r>
            <a:r>
              <a:rPr lang="en-AU" sz="2000" dirty="0" smtClean="0"/>
              <a:t>font-weight: bold; </a:t>
            </a:r>
            <a:endParaRPr lang="en-AU" sz="2000" dirty="0" smtClean="0"/>
          </a:p>
          <a:p>
            <a:pPr lvl="1">
              <a:buNone/>
            </a:pPr>
            <a:r>
              <a:rPr lang="en-AU" sz="2000" dirty="0"/>
              <a:t>	</a:t>
            </a:r>
            <a:r>
              <a:rPr lang="en-AU" sz="2000" dirty="0" smtClean="0"/>
              <a:t>	font-size: 10px; </a:t>
            </a:r>
          </a:p>
          <a:p>
            <a:pPr lvl="1">
              <a:buNone/>
            </a:pPr>
            <a:r>
              <a:rPr lang="en-AU" sz="2000" dirty="0"/>
              <a:t>	</a:t>
            </a:r>
            <a:r>
              <a:rPr lang="en-AU" sz="2000" dirty="0" smtClean="0"/>
              <a:t>	font-family: sans-serif; </a:t>
            </a:r>
          </a:p>
          <a:p>
            <a:pPr lvl="1">
              <a:buNone/>
            </a:pPr>
            <a:r>
              <a:rPr lang="en-AU" sz="2000" dirty="0"/>
              <a:t>	</a:t>
            </a:r>
            <a:r>
              <a:rPr lang="en-AU" sz="2000" dirty="0" smtClean="0"/>
              <a:t>}</a:t>
            </a:r>
          </a:p>
          <a:p>
            <a:pPr lvl="1">
              <a:buNone/>
            </a:pPr>
            <a:r>
              <a:rPr lang="en-AU" sz="2000" dirty="0" smtClean="0"/>
              <a:t>Can be shorthand to</a:t>
            </a:r>
          </a:p>
          <a:p>
            <a:pPr lvl="1"/>
            <a:r>
              <a:rPr lang="en-AU" sz="2000" dirty="0" smtClean="0"/>
              <a:t>h1.hello</a:t>
            </a:r>
            <a:r>
              <a:rPr lang="fr-FR" sz="2000" dirty="0" smtClean="0"/>
              <a:t> { </a:t>
            </a:r>
          </a:p>
          <a:p>
            <a:pPr lvl="1">
              <a:buNone/>
            </a:pPr>
            <a:r>
              <a:rPr lang="fr-FR" sz="2000" dirty="0"/>
              <a:t>	</a:t>
            </a:r>
            <a:r>
              <a:rPr lang="fr-FR" sz="2000" dirty="0" smtClean="0"/>
              <a:t>	font: </a:t>
            </a:r>
            <a:r>
              <a:rPr lang="fr-FR" sz="2000" dirty="0" err="1" smtClean="0"/>
              <a:t>italic</a:t>
            </a:r>
            <a:r>
              <a:rPr lang="fr-FR" sz="2000" dirty="0" smtClean="0"/>
              <a:t> bold 10px sans-</a:t>
            </a:r>
            <a:r>
              <a:rPr lang="fr-FR" sz="2000" dirty="0" err="1" smtClean="0"/>
              <a:t>serif</a:t>
            </a:r>
            <a:r>
              <a:rPr lang="fr-FR" sz="2000" dirty="0" smtClean="0"/>
              <a:t>; </a:t>
            </a:r>
          </a:p>
          <a:p>
            <a:pPr lvl="1">
              <a:buNone/>
            </a:pPr>
            <a:r>
              <a:rPr lang="fr-FR" sz="2000" dirty="0"/>
              <a:t>	</a:t>
            </a:r>
            <a:r>
              <a:rPr lang="fr-FR" sz="2000" dirty="0" smtClean="0"/>
              <a:t>}</a:t>
            </a:r>
          </a:p>
          <a:p>
            <a:pPr lvl="1">
              <a:buNone/>
            </a:pPr>
            <a:r>
              <a:rPr lang="fr-FR" sz="2000" dirty="0"/>
              <a:t>	</a:t>
            </a:r>
            <a:endParaRPr lang="en-AU" sz="2000" dirty="0"/>
          </a:p>
          <a:p>
            <a:r>
              <a:rPr lang="en-AU" sz="2400" b="1" dirty="0"/>
              <a:t>Other text properties</a:t>
            </a:r>
          </a:p>
          <a:p>
            <a:pPr lvl="1"/>
            <a:r>
              <a:rPr lang="fr-FR" sz="2000" dirty="0" smtClean="0"/>
              <a:t>Line-</a:t>
            </a:r>
            <a:r>
              <a:rPr lang="fr-FR" sz="2000" dirty="0" err="1" smtClean="0"/>
              <a:t>height</a:t>
            </a:r>
            <a:r>
              <a:rPr lang="fr-FR" sz="2000" dirty="0" smtClean="0"/>
              <a:t>, </a:t>
            </a:r>
            <a:r>
              <a:rPr lang="fr-FR" sz="2000" dirty="0" err="1" smtClean="0"/>
              <a:t>text</a:t>
            </a:r>
            <a:r>
              <a:rPr lang="fr-FR" sz="2000" dirty="0" smtClean="0"/>
              <a:t>-</a:t>
            </a:r>
            <a:r>
              <a:rPr lang="fr-FR" sz="2000" dirty="0" err="1" smtClean="0"/>
              <a:t>align</a:t>
            </a:r>
            <a:r>
              <a:rPr lang="fr-FR" sz="2000" dirty="0" smtClean="0"/>
              <a:t>, </a:t>
            </a:r>
            <a:r>
              <a:rPr lang="fr-FR" sz="2000" dirty="0" err="1" smtClean="0"/>
              <a:t>text</a:t>
            </a:r>
            <a:r>
              <a:rPr lang="fr-FR" sz="2000" dirty="0" smtClean="0"/>
              <a:t>-</a:t>
            </a:r>
            <a:r>
              <a:rPr lang="fr-FR" sz="2000" dirty="0" err="1" smtClean="0"/>
              <a:t>decoration</a:t>
            </a:r>
            <a:r>
              <a:rPr lang="fr-FR" sz="2000" dirty="0" smtClean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571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CSS: Grouping Elements</a:t>
            </a:r>
            <a:br>
              <a:rPr lang="en-AU" b="1" dirty="0"/>
            </a:br>
            <a:endParaRPr lang="en-A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en-AU" b="1" dirty="0"/>
              <a:t>Block &amp; Inline Elements</a:t>
            </a:r>
          </a:p>
          <a:p>
            <a:pPr lvl="1"/>
            <a:r>
              <a:rPr lang="en-AU" sz="2400" dirty="0"/>
              <a:t>A browser generally renders a new line after any "block" elements in the </a:t>
            </a:r>
            <a:r>
              <a:rPr lang="en-AU" sz="2400" dirty="0" smtClean="0"/>
              <a:t>HTML.</a:t>
            </a:r>
          </a:p>
          <a:p>
            <a:r>
              <a:rPr lang="en-AU" dirty="0"/>
              <a:t>Examples:</a:t>
            </a:r>
          </a:p>
          <a:p>
            <a:pPr lvl="1"/>
            <a:r>
              <a:rPr lang="en-AU" dirty="0"/>
              <a:t>inline: INPUT, A, IMG, BR, a few others...</a:t>
            </a:r>
          </a:p>
          <a:p>
            <a:pPr lvl="1"/>
            <a:r>
              <a:rPr lang="en-AU" dirty="0"/>
              <a:t>block: P, H1, UL, LI, TABLE, almost everything else</a:t>
            </a:r>
            <a:r>
              <a:rPr lang="en-AU" dirty="0" smtClean="0"/>
              <a:t>...</a:t>
            </a:r>
          </a:p>
          <a:p>
            <a:r>
              <a:rPr lang="en-AU" dirty="0" smtClean="0"/>
              <a:t>SPAN</a:t>
            </a:r>
            <a:r>
              <a:rPr lang="en-AU" dirty="0"/>
              <a:t> creates an inline element</a:t>
            </a:r>
            <a:r>
              <a:rPr lang="en-AU" dirty="0" smtClean="0"/>
              <a:t>.</a:t>
            </a:r>
          </a:p>
          <a:p>
            <a:r>
              <a:rPr lang="en-AU" dirty="0" smtClean="0"/>
              <a:t>DIV</a:t>
            </a:r>
            <a:r>
              <a:rPr lang="en-AU" dirty="0"/>
              <a:t> creates an </a:t>
            </a:r>
            <a:r>
              <a:rPr lang="en-AU" dirty="0" smtClean="0"/>
              <a:t>Block element</a:t>
            </a:r>
            <a:r>
              <a:rPr lang="en-AU" dirty="0"/>
              <a:t>.</a:t>
            </a:r>
          </a:p>
          <a:p>
            <a:pPr lvl="1"/>
            <a:endParaRPr lang="en-AU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en-AU" b="1" dirty="0"/>
              <a:t>Width &amp; Height</a:t>
            </a:r>
          </a:p>
          <a:p>
            <a:pPr lvl="1"/>
            <a:r>
              <a:rPr lang="en-AU" sz="2400" dirty="0"/>
              <a:t>The </a:t>
            </a:r>
            <a:r>
              <a:rPr lang="en-AU" sz="2400" dirty="0" smtClean="0"/>
              <a:t>width</a:t>
            </a:r>
            <a:r>
              <a:rPr lang="en-AU" sz="2400" dirty="0"/>
              <a:t> and </a:t>
            </a:r>
            <a:r>
              <a:rPr lang="en-AU" sz="2400" dirty="0" smtClean="0"/>
              <a:t>height</a:t>
            </a:r>
            <a:r>
              <a:rPr lang="en-AU" sz="2400" dirty="0"/>
              <a:t> properties can be used to resize </a:t>
            </a:r>
            <a:r>
              <a:rPr lang="en-AU" sz="2400" dirty="0" smtClean="0"/>
              <a:t>block </a:t>
            </a:r>
            <a:r>
              <a:rPr lang="en-AU" sz="2400" dirty="0"/>
              <a:t>level elements and </a:t>
            </a:r>
            <a:r>
              <a:rPr lang="en-AU" sz="2400" dirty="0" smtClean="0"/>
              <a:t>IMG</a:t>
            </a:r>
            <a:r>
              <a:rPr lang="en-AU" sz="2400" dirty="0"/>
              <a:t> elements</a:t>
            </a:r>
            <a:r>
              <a:rPr lang="en-AU" sz="2400" dirty="0" smtClean="0"/>
              <a:t>.</a:t>
            </a:r>
          </a:p>
          <a:p>
            <a:r>
              <a:rPr lang="en-AU" b="1" dirty="0"/>
              <a:t>Overflow</a:t>
            </a:r>
          </a:p>
          <a:p>
            <a:pPr lvl="1"/>
            <a:r>
              <a:rPr lang="en-AU" sz="2400" dirty="0"/>
              <a:t>The </a:t>
            </a:r>
            <a:r>
              <a:rPr lang="en-AU" sz="2400" dirty="0" smtClean="0"/>
              <a:t>overflow</a:t>
            </a:r>
            <a:r>
              <a:rPr lang="en-AU" sz="2400" dirty="0"/>
              <a:t> property specifies what happens when content overflows the specified dimensions. The default is "visible", which means it flows outside</a:t>
            </a:r>
            <a:r>
              <a:rPr lang="en-AU" sz="2400" dirty="0" smtClean="0"/>
              <a:t>.</a:t>
            </a:r>
          </a:p>
          <a:p>
            <a:pPr lvl="1"/>
            <a:r>
              <a:rPr lang="en-AU" sz="2400" dirty="0"/>
              <a:t>The </a:t>
            </a:r>
            <a:r>
              <a:rPr lang="en-AU" sz="2400" dirty="0" smtClean="0"/>
              <a:t>“</a:t>
            </a:r>
            <a:r>
              <a:rPr lang="en-AU" sz="2400" dirty="0" err="1" smtClean="0"/>
              <a:t>overflow:auto</a:t>
            </a:r>
            <a:r>
              <a:rPr lang="en-AU" sz="2400" dirty="0"/>
              <a:t>" </a:t>
            </a:r>
            <a:r>
              <a:rPr lang="en-AU" sz="2400" dirty="0" smtClean="0"/>
              <a:t>can </a:t>
            </a:r>
            <a:r>
              <a:rPr lang="en-AU" sz="2400" dirty="0"/>
              <a:t>be used to tell the browser to add scrollbars </a:t>
            </a:r>
            <a:r>
              <a:rPr lang="en-AU" sz="2400" i="1" dirty="0"/>
              <a:t>if</a:t>
            </a:r>
            <a:r>
              <a:rPr lang="en-AU" sz="2400" dirty="0"/>
              <a:t> the content overflows.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0003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CSS: Box Model</a:t>
            </a:r>
            <a:br>
              <a:rPr lang="en-AU" b="1" dirty="0"/>
            </a:br>
            <a:endParaRPr lang="en-A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en-AU" sz="2800" dirty="0"/>
              <a:t>All elements are treated as boxes by the browser's rendering engine (either "inline" or "block" boxes).</a:t>
            </a:r>
          </a:p>
          <a:p>
            <a:r>
              <a:rPr lang="en-AU" sz="2800" dirty="0"/>
              <a:t>A box consists of content, padding, border, and margin:</a:t>
            </a:r>
          </a:p>
          <a:p>
            <a:endParaRPr lang="en-AU" dirty="0"/>
          </a:p>
        </p:txBody>
      </p:sp>
      <p:pic>
        <p:nvPicPr>
          <p:cNvPr id="7170" name="Picture 2" descr="C:\Users\Admin\Desktop\box-mode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714620"/>
            <a:ext cx="5295900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6143668"/>
          </a:xfrm>
        </p:spPr>
        <p:txBody>
          <a:bodyPr/>
          <a:lstStyle/>
          <a:p>
            <a:r>
              <a:rPr lang="en-AU" b="1" dirty="0"/>
              <a:t>Margin</a:t>
            </a:r>
          </a:p>
          <a:p>
            <a:pPr lvl="1"/>
            <a:r>
              <a:rPr lang="en-AU" sz="2000" dirty="0"/>
              <a:t>The margin is a transparent area around the box - the background of the box does not apply to it. It separates the box from other elements</a:t>
            </a:r>
            <a:r>
              <a:rPr lang="en-AU" sz="2000" dirty="0" smtClean="0"/>
              <a:t>.</a:t>
            </a:r>
          </a:p>
          <a:p>
            <a:pPr lvl="2"/>
            <a:r>
              <a:rPr lang="en-AU" sz="1600" dirty="0" smtClean="0"/>
              <a:t>Example</a:t>
            </a:r>
          </a:p>
          <a:p>
            <a:pPr lvl="2"/>
            <a:r>
              <a:rPr lang="en-AU" sz="1600" dirty="0" smtClean="0"/>
              <a:t>margin: 15px; (</a:t>
            </a:r>
            <a:r>
              <a:rPr lang="en-AU" sz="1600" dirty="0"/>
              <a:t>15 pixels on all </a:t>
            </a:r>
            <a:r>
              <a:rPr lang="en-AU" sz="1600" dirty="0" smtClean="0"/>
              <a:t>sides)</a:t>
            </a:r>
          </a:p>
          <a:p>
            <a:pPr lvl="2"/>
            <a:r>
              <a:rPr lang="en-AU" sz="1600" dirty="0" smtClean="0"/>
              <a:t>margin: 10px 5px 3px 20px; (</a:t>
            </a:r>
            <a:r>
              <a:rPr lang="en-AU" sz="1600" dirty="0"/>
              <a:t>10px on top, 5px right, 3px bottom, 20px left</a:t>
            </a:r>
            <a:r>
              <a:rPr lang="en-AU" sz="1600" dirty="0" smtClean="0"/>
              <a:t>:)</a:t>
            </a:r>
          </a:p>
          <a:p>
            <a:pPr lvl="2"/>
            <a:r>
              <a:rPr lang="en-AU" sz="1600" dirty="0" err="1" smtClean="0"/>
              <a:t>Seperate</a:t>
            </a:r>
            <a:r>
              <a:rPr lang="en-AU" sz="1600" dirty="0" smtClean="0"/>
              <a:t> like margin-top, margin-left;</a:t>
            </a:r>
          </a:p>
          <a:p>
            <a:r>
              <a:rPr lang="en-AU" b="1" dirty="0"/>
              <a:t>Border</a:t>
            </a:r>
            <a:endParaRPr lang="en-AU" sz="2400" b="1" dirty="0"/>
          </a:p>
          <a:p>
            <a:pPr lvl="1"/>
            <a:r>
              <a:rPr lang="en-AU" sz="2000" dirty="0"/>
              <a:t>The </a:t>
            </a:r>
            <a:r>
              <a:rPr lang="en-AU" sz="2000" dirty="0" smtClean="0"/>
              <a:t>border</a:t>
            </a:r>
            <a:r>
              <a:rPr lang="en-AU" sz="2000" dirty="0"/>
              <a:t> property styles the edge around the box and is specified as "thickness style </a:t>
            </a:r>
            <a:r>
              <a:rPr lang="en-AU" sz="2000" dirty="0" err="1"/>
              <a:t>color</a:t>
            </a:r>
            <a:r>
              <a:rPr lang="en-AU" sz="2000" dirty="0" smtClean="0"/>
              <a:t>".</a:t>
            </a:r>
          </a:p>
          <a:p>
            <a:pPr lvl="2"/>
            <a:r>
              <a:rPr lang="en-AU" sz="1600" dirty="0" smtClean="0"/>
              <a:t>border: 1px solid #ff0000; </a:t>
            </a:r>
          </a:p>
          <a:p>
            <a:pPr lvl="2"/>
            <a:r>
              <a:rPr lang="en-AU" sz="1600" dirty="0" smtClean="0"/>
              <a:t>border-top: 4px  dotted #000000;</a:t>
            </a:r>
          </a:p>
          <a:p>
            <a:pPr lvl="2"/>
            <a:r>
              <a:rPr lang="en-AU" sz="1600" dirty="0" smtClean="0"/>
              <a:t>border-top: 4px dotted #000000;  border-bottom: 1px solid #ff0000;</a:t>
            </a:r>
          </a:p>
          <a:p>
            <a:pPr lvl="1"/>
            <a:r>
              <a:rPr lang="en-AU" sz="2000" dirty="0" smtClean="0"/>
              <a:t>Border Width (border-width: 10px;)</a:t>
            </a:r>
          </a:p>
          <a:p>
            <a:pPr lvl="1"/>
            <a:r>
              <a:rPr lang="en-AU" sz="2000" dirty="0"/>
              <a:t>Border </a:t>
            </a:r>
            <a:r>
              <a:rPr lang="en-AU" sz="2000" dirty="0" smtClean="0"/>
              <a:t>Style (dashed, double)</a:t>
            </a:r>
          </a:p>
          <a:p>
            <a:pPr lvl="1"/>
            <a:r>
              <a:rPr lang="en-AU" sz="2000" dirty="0" smtClean="0"/>
              <a:t>Border </a:t>
            </a:r>
            <a:r>
              <a:rPr lang="en-AU" sz="2000" dirty="0" err="1" smtClean="0"/>
              <a:t>Color</a:t>
            </a:r>
            <a:r>
              <a:rPr lang="en-AU" sz="2000" dirty="0" smtClean="0"/>
              <a:t>: border-</a:t>
            </a:r>
            <a:r>
              <a:rPr lang="en-AU" sz="2000" dirty="0" err="1" smtClean="0"/>
              <a:t>color</a:t>
            </a:r>
            <a:r>
              <a:rPr lang="en-AU" sz="2000" dirty="0" smtClean="0"/>
              <a:t>: </a:t>
            </a:r>
            <a:r>
              <a:rPr lang="en-AU" sz="2000" dirty="0" err="1" smtClean="0"/>
              <a:t>rgb</a:t>
            </a:r>
            <a:r>
              <a:rPr lang="en-AU" sz="2000" dirty="0" smtClean="0"/>
              <a:t>(0, 240, 0) or #343433;</a:t>
            </a:r>
          </a:p>
          <a:p>
            <a:pPr lvl="1"/>
            <a:r>
              <a:rPr lang="en-AU" sz="2000" dirty="0" smtClean="0"/>
              <a:t>border-</a:t>
            </a:r>
            <a:r>
              <a:rPr lang="en-AU" sz="2000" dirty="0" err="1" smtClean="0"/>
              <a:t>color</a:t>
            </a:r>
            <a:r>
              <a:rPr lang="en-AU" sz="2000" dirty="0" smtClean="0"/>
              <a:t>: #</a:t>
            </a:r>
            <a:r>
              <a:rPr lang="en-AU" sz="2000" dirty="0" err="1" smtClean="0"/>
              <a:t>fff</a:t>
            </a:r>
            <a:r>
              <a:rPr lang="en-AU" sz="2000" dirty="0" smtClean="0"/>
              <a:t> black #ff0000 #00ff00;</a:t>
            </a:r>
            <a:endParaRPr lang="en-AU" sz="2000" dirty="0"/>
          </a:p>
          <a:p>
            <a:pPr lvl="1"/>
            <a:endParaRPr lang="en-AU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en-AU" b="1" dirty="0"/>
              <a:t>Padding</a:t>
            </a:r>
          </a:p>
          <a:p>
            <a:pPr lvl="1"/>
            <a:r>
              <a:rPr lang="en-AU" sz="2400" dirty="0"/>
              <a:t>The </a:t>
            </a:r>
            <a:r>
              <a:rPr lang="en-AU" sz="2400" dirty="0" smtClean="0"/>
              <a:t>padding</a:t>
            </a:r>
            <a:r>
              <a:rPr lang="en-AU" sz="2400" dirty="0"/>
              <a:t> property specifies whitespace between the border and the content</a:t>
            </a:r>
            <a:r>
              <a:rPr lang="en-AU" sz="2400" dirty="0" smtClean="0"/>
              <a:t>.</a:t>
            </a:r>
          </a:p>
          <a:p>
            <a:pPr lvl="2"/>
            <a:r>
              <a:rPr lang="en-AU" sz="2000" dirty="0" smtClean="0"/>
              <a:t>Example</a:t>
            </a:r>
          </a:p>
          <a:p>
            <a:pPr lvl="2"/>
            <a:r>
              <a:rPr lang="en-AU" sz="2000" dirty="0" smtClean="0"/>
              <a:t>Padding: 15px; (15 pixels on all sides)</a:t>
            </a:r>
          </a:p>
          <a:p>
            <a:pPr lvl="2"/>
            <a:r>
              <a:rPr lang="en-AU" sz="2000" dirty="0" smtClean="0"/>
              <a:t>Padding: 10px 5px 3px 20px; (10px on top, 5px right, 3px bottom, 20px left:)</a:t>
            </a:r>
          </a:p>
          <a:p>
            <a:pPr lvl="2"/>
            <a:r>
              <a:rPr lang="en-AU" sz="2000" dirty="0" err="1" smtClean="0"/>
              <a:t>Seperate</a:t>
            </a:r>
            <a:r>
              <a:rPr lang="en-AU" sz="2000" dirty="0" smtClean="0"/>
              <a:t> like padding-top, padding-left;</a:t>
            </a:r>
          </a:p>
          <a:p>
            <a:pPr lvl="2"/>
            <a:endParaRPr lang="en-AU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CSS: Positioning</a:t>
            </a:r>
            <a:br>
              <a:rPr lang="en-AU" b="1" dirty="0"/>
            </a:br>
            <a:endParaRPr lang="en-A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en-AU" sz="2400" dirty="0"/>
              <a:t>The </a:t>
            </a:r>
            <a:r>
              <a:rPr lang="en-AU" sz="2400" dirty="0" smtClean="0"/>
              <a:t>position</a:t>
            </a:r>
            <a:r>
              <a:rPr lang="en-AU" sz="2400" dirty="0"/>
              <a:t> property is used to specify a positioning scheme for an element. The default is "static" which puts the element in the "normal" flow</a:t>
            </a:r>
            <a:r>
              <a:rPr lang="en-AU" sz="2400" dirty="0" smtClean="0"/>
              <a:t>.</a:t>
            </a:r>
          </a:p>
          <a:p>
            <a:pPr lvl="1"/>
            <a:r>
              <a:rPr lang="en-AU" sz="2000" dirty="0" smtClean="0"/>
              <a:t>&lt;</a:t>
            </a:r>
            <a:r>
              <a:rPr lang="en-AU" sz="2000" dirty="0" err="1" smtClean="0"/>
              <a:t>img</a:t>
            </a:r>
            <a:r>
              <a:rPr lang="en-AU" sz="2000" dirty="0" smtClean="0"/>
              <a:t> </a:t>
            </a:r>
            <a:r>
              <a:rPr lang="en-AU" sz="2000" dirty="0" err="1" smtClean="0"/>
              <a:t>src</a:t>
            </a:r>
            <a:r>
              <a:rPr lang="en-AU" sz="2000" dirty="0" smtClean="0"/>
              <a:t>="logo.png"&gt;&lt;</a:t>
            </a:r>
            <a:r>
              <a:rPr lang="en-AU" sz="2000" dirty="0" err="1" smtClean="0"/>
              <a:t>img</a:t>
            </a:r>
            <a:r>
              <a:rPr lang="en-AU" sz="2000" dirty="0" smtClean="0"/>
              <a:t> </a:t>
            </a:r>
            <a:r>
              <a:rPr lang="en-AU" sz="2000" dirty="0" err="1" smtClean="0"/>
              <a:t>src</a:t>
            </a:r>
            <a:r>
              <a:rPr lang="en-AU" sz="2000" dirty="0" smtClean="0"/>
              <a:t>="logo.png"&gt;&lt;</a:t>
            </a:r>
            <a:r>
              <a:rPr lang="en-AU" sz="2000" dirty="0" err="1" smtClean="0"/>
              <a:t>img</a:t>
            </a:r>
            <a:r>
              <a:rPr lang="en-AU" sz="2000" dirty="0" smtClean="0"/>
              <a:t> </a:t>
            </a:r>
            <a:r>
              <a:rPr lang="en-AU" sz="2000" dirty="0" err="1" smtClean="0"/>
              <a:t>src</a:t>
            </a:r>
            <a:r>
              <a:rPr lang="en-AU" sz="2000" dirty="0" smtClean="0"/>
              <a:t>="logo.png"&gt;</a:t>
            </a:r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r>
              <a:rPr lang="en-AU" sz="2400" dirty="0"/>
              <a:t>In normal flow, block boxes flow from top to bottom, making a new line after every box.</a:t>
            </a:r>
          </a:p>
        </p:txBody>
      </p:sp>
      <p:pic>
        <p:nvPicPr>
          <p:cNvPr id="8194" name="Picture 2" descr="C:\Users\Admin\Desktop\logo1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285992"/>
            <a:ext cx="2619375" cy="904875"/>
          </a:xfrm>
          <a:prstGeom prst="rect">
            <a:avLst/>
          </a:prstGeom>
          <a:noFill/>
        </p:spPr>
      </p:pic>
      <p:pic>
        <p:nvPicPr>
          <p:cNvPr id="5" name="Picture 2" descr="C:\Users\Admin\Desktop\logo1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2285992"/>
            <a:ext cx="2619375" cy="904875"/>
          </a:xfrm>
          <a:prstGeom prst="rect">
            <a:avLst/>
          </a:prstGeom>
          <a:noFill/>
        </p:spPr>
      </p:pic>
      <p:pic>
        <p:nvPicPr>
          <p:cNvPr id="6" name="Picture 2" descr="C:\Users\Admin\Desktop\logo1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429000"/>
            <a:ext cx="2619375" cy="904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What goes in the body?</a:t>
            </a:r>
            <a:br>
              <a:rPr lang="en-AU" b="1" dirty="0"/>
            </a:br>
            <a:endParaRPr lang="en-A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en-AU" sz="2400" dirty="0"/>
              <a:t>The </a:t>
            </a:r>
            <a:r>
              <a:rPr lang="en-AU" sz="2400" dirty="0" smtClean="0"/>
              <a:t>“</a:t>
            </a:r>
            <a:r>
              <a:rPr lang="en-AU" sz="2400" dirty="0" err="1" smtClean="0"/>
              <a:t>position:relative</a:t>
            </a:r>
            <a:r>
              <a:rPr lang="en-AU" sz="2400" dirty="0"/>
              <a:t>" </a:t>
            </a:r>
            <a:r>
              <a:rPr lang="en-AU" sz="2400" dirty="0" smtClean="0"/>
              <a:t>will </a:t>
            </a:r>
            <a:r>
              <a:rPr lang="en-AU" sz="2400" dirty="0"/>
              <a:t>still put the element in the normal flow, but then offset it according to top/left/right/bottom properties</a:t>
            </a:r>
            <a:r>
              <a:rPr lang="en-AU" sz="2400" dirty="0" smtClean="0"/>
              <a:t>.</a:t>
            </a:r>
          </a:p>
          <a:p>
            <a:pPr lvl="1"/>
            <a:r>
              <a:rPr lang="en-AU" sz="2000" dirty="0" smtClean="0"/>
              <a:t>&lt;div style="</a:t>
            </a:r>
            <a:r>
              <a:rPr lang="en-AU" sz="2000" dirty="0"/>
              <a:t>position: relative; left: 80px; top: 20px;</a:t>
            </a:r>
            <a:r>
              <a:rPr lang="en-AU" sz="2000" dirty="0" smtClean="0"/>
              <a:t> height: 100px; background-</a:t>
            </a:r>
            <a:r>
              <a:rPr lang="en-AU" sz="2000" dirty="0" err="1" smtClean="0"/>
              <a:t>color</a:t>
            </a:r>
            <a:r>
              <a:rPr lang="en-AU" sz="2000" dirty="0" smtClean="0"/>
              <a:t>: yellow;"&gt; </a:t>
            </a:r>
          </a:p>
          <a:p>
            <a:pPr lvl="1">
              <a:buNone/>
            </a:pPr>
            <a:r>
              <a:rPr lang="en-AU" sz="2000" dirty="0"/>
              <a:t>	</a:t>
            </a:r>
            <a:r>
              <a:rPr lang="en-AU" sz="2000" dirty="0" smtClean="0"/>
              <a:t>	Hello, hi! </a:t>
            </a:r>
          </a:p>
          <a:p>
            <a:pPr lvl="1">
              <a:buNone/>
            </a:pPr>
            <a:r>
              <a:rPr lang="en-AU" sz="2000" dirty="0"/>
              <a:t>	</a:t>
            </a:r>
            <a:r>
              <a:rPr lang="en-AU" sz="2000" dirty="0" smtClean="0"/>
              <a:t>&lt;/div&gt;</a:t>
            </a:r>
          </a:p>
          <a:p>
            <a:r>
              <a:rPr lang="en-AU" sz="2400" dirty="0"/>
              <a:t>The "absolute" value will take the element out of the normal flow and position it in relation to the window (or the closest non-static element</a:t>
            </a:r>
            <a:r>
              <a:rPr lang="en-AU" sz="2400" dirty="0" smtClean="0"/>
              <a:t>).</a:t>
            </a:r>
          </a:p>
          <a:p>
            <a:r>
              <a:rPr lang="en-AU" sz="2400" dirty="0"/>
              <a:t>The </a:t>
            </a:r>
            <a:r>
              <a:rPr lang="en-AU" sz="2400" dirty="0" smtClean="0"/>
              <a:t>z-index</a:t>
            </a:r>
            <a:r>
              <a:rPr lang="en-AU" sz="2400" dirty="0"/>
              <a:t> property specifies the stack order of positioned elements, in the case that they are overlapping. The element with highest z-index goes on top.</a:t>
            </a:r>
            <a:endParaRPr lang="en-AU" sz="24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860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CSS: Floats</a:t>
            </a:r>
            <a:br>
              <a:rPr lang="en-AU" b="1" dirty="0"/>
            </a:br>
            <a:endParaRPr lang="en-A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r>
              <a:rPr lang="en-AU" sz="2800" dirty="0"/>
              <a:t>The </a:t>
            </a:r>
            <a:r>
              <a:rPr lang="en-AU" sz="2800" dirty="0" smtClean="0"/>
              <a:t>float</a:t>
            </a:r>
            <a:r>
              <a:rPr lang="en-AU" sz="2800" dirty="0"/>
              <a:t> property is used to float boxes on the sides of other boxes, allowing other content to flow around it. First used to </a:t>
            </a:r>
            <a:r>
              <a:rPr lang="en-AU" sz="2800" dirty="0" smtClean="0"/>
              <a:t>wrap </a:t>
            </a:r>
            <a:r>
              <a:rPr lang="en-AU" sz="2800" dirty="0"/>
              <a:t>text around images</a:t>
            </a:r>
            <a:r>
              <a:rPr lang="en-AU" sz="2800" dirty="0" smtClean="0"/>
              <a:t>.</a:t>
            </a:r>
          </a:p>
          <a:p>
            <a:pPr lvl="1"/>
            <a:r>
              <a:rPr lang="en-AU" sz="2400" dirty="0" smtClean="0"/>
              <a:t>&lt;div style="border:1px solid black"&gt; </a:t>
            </a:r>
          </a:p>
          <a:p>
            <a:pPr lvl="1">
              <a:buNone/>
            </a:pPr>
            <a:r>
              <a:rPr lang="en-AU" sz="2400" dirty="0"/>
              <a:t>	</a:t>
            </a:r>
            <a:r>
              <a:rPr lang="en-AU" sz="2400" dirty="0" smtClean="0"/>
              <a:t>	&lt;</a:t>
            </a:r>
            <a:r>
              <a:rPr lang="en-AU" sz="2400" dirty="0" err="1" smtClean="0"/>
              <a:t>img</a:t>
            </a:r>
            <a:r>
              <a:rPr lang="en-AU" sz="2400" dirty="0" smtClean="0"/>
              <a:t> style="</a:t>
            </a:r>
            <a:r>
              <a:rPr lang="en-AU" sz="2400" dirty="0" err="1"/>
              <a:t>float:right</a:t>
            </a:r>
            <a:r>
              <a:rPr lang="en-AU" sz="2400" dirty="0" smtClean="0"/>
              <a:t>" </a:t>
            </a:r>
            <a:r>
              <a:rPr lang="en-AU" sz="2400" dirty="0" err="1" smtClean="0"/>
              <a:t>src</a:t>
            </a:r>
            <a:r>
              <a:rPr lang="en-AU" sz="2400" dirty="0" smtClean="0"/>
              <a:t>=“logo.jpg"&gt; </a:t>
            </a:r>
          </a:p>
          <a:p>
            <a:pPr lvl="1">
              <a:buNone/>
            </a:pPr>
            <a:r>
              <a:rPr lang="en-AU" sz="2400" dirty="0"/>
              <a:t>	</a:t>
            </a:r>
            <a:r>
              <a:rPr lang="en-AU" sz="2400" dirty="0" smtClean="0"/>
              <a:t>	Paragraph.... </a:t>
            </a:r>
          </a:p>
          <a:p>
            <a:pPr lvl="1">
              <a:buNone/>
            </a:pPr>
            <a:r>
              <a:rPr lang="en-AU" sz="2400" dirty="0"/>
              <a:t>	</a:t>
            </a:r>
            <a:r>
              <a:rPr lang="en-AU" sz="2400" dirty="0" smtClean="0"/>
              <a:t>	&lt;/div&gt;</a:t>
            </a:r>
          </a:p>
          <a:p>
            <a:pPr lvl="1">
              <a:buNone/>
            </a:pPr>
            <a:endParaRPr lang="en-AU" sz="2400" dirty="0"/>
          </a:p>
          <a:p>
            <a:pPr lvl="1">
              <a:buNone/>
            </a:pPr>
            <a:endParaRPr lang="en-AU" sz="2400" dirty="0"/>
          </a:p>
          <a:p>
            <a:pPr lvl="1">
              <a:buNone/>
            </a:pPr>
            <a:endParaRPr lang="en-AU" sz="2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643314"/>
            <a:ext cx="81629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en-AU" sz="2400" dirty="0"/>
              <a:t>The </a:t>
            </a:r>
            <a:r>
              <a:rPr lang="en-AU" sz="2400" dirty="0" smtClean="0"/>
              <a:t>float</a:t>
            </a:r>
            <a:r>
              <a:rPr lang="en-AU" sz="2400" dirty="0"/>
              <a:t> property can also be used to float non-IMG elements, but make sure to specify a width for the </a:t>
            </a:r>
            <a:r>
              <a:rPr lang="en-AU" sz="2400" dirty="0" smtClean="0"/>
              <a:t>floated </a:t>
            </a:r>
            <a:r>
              <a:rPr lang="en-AU" sz="2400" dirty="0"/>
              <a:t>element</a:t>
            </a:r>
            <a:r>
              <a:rPr lang="en-AU" sz="2400" dirty="0" smtClean="0"/>
              <a:t>.</a:t>
            </a:r>
          </a:p>
          <a:p>
            <a:pPr lvl="1"/>
            <a:r>
              <a:rPr lang="en-AU" sz="2000" dirty="0" smtClean="0"/>
              <a:t>&lt;div&gt; </a:t>
            </a:r>
          </a:p>
          <a:p>
            <a:pPr lvl="1">
              <a:buNone/>
            </a:pPr>
            <a:r>
              <a:rPr lang="en-AU" sz="2000" dirty="0" smtClean="0"/>
              <a:t>	&lt;div style="</a:t>
            </a:r>
            <a:r>
              <a:rPr lang="en-AU" sz="2000" dirty="0" err="1"/>
              <a:t>float:left</a:t>
            </a:r>
            <a:r>
              <a:rPr lang="en-AU" sz="2000" dirty="0"/>
              <a:t>; width:50px;</a:t>
            </a:r>
            <a:r>
              <a:rPr lang="en-AU" sz="2000" dirty="0" smtClean="0"/>
              <a:t> background-</a:t>
            </a:r>
            <a:r>
              <a:rPr lang="en-AU" sz="2000" dirty="0" err="1" smtClean="0"/>
              <a:t>color:yellow</a:t>
            </a:r>
            <a:r>
              <a:rPr lang="en-AU" sz="2000" dirty="0" smtClean="0"/>
              <a:t>; "&gt; 	H&lt;</a:t>
            </a:r>
            <a:r>
              <a:rPr lang="en-AU" sz="2000" dirty="0" err="1" smtClean="0"/>
              <a:t>br</a:t>
            </a:r>
            <a:r>
              <a:rPr lang="en-AU" sz="2000" dirty="0" smtClean="0"/>
              <a:t>&gt;O&lt;</a:t>
            </a:r>
            <a:r>
              <a:rPr lang="en-AU" sz="2000" dirty="0" err="1" smtClean="0"/>
              <a:t>br</a:t>
            </a:r>
            <a:r>
              <a:rPr lang="en-AU" sz="2000" dirty="0" smtClean="0"/>
              <a:t>&gt;M&lt;</a:t>
            </a:r>
            <a:r>
              <a:rPr lang="en-AU" sz="2000" dirty="0" err="1" smtClean="0"/>
              <a:t>br</a:t>
            </a:r>
            <a:r>
              <a:rPr lang="en-AU" sz="2000" dirty="0" smtClean="0"/>
              <a:t>&gt;E </a:t>
            </a:r>
          </a:p>
          <a:p>
            <a:pPr lvl="1">
              <a:buNone/>
            </a:pPr>
            <a:r>
              <a:rPr lang="en-AU" sz="2000" dirty="0"/>
              <a:t>	</a:t>
            </a:r>
            <a:r>
              <a:rPr lang="en-AU" sz="2000" dirty="0" smtClean="0"/>
              <a:t>&lt;/div&gt; </a:t>
            </a:r>
          </a:p>
          <a:p>
            <a:pPr lvl="1">
              <a:buNone/>
            </a:pPr>
            <a:r>
              <a:rPr lang="en-AU" sz="2000" dirty="0"/>
              <a:t>	</a:t>
            </a:r>
            <a:r>
              <a:rPr lang="en-AU" sz="2000" dirty="0" smtClean="0"/>
              <a:t>	Hi, this is my personal website, where you'll find out everything 	about my inner desires, hopes, dreams, and incredibly exciting daily 	life.</a:t>
            </a:r>
          </a:p>
          <a:p>
            <a:pPr lvl="1">
              <a:buNone/>
            </a:pPr>
            <a:r>
              <a:rPr lang="en-AU" sz="2000" dirty="0"/>
              <a:t>	</a:t>
            </a:r>
            <a:r>
              <a:rPr lang="en-AU" sz="2000" dirty="0" smtClean="0"/>
              <a:t> &lt;/div&gt; </a:t>
            </a:r>
          </a:p>
          <a:p>
            <a:pPr lvl="1">
              <a:buNone/>
            </a:pPr>
            <a:r>
              <a:rPr lang="en-AU" sz="2000" dirty="0"/>
              <a:t>	</a:t>
            </a:r>
            <a:r>
              <a:rPr lang="en-AU" sz="2000" dirty="0" smtClean="0"/>
              <a:t>&lt;div&gt;Contact me for more info.&lt;/div&gt;</a:t>
            </a:r>
            <a:endParaRPr lang="en-AU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786322"/>
            <a:ext cx="81819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15106"/>
          </a:xfrm>
        </p:spPr>
        <p:txBody>
          <a:bodyPr>
            <a:normAutofit/>
          </a:bodyPr>
          <a:lstStyle/>
          <a:p>
            <a:r>
              <a:rPr lang="en-AU" sz="2400" dirty="0"/>
              <a:t>The </a:t>
            </a:r>
            <a:r>
              <a:rPr lang="en-AU" sz="2400" dirty="0" smtClean="0"/>
              <a:t>clear</a:t>
            </a:r>
            <a:r>
              <a:rPr lang="en-AU" sz="2400" dirty="0"/>
              <a:t> property can be used to specify that an element should </a:t>
            </a:r>
            <a:r>
              <a:rPr lang="en-AU" sz="2400" i="1" dirty="0"/>
              <a:t>not</a:t>
            </a:r>
            <a:r>
              <a:rPr lang="en-AU" sz="2400" dirty="0"/>
              <a:t> wrap around floated elements above it</a:t>
            </a:r>
            <a:r>
              <a:rPr lang="en-AU" sz="2400" dirty="0" smtClean="0"/>
              <a:t>.</a:t>
            </a:r>
          </a:p>
          <a:p>
            <a:pPr lvl="1"/>
            <a:r>
              <a:rPr lang="en-AU" sz="2000" dirty="0" smtClean="0"/>
              <a:t>&lt;div&gt; </a:t>
            </a:r>
          </a:p>
          <a:p>
            <a:pPr lvl="1">
              <a:buNone/>
            </a:pPr>
            <a:r>
              <a:rPr lang="en-AU" sz="2000" dirty="0" smtClean="0"/>
              <a:t>	&lt;div style="</a:t>
            </a:r>
            <a:r>
              <a:rPr lang="en-AU" sz="2000" dirty="0" err="1" smtClean="0"/>
              <a:t>float:left</a:t>
            </a:r>
            <a:r>
              <a:rPr lang="en-AU" sz="2000" dirty="0" smtClean="0"/>
              <a:t>; width:50px; background-</a:t>
            </a:r>
            <a:r>
              <a:rPr lang="en-AU" sz="2000" dirty="0" err="1" smtClean="0"/>
              <a:t>color:yellow</a:t>
            </a:r>
            <a:r>
              <a:rPr lang="en-AU" sz="2000" dirty="0" smtClean="0"/>
              <a:t>; "&gt; 	H&lt;</a:t>
            </a:r>
            <a:r>
              <a:rPr lang="en-AU" sz="2000" dirty="0" err="1" smtClean="0"/>
              <a:t>br</a:t>
            </a:r>
            <a:r>
              <a:rPr lang="en-AU" sz="2000" dirty="0" smtClean="0"/>
              <a:t>&gt;O&lt;</a:t>
            </a:r>
            <a:r>
              <a:rPr lang="en-AU" sz="2000" dirty="0" err="1" smtClean="0"/>
              <a:t>br</a:t>
            </a:r>
            <a:r>
              <a:rPr lang="en-AU" sz="2000" dirty="0" smtClean="0"/>
              <a:t>&gt;M&lt;</a:t>
            </a:r>
            <a:r>
              <a:rPr lang="en-AU" sz="2000" dirty="0" err="1" smtClean="0"/>
              <a:t>br</a:t>
            </a:r>
            <a:r>
              <a:rPr lang="en-AU" sz="2000" dirty="0" smtClean="0"/>
              <a:t>&gt;E </a:t>
            </a:r>
          </a:p>
          <a:p>
            <a:pPr lvl="1">
              <a:buNone/>
            </a:pPr>
            <a:r>
              <a:rPr lang="en-AU" sz="2000" dirty="0" smtClean="0"/>
              <a:t>	&lt;/div&gt; </a:t>
            </a:r>
          </a:p>
          <a:p>
            <a:pPr lvl="1">
              <a:buNone/>
            </a:pPr>
            <a:r>
              <a:rPr lang="en-AU" sz="2000" dirty="0" smtClean="0"/>
              <a:t>		Hi, this is my personal website, where you'll find out everything 	about my inner desires, hopes, dreams, and incredibly exciting daily 	life.</a:t>
            </a:r>
          </a:p>
          <a:p>
            <a:pPr lvl="1">
              <a:buNone/>
            </a:pPr>
            <a:r>
              <a:rPr lang="en-AU" sz="2000" dirty="0" smtClean="0"/>
              <a:t>	 &lt;/div&gt; </a:t>
            </a:r>
          </a:p>
          <a:p>
            <a:pPr lvl="1">
              <a:buNone/>
            </a:pPr>
            <a:r>
              <a:rPr lang="en-AU" sz="2000" dirty="0" smtClean="0"/>
              <a:t>	&lt;div </a:t>
            </a:r>
            <a:r>
              <a:rPr lang="en-AU" sz="2000" dirty="0" smtClean="0"/>
              <a:t>style="</a:t>
            </a:r>
            <a:r>
              <a:rPr lang="en-AU" sz="2000" dirty="0" err="1"/>
              <a:t>clear:both</a:t>
            </a:r>
            <a:r>
              <a:rPr lang="en-AU" sz="2000" dirty="0" smtClean="0"/>
              <a:t>"</a:t>
            </a:r>
            <a:r>
              <a:rPr lang="en-AU" sz="2000" dirty="0" smtClean="0"/>
              <a:t>&gt;Contact me for more info.&lt;/div&gt;</a:t>
            </a:r>
          </a:p>
          <a:p>
            <a:endParaRPr lang="en-A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572008"/>
            <a:ext cx="80581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en-AU" b="1" dirty="0" smtClean="0"/>
              <a:t>Headlines</a:t>
            </a:r>
          </a:p>
          <a:p>
            <a:pPr>
              <a:buNone/>
            </a:pPr>
            <a:r>
              <a:rPr lang="en-AU" dirty="0"/>
              <a:t>&lt;h1&gt;</a:t>
            </a:r>
            <a:r>
              <a:rPr lang="en-AU" dirty="0" smtClean="0"/>
              <a:t>Header 1</a:t>
            </a:r>
            <a:r>
              <a:rPr lang="en-AU" dirty="0"/>
              <a:t>&lt;/h1&gt;</a:t>
            </a:r>
            <a:r>
              <a:rPr lang="en-AU" dirty="0" smtClean="0"/>
              <a:t> </a:t>
            </a:r>
          </a:p>
          <a:p>
            <a:pPr>
              <a:buNone/>
            </a:pPr>
            <a:r>
              <a:rPr lang="en-AU" dirty="0" smtClean="0"/>
              <a:t>&lt;</a:t>
            </a:r>
            <a:r>
              <a:rPr lang="en-AU" dirty="0"/>
              <a:t>h2&gt;</a:t>
            </a:r>
            <a:r>
              <a:rPr lang="en-AU" dirty="0" smtClean="0"/>
              <a:t>Header 2</a:t>
            </a:r>
            <a:r>
              <a:rPr lang="en-AU" dirty="0"/>
              <a:t>&lt;/h2</a:t>
            </a:r>
            <a:r>
              <a:rPr lang="en-AU" dirty="0" smtClean="0"/>
              <a:t>&gt;</a:t>
            </a:r>
            <a:endParaRPr lang="en-AU" dirty="0"/>
          </a:p>
          <a:p>
            <a:pPr>
              <a:buNone/>
            </a:pPr>
            <a:r>
              <a:rPr lang="en-AU" dirty="0" smtClean="0"/>
              <a:t>&lt;</a:t>
            </a:r>
            <a:r>
              <a:rPr lang="en-AU" dirty="0"/>
              <a:t>h6&gt;</a:t>
            </a:r>
            <a:r>
              <a:rPr lang="en-AU" dirty="0" smtClean="0"/>
              <a:t>Header 6</a:t>
            </a:r>
            <a:r>
              <a:rPr lang="en-AU" dirty="0"/>
              <a:t>&lt;/h6</a:t>
            </a:r>
            <a:r>
              <a:rPr lang="en-AU" dirty="0" smtClean="0"/>
              <a:t>&gt;</a:t>
            </a:r>
            <a:endParaRPr lang="en-AU" b="1" dirty="0" smtClean="0"/>
          </a:p>
          <a:p>
            <a:r>
              <a:rPr lang="en-AU" b="1" dirty="0" smtClean="0"/>
              <a:t>Paragraphs</a:t>
            </a:r>
            <a:endParaRPr lang="en-AU" b="1" dirty="0"/>
          </a:p>
          <a:p>
            <a:pPr>
              <a:buNone/>
            </a:pPr>
            <a:r>
              <a:rPr lang="en-AU" dirty="0"/>
              <a:t>&lt;p&gt;</a:t>
            </a:r>
            <a:r>
              <a:rPr lang="en-AU" dirty="0" smtClean="0"/>
              <a:t>Paragraph 1</a:t>
            </a:r>
            <a:r>
              <a:rPr lang="en-AU" dirty="0"/>
              <a:t>&lt;/p&gt;</a:t>
            </a:r>
            <a:r>
              <a:rPr lang="en-AU" dirty="0" smtClean="0"/>
              <a:t> </a:t>
            </a:r>
          </a:p>
          <a:p>
            <a:pPr>
              <a:buNone/>
            </a:pPr>
            <a:r>
              <a:rPr lang="en-AU" dirty="0" smtClean="0"/>
              <a:t>&lt;</a:t>
            </a:r>
            <a:r>
              <a:rPr lang="en-AU" dirty="0"/>
              <a:t>p&gt;</a:t>
            </a:r>
            <a:r>
              <a:rPr lang="en-AU" dirty="0" smtClean="0"/>
              <a:t>Paragraph 2</a:t>
            </a:r>
            <a:r>
              <a:rPr lang="en-AU" dirty="0"/>
              <a:t>&lt;/p&gt;</a:t>
            </a:r>
            <a:r>
              <a:rPr lang="en-AU" dirty="0" smtClean="0"/>
              <a:t> </a:t>
            </a:r>
          </a:p>
          <a:p>
            <a:pPr>
              <a:buNone/>
            </a:pPr>
            <a:r>
              <a:rPr lang="en-AU" dirty="0" smtClean="0"/>
              <a:t>&lt;</a:t>
            </a:r>
            <a:r>
              <a:rPr lang="en-AU" dirty="0"/>
              <a:t>p&gt;</a:t>
            </a:r>
            <a:r>
              <a:rPr lang="en-AU" dirty="0" smtClean="0"/>
              <a:t>Paragraph 3</a:t>
            </a:r>
            <a:r>
              <a:rPr lang="en-AU" dirty="0"/>
              <a:t>&lt;/p&gt;</a:t>
            </a:r>
            <a:endParaRPr lang="en-AU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AU" b="1" dirty="0"/>
              <a:t>Line Breaks</a:t>
            </a:r>
          </a:p>
          <a:p>
            <a:pPr>
              <a:buNone/>
            </a:pPr>
            <a:r>
              <a:rPr lang="en-AU" sz="2000" dirty="0" smtClean="0"/>
              <a:t>&lt;p&gt; Imagine there's no Heaven </a:t>
            </a:r>
            <a:r>
              <a:rPr lang="en-AU" sz="2000" dirty="0"/>
              <a:t>&lt;</a:t>
            </a:r>
            <a:r>
              <a:rPr lang="en-AU" sz="2000" dirty="0" err="1"/>
              <a:t>br</a:t>
            </a:r>
            <a:r>
              <a:rPr lang="en-AU" sz="2000" dirty="0"/>
              <a:t>&gt;</a:t>
            </a:r>
            <a:r>
              <a:rPr lang="en-AU" sz="2000" dirty="0" smtClean="0"/>
              <a:t> </a:t>
            </a:r>
          </a:p>
          <a:p>
            <a:pPr>
              <a:buNone/>
            </a:pPr>
            <a:r>
              <a:rPr lang="en-AU" sz="2000" dirty="0" smtClean="0"/>
              <a:t>It's easy if you try </a:t>
            </a:r>
            <a:r>
              <a:rPr lang="en-AU" sz="2000" dirty="0"/>
              <a:t>&lt;</a:t>
            </a:r>
            <a:r>
              <a:rPr lang="en-AU" sz="2000" dirty="0" err="1"/>
              <a:t>br</a:t>
            </a:r>
            <a:r>
              <a:rPr lang="en-AU" sz="2000" dirty="0"/>
              <a:t>&gt;</a:t>
            </a:r>
            <a:r>
              <a:rPr lang="en-AU" sz="2000" dirty="0" smtClean="0"/>
              <a:t> </a:t>
            </a:r>
          </a:p>
          <a:p>
            <a:pPr>
              <a:buNone/>
            </a:pPr>
            <a:r>
              <a:rPr lang="en-AU" sz="2000" dirty="0" smtClean="0"/>
              <a:t>No hell below us </a:t>
            </a:r>
            <a:r>
              <a:rPr lang="en-AU" sz="2000" dirty="0"/>
              <a:t>&lt;</a:t>
            </a:r>
            <a:r>
              <a:rPr lang="en-AU" sz="2000" dirty="0" err="1"/>
              <a:t>br</a:t>
            </a:r>
            <a:r>
              <a:rPr lang="en-AU" sz="2000" dirty="0"/>
              <a:t>&gt;</a:t>
            </a:r>
            <a:r>
              <a:rPr lang="en-AU" sz="2000" dirty="0" smtClean="0"/>
              <a:t> </a:t>
            </a:r>
          </a:p>
          <a:p>
            <a:pPr>
              <a:buNone/>
            </a:pPr>
            <a:r>
              <a:rPr lang="en-AU" sz="2000" dirty="0" smtClean="0"/>
              <a:t>Above us only sky </a:t>
            </a:r>
            <a:r>
              <a:rPr lang="en-AU" sz="2000" dirty="0"/>
              <a:t>&lt;</a:t>
            </a:r>
            <a:r>
              <a:rPr lang="en-AU" sz="2000" dirty="0" err="1"/>
              <a:t>br</a:t>
            </a:r>
            <a:r>
              <a:rPr lang="en-AU" sz="2000" dirty="0"/>
              <a:t>&gt;</a:t>
            </a:r>
            <a:r>
              <a:rPr lang="en-AU" sz="2000" dirty="0" smtClean="0"/>
              <a:t> &lt;/p&gt;</a:t>
            </a:r>
          </a:p>
          <a:p>
            <a:pPr>
              <a:buNone/>
            </a:pPr>
            <a:endParaRPr lang="en-AU" sz="2000" dirty="0"/>
          </a:p>
          <a:p>
            <a:pPr>
              <a:buNone/>
            </a:pPr>
            <a:r>
              <a:rPr lang="en-AU" sz="2000" dirty="0"/>
              <a:t>Imagine there's no Heaven </a:t>
            </a:r>
          </a:p>
          <a:p>
            <a:pPr>
              <a:buNone/>
            </a:pPr>
            <a:r>
              <a:rPr lang="en-AU" sz="2000" dirty="0" smtClean="0"/>
              <a:t>It's </a:t>
            </a:r>
            <a:r>
              <a:rPr lang="en-AU" sz="2000" dirty="0"/>
              <a:t>easy if you try </a:t>
            </a:r>
          </a:p>
          <a:p>
            <a:pPr>
              <a:buNone/>
            </a:pPr>
            <a:r>
              <a:rPr lang="en-AU" sz="2000" dirty="0" smtClean="0"/>
              <a:t>No </a:t>
            </a:r>
            <a:r>
              <a:rPr lang="en-AU" sz="2000" dirty="0"/>
              <a:t>hell below us </a:t>
            </a:r>
          </a:p>
          <a:p>
            <a:pPr>
              <a:buNone/>
            </a:pPr>
            <a:r>
              <a:rPr lang="en-AU" sz="2000" dirty="0" smtClean="0"/>
              <a:t>Above </a:t>
            </a:r>
            <a:r>
              <a:rPr lang="en-AU" sz="2000" dirty="0"/>
              <a:t>us only sky </a:t>
            </a:r>
            <a:endParaRPr lang="en-AU" sz="2000" dirty="0" smtClean="0"/>
          </a:p>
          <a:p>
            <a:pPr>
              <a:buNone/>
            </a:pPr>
            <a:endParaRPr lang="en-AU" sz="2000" dirty="0"/>
          </a:p>
          <a:p>
            <a:pPr>
              <a:buNone/>
            </a:pPr>
            <a:r>
              <a:rPr lang="en-AU" sz="2000" dirty="0" smtClean="0"/>
              <a:t>Break has no closing tag as it </a:t>
            </a:r>
            <a:r>
              <a:rPr lang="en-AU" sz="2000" dirty="0" err="1" smtClean="0"/>
              <a:t>doesnt</a:t>
            </a:r>
            <a:r>
              <a:rPr lang="en-AU" sz="2000" dirty="0" smtClean="0"/>
              <a:t> encapsulate anything.</a:t>
            </a:r>
            <a:endParaRPr lang="en-AU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072230"/>
          </a:xfrm>
        </p:spPr>
        <p:txBody>
          <a:bodyPr/>
          <a:lstStyle/>
          <a:p>
            <a:r>
              <a:rPr lang="en-AU" b="1" dirty="0" smtClean="0"/>
              <a:t>Lists (Unordered &amp; Ordered)</a:t>
            </a:r>
          </a:p>
          <a:p>
            <a:pPr>
              <a:buNone/>
            </a:pPr>
            <a:r>
              <a:rPr lang="it-IT" sz="2400" dirty="0" smtClean="0"/>
              <a:t>&lt;</a:t>
            </a:r>
            <a:r>
              <a:rPr lang="it-IT" sz="2400" dirty="0"/>
              <a:t>ul&gt;</a:t>
            </a:r>
            <a:r>
              <a:rPr lang="it-IT" sz="2400" dirty="0" smtClean="0"/>
              <a:t> </a:t>
            </a:r>
          </a:p>
          <a:p>
            <a:pPr>
              <a:buNone/>
            </a:pPr>
            <a:r>
              <a:rPr lang="it-IT" sz="2400" dirty="0" smtClean="0"/>
              <a:t>&lt;</a:t>
            </a:r>
            <a:r>
              <a:rPr lang="it-IT" sz="2400" dirty="0"/>
              <a:t>li&gt;</a:t>
            </a:r>
            <a:r>
              <a:rPr lang="it-IT" sz="2400" dirty="0" smtClean="0"/>
              <a:t>Item 1</a:t>
            </a:r>
            <a:r>
              <a:rPr lang="it-IT" sz="2400" dirty="0"/>
              <a:t>&lt;/li</a:t>
            </a:r>
            <a:r>
              <a:rPr lang="it-IT" sz="2400" dirty="0" smtClean="0"/>
              <a:t>&gt;</a:t>
            </a:r>
            <a:endParaRPr lang="it-IT" sz="2400" dirty="0"/>
          </a:p>
          <a:p>
            <a:pPr>
              <a:buNone/>
            </a:pPr>
            <a:r>
              <a:rPr lang="it-IT" sz="2400" dirty="0" smtClean="0"/>
              <a:t>&lt;</a:t>
            </a:r>
            <a:r>
              <a:rPr lang="it-IT" sz="2400" dirty="0"/>
              <a:t>li&gt;</a:t>
            </a:r>
            <a:r>
              <a:rPr lang="it-IT" sz="2400" dirty="0" smtClean="0"/>
              <a:t>Item 2</a:t>
            </a:r>
            <a:r>
              <a:rPr lang="it-IT" sz="2400" dirty="0"/>
              <a:t>&lt;/li</a:t>
            </a:r>
            <a:r>
              <a:rPr lang="it-IT" sz="2400" dirty="0" smtClean="0"/>
              <a:t>&gt;</a:t>
            </a:r>
          </a:p>
          <a:p>
            <a:pPr>
              <a:buNone/>
            </a:pPr>
            <a:r>
              <a:rPr lang="it-IT" sz="2400" dirty="0" smtClean="0"/>
              <a:t> </a:t>
            </a:r>
            <a:r>
              <a:rPr lang="it-IT" sz="2400" dirty="0"/>
              <a:t>&lt;/ul</a:t>
            </a:r>
            <a:r>
              <a:rPr lang="it-IT" sz="2400" dirty="0" smtClean="0"/>
              <a:t>&gt;</a:t>
            </a:r>
          </a:p>
          <a:p>
            <a:r>
              <a:rPr lang="en-AU" sz="1800" dirty="0"/>
              <a:t>Item 1</a:t>
            </a:r>
          </a:p>
          <a:p>
            <a:r>
              <a:rPr lang="en-AU" sz="1800" dirty="0"/>
              <a:t>Item </a:t>
            </a:r>
            <a:r>
              <a:rPr lang="en-AU" sz="1800" dirty="0" smtClean="0"/>
              <a:t>2</a:t>
            </a:r>
          </a:p>
          <a:p>
            <a:endParaRPr lang="en-AU" sz="1800" b="1" dirty="0"/>
          </a:p>
          <a:p>
            <a:pPr>
              <a:buNone/>
            </a:pPr>
            <a:r>
              <a:rPr lang="it-IT" sz="2400" dirty="0" smtClean="0"/>
              <a:t>&lt;ol&gt; </a:t>
            </a:r>
          </a:p>
          <a:p>
            <a:pPr>
              <a:buNone/>
            </a:pPr>
            <a:r>
              <a:rPr lang="it-IT" sz="2400" dirty="0" smtClean="0"/>
              <a:t>&lt;li&gt;Item 1&lt;/li&gt;</a:t>
            </a:r>
          </a:p>
          <a:p>
            <a:pPr>
              <a:buNone/>
            </a:pPr>
            <a:r>
              <a:rPr lang="it-IT" sz="2400" dirty="0" smtClean="0"/>
              <a:t>&lt;li&gt;Item 2&lt;/li&gt;</a:t>
            </a:r>
          </a:p>
          <a:p>
            <a:pPr>
              <a:buNone/>
            </a:pPr>
            <a:r>
              <a:rPr lang="it-IT" sz="2400" dirty="0" smtClean="0"/>
              <a:t> &lt;/ol&gt;</a:t>
            </a:r>
          </a:p>
          <a:p>
            <a:pPr>
              <a:buFont typeface="+mj-lt"/>
              <a:buAutoNum type="arabicPeriod"/>
            </a:pPr>
            <a:r>
              <a:rPr lang="it-IT" sz="1800" dirty="0" smtClean="0"/>
              <a:t>Item 1</a:t>
            </a:r>
          </a:p>
          <a:p>
            <a:pPr>
              <a:buFont typeface="+mj-lt"/>
              <a:buAutoNum type="arabicPeriod"/>
            </a:pPr>
            <a:r>
              <a:rPr lang="it-IT" sz="1800" dirty="0" smtClean="0"/>
              <a:t>Item 2</a:t>
            </a:r>
          </a:p>
          <a:p>
            <a:pPr>
              <a:buNone/>
            </a:pPr>
            <a:endParaRPr lang="en-AU" sz="1800" b="1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en-AU" b="1" dirty="0" smtClean="0"/>
              <a:t>Formatted Text</a:t>
            </a:r>
          </a:p>
          <a:p>
            <a:pPr>
              <a:buNone/>
            </a:pPr>
            <a:r>
              <a:rPr lang="en-AU" dirty="0"/>
              <a:t>&lt;</a:t>
            </a:r>
            <a:r>
              <a:rPr lang="en-AU" dirty="0" err="1"/>
              <a:t>em</a:t>
            </a:r>
            <a:r>
              <a:rPr lang="en-AU" dirty="0"/>
              <a:t>&gt;</a:t>
            </a:r>
            <a:r>
              <a:rPr lang="en-AU" dirty="0" smtClean="0"/>
              <a:t>Emphasized Info</a:t>
            </a:r>
            <a:r>
              <a:rPr lang="en-AU" dirty="0"/>
              <a:t>&lt;/</a:t>
            </a:r>
            <a:r>
              <a:rPr lang="en-AU" dirty="0" err="1" smtClean="0"/>
              <a:t>em</a:t>
            </a:r>
            <a:r>
              <a:rPr lang="en-AU" dirty="0" smtClean="0"/>
              <a:t>&gt;</a:t>
            </a:r>
            <a:endParaRPr lang="en-AU" dirty="0"/>
          </a:p>
          <a:p>
            <a:pPr>
              <a:buNone/>
            </a:pPr>
            <a:r>
              <a:rPr lang="en-AU" sz="2400" i="1" dirty="0" smtClean="0"/>
              <a:t>Emphasized Info</a:t>
            </a:r>
          </a:p>
          <a:p>
            <a:pPr>
              <a:buNone/>
            </a:pPr>
            <a:r>
              <a:rPr lang="en-AU" dirty="0" smtClean="0"/>
              <a:t>&lt;</a:t>
            </a:r>
            <a:r>
              <a:rPr lang="en-AU" dirty="0"/>
              <a:t>strong&gt;</a:t>
            </a:r>
            <a:r>
              <a:rPr lang="en-AU" dirty="0" smtClean="0"/>
              <a:t>Important Info!</a:t>
            </a:r>
            <a:r>
              <a:rPr lang="en-AU" dirty="0"/>
              <a:t>&lt;/</a:t>
            </a:r>
            <a:r>
              <a:rPr lang="en-AU" dirty="0" smtClean="0"/>
              <a:t>strong&gt;</a:t>
            </a:r>
            <a:endParaRPr lang="en-AU" dirty="0"/>
          </a:p>
          <a:p>
            <a:pPr>
              <a:buNone/>
            </a:pPr>
            <a:r>
              <a:rPr lang="en-AU" sz="2400" b="1" dirty="0" smtClean="0"/>
              <a:t>Important Info!</a:t>
            </a:r>
          </a:p>
          <a:p>
            <a:pPr>
              <a:buNone/>
            </a:pPr>
            <a:r>
              <a:rPr lang="en-AU" sz="2400" dirty="0" smtClean="0"/>
              <a:t> </a:t>
            </a:r>
          </a:p>
          <a:p>
            <a:pPr>
              <a:buNone/>
            </a:pPr>
            <a:r>
              <a:rPr lang="en-AU" sz="2400" dirty="0" smtClean="0"/>
              <a:t>We can also use both &lt;</a:t>
            </a:r>
            <a:r>
              <a:rPr lang="en-AU" sz="2400" dirty="0" err="1" smtClean="0"/>
              <a:t>em</a:t>
            </a:r>
            <a:r>
              <a:rPr lang="en-AU" sz="2400" dirty="0" smtClean="0"/>
              <a:t>&gt; and &lt;strong&gt; in the Same</a:t>
            </a:r>
          </a:p>
          <a:p>
            <a:pPr>
              <a:buNone/>
            </a:pPr>
            <a:r>
              <a:rPr lang="en-AU" sz="2400" dirty="0" err="1" smtClean="0"/>
              <a:t>Paraghaph</a:t>
            </a:r>
            <a:r>
              <a:rPr lang="en-AU" sz="2400" dirty="0" smtClean="0"/>
              <a:t>.</a:t>
            </a:r>
            <a:endParaRPr lang="en-AU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357982"/>
          </a:xfrm>
        </p:spPr>
        <p:txBody>
          <a:bodyPr/>
          <a:lstStyle/>
          <a:p>
            <a:r>
              <a:rPr lang="da-DK" b="1" dirty="0" smtClean="0"/>
              <a:t>Images</a:t>
            </a:r>
          </a:p>
          <a:p>
            <a:pPr>
              <a:buNone/>
            </a:pPr>
            <a:r>
              <a:rPr lang="da-DK" sz="2400" dirty="0" smtClean="0"/>
              <a:t>&lt;img src="http://www.google.com/images/srpr/logo1w.png" alt="Google"&gt; </a:t>
            </a:r>
          </a:p>
          <a:p>
            <a:pPr>
              <a:buNone/>
            </a:pPr>
            <a:endParaRPr lang="da-DK" sz="2400" dirty="0"/>
          </a:p>
          <a:p>
            <a:pPr>
              <a:buNone/>
            </a:pPr>
            <a:endParaRPr lang="da-DK" sz="2400" dirty="0" smtClean="0"/>
          </a:p>
          <a:p>
            <a:pPr>
              <a:buNone/>
            </a:pPr>
            <a:endParaRPr lang="da-DK" sz="2400" dirty="0"/>
          </a:p>
          <a:p>
            <a:r>
              <a:rPr lang="en-AU" b="1" dirty="0" smtClean="0"/>
              <a:t>Links</a:t>
            </a:r>
            <a:endParaRPr lang="en-AU" sz="2400" b="1" dirty="0" smtClean="0"/>
          </a:p>
          <a:p>
            <a:pPr>
              <a:buNone/>
            </a:pPr>
            <a:r>
              <a:rPr lang="en-AU" sz="2400" dirty="0"/>
              <a:t>&lt;a </a:t>
            </a:r>
            <a:r>
              <a:rPr lang="en-AU" sz="2400" dirty="0" err="1"/>
              <a:t>href</a:t>
            </a:r>
            <a:r>
              <a:rPr lang="en-AU" sz="2400" dirty="0"/>
              <a:t>="http://www.google.com"&gt;</a:t>
            </a:r>
            <a:r>
              <a:rPr lang="en-AU" sz="2400" dirty="0" smtClean="0"/>
              <a:t>Google</a:t>
            </a:r>
            <a:r>
              <a:rPr lang="en-AU" sz="2400" dirty="0"/>
              <a:t>&lt;/</a:t>
            </a:r>
            <a:r>
              <a:rPr lang="en-AU" sz="2400" dirty="0" smtClean="0"/>
              <a:t>a&gt;</a:t>
            </a:r>
            <a:endParaRPr lang="en-AU" sz="2400" dirty="0"/>
          </a:p>
          <a:p>
            <a:pPr>
              <a:buNone/>
            </a:pPr>
            <a:r>
              <a:rPr lang="en-AU" sz="2400" u="none" strike="noStrike" dirty="0" smtClean="0">
                <a:hlinkClick r:id="rId2"/>
              </a:rPr>
              <a:t>Google</a:t>
            </a:r>
            <a:endParaRPr lang="en-AU" sz="2400" u="none" strike="noStrike" dirty="0" smtClean="0"/>
          </a:p>
          <a:p>
            <a:pPr>
              <a:buNone/>
            </a:pPr>
            <a:endParaRPr lang="en-AU" sz="2400" u="none" strike="noStrike" dirty="0" smtClean="0"/>
          </a:p>
          <a:p>
            <a:pPr>
              <a:buNone/>
            </a:pPr>
            <a:r>
              <a:rPr lang="en-AU" sz="2400" dirty="0" smtClean="0"/>
              <a:t>&lt;a </a:t>
            </a:r>
            <a:r>
              <a:rPr lang="en-AU" sz="2400" dirty="0" err="1" smtClean="0"/>
              <a:t>href</a:t>
            </a:r>
            <a:r>
              <a:rPr lang="en-AU" sz="2400" dirty="0" smtClean="0"/>
              <a:t>="http://www.google.com" </a:t>
            </a:r>
            <a:r>
              <a:rPr lang="en-AU" sz="2400" dirty="0"/>
              <a:t>target="_blank"</a:t>
            </a:r>
            <a:r>
              <a:rPr lang="en-AU" sz="2400" dirty="0" smtClean="0"/>
              <a:t>&gt;Google&lt;/a&gt;</a:t>
            </a:r>
            <a:endParaRPr lang="en-AU" sz="2400" u="none" strike="noStrike" dirty="0">
              <a:hlinkClick r:id="rId2"/>
            </a:endParaRPr>
          </a:p>
          <a:p>
            <a:pPr>
              <a:buNone/>
            </a:pPr>
            <a:r>
              <a:rPr lang="en-AU" sz="2400" u="none" strike="noStrike" dirty="0" smtClean="0">
                <a:hlinkClick r:id="rId2"/>
              </a:rPr>
              <a:t>Google (in new window)</a:t>
            </a:r>
            <a:r>
              <a:rPr lang="en-AU" sz="2400" dirty="0" smtClean="0"/>
              <a:t> </a:t>
            </a:r>
            <a:endParaRPr lang="da-DK" sz="2400" dirty="0" smtClean="0"/>
          </a:p>
          <a:p>
            <a:pPr>
              <a:buNone/>
            </a:pPr>
            <a:endParaRPr lang="da-DK" sz="2400" dirty="0"/>
          </a:p>
          <a:p>
            <a:pPr>
              <a:buNone/>
            </a:pPr>
            <a:endParaRPr lang="en-AU" sz="2400" dirty="0"/>
          </a:p>
        </p:txBody>
      </p:sp>
      <p:pic>
        <p:nvPicPr>
          <p:cNvPr id="6146" name="Picture 2" descr="C:\Users\Admin\Desktop\logo1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8802"/>
            <a:ext cx="2619375" cy="904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1062</Words>
  <Application>Microsoft Office PowerPoint</Application>
  <PresentationFormat>On-screen Show (4:3)</PresentationFormat>
  <Paragraphs>323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Anatomy of a Website </vt:lpstr>
      <vt:lpstr>HTML: "HyperText Markup Language" </vt:lpstr>
      <vt:lpstr>HTML</vt:lpstr>
      <vt:lpstr>What goes in the body? </vt:lpstr>
      <vt:lpstr>Slide 5</vt:lpstr>
      <vt:lpstr>Slide 6</vt:lpstr>
      <vt:lpstr>Slide 7</vt:lpstr>
      <vt:lpstr>Slide 8</vt:lpstr>
      <vt:lpstr>Slide 9</vt:lpstr>
      <vt:lpstr>Slide 10</vt:lpstr>
      <vt:lpstr>Slide 11</vt:lpstr>
      <vt:lpstr>HTML: Tables </vt:lpstr>
      <vt:lpstr>Slide 13</vt:lpstr>
      <vt:lpstr>HTML: Embeds </vt:lpstr>
      <vt:lpstr>Slide 15</vt:lpstr>
      <vt:lpstr>Slide 16</vt:lpstr>
      <vt:lpstr>HTML: Forms </vt:lpstr>
      <vt:lpstr>Slide 18</vt:lpstr>
      <vt:lpstr>Slide 19</vt:lpstr>
      <vt:lpstr>Slide 20</vt:lpstr>
      <vt:lpstr>Slide 21</vt:lpstr>
      <vt:lpstr>Slide 22</vt:lpstr>
      <vt:lpstr>CSS:Cascading Style Sheets </vt:lpstr>
      <vt:lpstr>Slide 24</vt:lpstr>
      <vt:lpstr>Slide 25</vt:lpstr>
      <vt:lpstr>Slide 26</vt:lpstr>
      <vt:lpstr>CSS: Properties </vt:lpstr>
      <vt:lpstr>Slide 28</vt:lpstr>
      <vt:lpstr>Slide 29</vt:lpstr>
      <vt:lpstr>Slide 30</vt:lpstr>
      <vt:lpstr>CSS: Grouping Elements </vt:lpstr>
      <vt:lpstr>Slide 32</vt:lpstr>
      <vt:lpstr>Slide 33</vt:lpstr>
      <vt:lpstr>CSS: Box Model </vt:lpstr>
      <vt:lpstr>Slide 35</vt:lpstr>
      <vt:lpstr>Slide 36</vt:lpstr>
      <vt:lpstr>Slide 37</vt:lpstr>
      <vt:lpstr>CSS: Positioning </vt:lpstr>
      <vt:lpstr>Slide 39</vt:lpstr>
      <vt:lpstr>Slide 40</vt:lpstr>
      <vt:lpstr>CSS: Floats </vt:lpstr>
      <vt:lpstr>Slide 42</vt:lpstr>
      <vt:lpstr>Slide 43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Anatomy of a Website</dc:title>
  <dc:creator>Admin</dc:creator>
  <cp:lastModifiedBy>Admin</cp:lastModifiedBy>
  <cp:revision>67</cp:revision>
  <dcterms:created xsi:type="dcterms:W3CDTF">2015-01-04T11:35:57Z</dcterms:created>
  <dcterms:modified xsi:type="dcterms:W3CDTF">2015-01-04T17:09:08Z</dcterms:modified>
</cp:coreProperties>
</file>