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82" r:id="rId2"/>
    <p:sldId id="283" r:id="rId3"/>
    <p:sldId id="257" r:id="rId4"/>
    <p:sldId id="258" r:id="rId5"/>
    <p:sldId id="259" r:id="rId6"/>
    <p:sldId id="260" r:id="rId7"/>
    <p:sldId id="268" r:id="rId8"/>
    <p:sldId id="281" r:id="rId9"/>
    <p:sldId id="280" r:id="rId10"/>
    <p:sldId id="275" r:id="rId11"/>
    <p:sldId id="270" r:id="rId12"/>
    <p:sldId id="276" r:id="rId13"/>
    <p:sldId id="277" r:id="rId14"/>
    <p:sldId id="278" r:id="rId15"/>
    <p:sldId id="263" r:id="rId16"/>
    <p:sldId id="264" r:id="rId17"/>
    <p:sldId id="265" r:id="rId18"/>
    <p:sldId id="266" r:id="rId19"/>
    <p:sldId id="267" r:id="rId20"/>
    <p:sldId id="26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485" autoAdjust="0"/>
    <p:restoredTop sz="94660"/>
  </p:normalViewPr>
  <p:slideViewPr>
    <p:cSldViewPr>
      <p:cViewPr>
        <p:scale>
          <a:sx n="66" d="100"/>
          <a:sy n="66" d="100"/>
        </p:scale>
        <p:origin x="-1548"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C906E5-458D-49D0-9048-CE4A8771D81D}" type="datetimeFigureOut">
              <a:rPr lang="en-US" smtClean="0"/>
              <a:pPr/>
              <a:t>08-Apr-14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21E9CF-80C0-4096-A226-1D62590BAF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21E9CF-80C0-4096-A226-1D62590BAFB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08-Apr-14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08-Apr-14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08-Apr-14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08-Apr-14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08-Apr-14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08-Apr-14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08-Apr-14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08-Apr-14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08-Apr-14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08-Apr-14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08-Apr-14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08-Apr-14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971800"/>
            <a:ext cx="8229600" cy="1143000"/>
          </a:xfrm>
        </p:spPr>
        <p:txBody>
          <a:bodyPr/>
          <a:lstStyle/>
          <a:p>
            <a:r>
              <a:rPr lang="en-US" dirty="0" smtClean="0"/>
              <a:t>COLLEGE FEST ORGANIZER</a:t>
            </a:r>
            <a:endParaRPr lang="en-US" dirty="0"/>
          </a:p>
        </p:txBody>
      </p:sp>
      <p:sp>
        <p:nvSpPr>
          <p:cNvPr id="3" name="Content Placeholder 2"/>
          <p:cNvSpPr>
            <a:spLocks noGrp="1"/>
          </p:cNvSpPr>
          <p:nvPr>
            <p:ph idx="1"/>
          </p:nvPr>
        </p:nvSpPr>
        <p:spPr/>
        <p:txBody>
          <a:bodyPr>
            <a:normAutofit fontScale="92500" lnSpcReduction="10000"/>
          </a:bodyPr>
          <a:lstStyle/>
          <a:p>
            <a:pPr>
              <a:buNone/>
            </a:pPr>
            <a:endParaRPr lang="en-US" dirty="0" smtClean="0">
              <a:solidFill>
                <a:srgbClr val="0070C0"/>
              </a:solidFill>
            </a:endParaRPr>
          </a:p>
          <a:p>
            <a:pPr>
              <a:buNone/>
            </a:pPr>
            <a:endParaRPr lang="en-US" dirty="0" smtClean="0">
              <a:solidFill>
                <a:srgbClr val="0070C0"/>
              </a:solidFill>
            </a:endParaRPr>
          </a:p>
          <a:p>
            <a:pPr>
              <a:buNone/>
            </a:pPr>
            <a:endParaRPr lang="en-US" dirty="0" smtClean="0">
              <a:solidFill>
                <a:srgbClr val="0070C0"/>
              </a:solidFill>
            </a:endParaRPr>
          </a:p>
          <a:p>
            <a:pPr>
              <a:buNone/>
            </a:pPr>
            <a:endParaRPr lang="en-US" dirty="0" smtClean="0">
              <a:solidFill>
                <a:srgbClr val="0070C0"/>
              </a:solidFill>
            </a:endParaRPr>
          </a:p>
          <a:p>
            <a:pPr>
              <a:buNone/>
            </a:pPr>
            <a:endParaRPr lang="en-US" dirty="0" smtClean="0">
              <a:solidFill>
                <a:srgbClr val="0070C0"/>
              </a:solidFill>
            </a:endParaRPr>
          </a:p>
          <a:p>
            <a:pPr>
              <a:buNone/>
            </a:pPr>
            <a:endParaRPr lang="en-US" dirty="0" smtClean="0">
              <a:solidFill>
                <a:srgbClr val="0070C0"/>
              </a:solidFill>
            </a:endParaRPr>
          </a:p>
          <a:p>
            <a:pPr>
              <a:buNone/>
            </a:pPr>
            <a:r>
              <a:rPr lang="en-US" dirty="0" smtClean="0">
                <a:solidFill>
                  <a:srgbClr val="0070C0"/>
                </a:solidFill>
              </a:rPr>
              <a:t>UNDER THE GUIDANCE:       PRESENTED BY:</a:t>
            </a:r>
          </a:p>
          <a:p>
            <a:pPr>
              <a:buNone/>
            </a:pPr>
            <a:r>
              <a:rPr lang="en-US" dirty="0" smtClean="0">
                <a:solidFill>
                  <a:srgbClr val="0070C0"/>
                </a:solidFill>
              </a:rPr>
              <a:t>    </a:t>
            </a:r>
            <a:r>
              <a:rPr lang="en-US" dirty="0" err="1" smtClean="0">
                <a:solidFill>
                  <a:srgbClr val="0070C0"/>
                </a:solidFill>
              </a:rPr>
              <a:t>Mr.A.Ramesh</a:t>
            </a:r>
            <a:r>
              <a:rPr lang="en-US" dirty="0" smtClean="0">
                <a:solidFill>
                  <a:srgbClr val="0070C0"/>
                </a:solidFill>
              </a:rPr>
              <a:t>                          </a:t>
            </a:r>
            <a:r>
              <a:rPr lang="en-US" dirty="0" err="1" smtClean="0">
                <a:solidFill>
                  <a:srgbClr val="0070C0"/>
                </a:solidFill>
              </a:rPr>
              <a:t>T.Nishma</a:t>
            </a:r>
            <a:r>
              <a:rPr lang="en-US" dirty="0" smtClean="0">
                <a:solidFill>
                  <a:srgbClr val="0070C0"/>
                </a:solidFill>
              </a:rPr>
              <a:t>(10S31A0538)</a:t>
            </a:r>
          </a:p>
          <a:p>
            <a:pPr>
              <a:buNone/>
            </a:pPr>
            <a:r>
              <a:rPr lang="en-US" dirty="0" smtClean="0">
                <a:solidFill>
                  <a:srgbClr val="0070C0"/>
                </a:solidFill>
              </a:rPr>
              <a:t>    </a:t>
            </a:r>
            <a:r>
              <a:rPr lang="en-US" dirty="0" err="1" smtClean="0">
                <a:solidFill>
                  <a:srgbClr val="0070C0"/>
                </a:solidFill>
              </a:rPr>
              <a:t>Assoc.Prof,CSE</a:t>
            </a:r>
            <a:r>
              <a:rPr lang="en-US" dirty="0" smtClean="0">
                <a:solidFill>
                  <a:srgbClr val="0070C0"/>
                </a:solidFill>
              </a:rPr>
              <a:t>                       </a:t>
            </a:r>
            <a:r>
              <a:rPr lang="en-US" dirty="0" err="1" smtClean="0">
                <a:solidFill>
                  <a:srgbClr val="0070C0"/>
                </a:solidFill>
              </a:rPr>
              <a:t>K.Srinath</a:t>
            </a:r>
            <a:r>
              <a:rPr lang="en-US" dirty="0" smtClean="0">
                <a:solidFill>
                  <a:srgbClr val="0070C0"/>
                </a:solidFill>
              </a:rPr>
              <a:t>(10S31A0550)</a:t>
            </a:r>
          </a:p>
          <a:p>
            <a:pPr>
              <a:buNone/>
            </a:pPr>
            <a:r>
              <a:rPr lang="en-US" dirty="0" smtClean="0">
                <a:solidFill>
                  <a:srgbClr val="0070C0"/>
                </a:solidFill>
              </a:rPr>
              <a:t>                                                     </a:t>
            </a:r>
            <a:r>
              <a:rPr lang="en-US" dirty="0" err="1" smtClean="0">
                <a:solidFill>
                  <a:srgbClr val="0070C0"/>
                </a:solidFill>
              </a:rPr>
              <a:t>G.Sreekanth</a:t>
            </a:r>
            <a:r>
              <a:rPr lang="en-US" dirty="0" smtClean="0">
                <a:solidFill>
                  <a:srgbClr val="0070C0"/>
                </a:solidFill>
              </a:rPr>
              <a:t> Raj(10S31AO549)</a:t>
            </a:r>
            <a:endParaRPr lang="en-US" dirty="0">
              <a:solidFill>
                <a:srgbClr val="0070C0"/>
              </a:solidFill>
            </a:endParaRPr>
          </a:p>
        </p:txBody>
      </p:sp>
      <p:sp>
        <p:nvSpPr>
          <p:cNvPr id="4" name="Rectangle 3"/>
          <p:cNvSpPr/>
          <p:nvPr/>
        </p:nvSpPr>
        <p:spPr>
          <a:xfrm>
            <a:off x="1219200" y="228600"/>
            <a:ext cx="6400800" cy="1754326"/>
          </a:xfrm>
          <a:prstGeom prst="rect">
            <a:avLst/>
          </a:prstGeom>
        </p:spPr>
        <p:txBody>
          <a:bodyPr wrap="square">
            <a:spAutoFit/>
          </a:bodyPr>
          <a:lstStyle/>
          <a:p>
            <a:pPr algn="ctr"/>
            <a:r>
              <a:rPr lang="en-US" sz="3600" dirty="0" smtClean="0">
                <a:solidFill>
                  <a:schemeClr val="accent1">
                    <a:lumMod val="75000"/>
                  </a:schemeClr>
                </a:solidFill>
                <a:latin typeface="Times New Roman" pitchFamily="18" charset="0"/>
                <a:cs typeface="Times New Roman" pitchFamily="18" charset="0"/>
              </a:rPr>
              <a:t>SLC’S INSTITUTE OF </a:t>
            </a:r>
            <a:r>
              <a:rPr lang="en-US" sz="3600" dirty="0" smtClean="0">
                <a:solidFill>
                  <a:schemeClr val="accent1">
                    <a:lumMod val="75000"/>
                  </a:schemeClr>
                </a:solidFill>
                <a:latin typeface="Times New Roman" pitchFamily="18" charset="0"/>
                <a:cs typeface="Times New Roman" pitchFamily="18" charset="0"/>
              </a:rPr>
              <a:t>ENGINEERING </a:t>
            </a:r>
            <a:r>
              <a:rPr lang="en-US" sz="3600" dirty="0" smtClean="0">
                <a:solidFill>
                  <a:schemeClr val="accent1">
                    <a:lumMod val="75000"/>
                  </a:schemeClr>
                </a:solidFill>
                <a:latin typeface="Times New Roman" pitchFamily="18" charset="0"/>
                <a:cs typeface="Times New Roman" pitchFamily="18" charset="0"/>
              </a:rPr>
              <a:t>AND TECHNOLOGY</a:t>
            </a:r>
            <a:endParaRPr lang="en-US" sz="3600" dirty="0">
              <a:solidFill>
                <a:schemeClr val="accent1">
                  <a:lumMod val="75000"/>
                </a:schemeClr>
              </a:solidFill>
            </a:endParaRPr>
          </a:p>
        </p:txBody>
      </p:sp>
      <p:pic>
        <p:nvPicPr>
          <p:cNvPr id="5" name="Picture 2" descr="C:\Users\admin\Desktop\fc1ad54bc32be04ac0ff0bab32693208.jpg"/>
          <p:cNvPicPr>
            <a:picLocks noChangeAspect="1" noChangeArrowheads="1"/>
          </p:cNvPicPr>
          <p:nvPr/>
        </p:nvPicPr>
        <p:blipFill>
          <a:blip r:embed="rId3"/>
          <a:srcRect/>
          <a:stretch>
            <a:fillRect/>
          </a:stretch>
        </p:blipFill>
        <p:spPr bwMode="auto">
          <a:xfrm>
            <a:off x="2849432" y="2011680"/>
            <a:ext cx="3094168" cy="118872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r>
              <a:rPr lang="en-US" dirty="0" smtClean="0"/>
              <a:t>UML DIAGRAMS</a:t>
            </a:r>
            <a:endParaRPr lang="en-US" dirty="0"/>
          </a:p>
        </p:txBody>
      </p:sp>
      <p:graphicFrame>
        <p:nvGraphicFramePr>
          <p:cNvPr id="55298" name="Object 2"/>
          <p:cNvGraphicFramePr>
            <a:graphicFrameLocks noChangeAspect="1"/>
          </p:cNvGraphicFramePr>
          <p:nvPr>
            <p:ph idx="1"/>
          </p:nvPr>
        </p:nvGraphicFramePr>
        <p:xfrm>
          <a:off x="1135063" y="1295400"/>
          <a:ext cx="6796087" cy="4500563"/>
        </p:xfrm>
        <a:graphic>
          <a:graphicData uri="http://schemas.openxmlformats.org/presentationml/2006/ole">
            <p:oleObj spid="_x0000_s55298" r:id="rId3" imgW="5949244" imgH="3939822" progId="">
              <p:embed/>
            </p:oleObj>
          </a:graphicData>
        </a:graphic>
      </p:graphicFrame>
      <p:sp>
        <p:nvSpPr>
          <p:cNvPr id="5" name="TextBox 4"/>
          <p:cNvSpPr txBox="1"/>
          <p:nvPr/>
        </p:nvSpPr>
        <p:spPr>
          <a:xfrm>
            <a:off x="2438400" y="6096000"/>
            <a:ext cx="4876800" cy="369332"/>
          </a:xfrm>
          <a:prstGeom prst="rect">
            <a:avLst/>
          </a:prstGeom>
          <a:noFill/>
        </p:spPr>
        <p:txBody>
          <a:bodyPr wrap="square" rtlCol="0">
            <a:spAutoFit/>
          </a:bodyPr>
          <a:lstStyle/>
          <a:p>
            <a:r>
              <a:rPr lang="en-US" dirty="0" err="1" smtClean="0"/>
              <a:t>Usecase</a:t>
            </a:r>
            <a:r>
              <a:rPr lang="en-US" dirty="0" smtClean="0"/>
              <a:t> diagram for Event Organizer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49" name="Object 1"/>
          <p:cNvGraphicFramePr>
            <a:graphicFrameLocks noChangeAspect="1"/>
          </p:cNvGraphicFramePr>
          <p:nvPr/>
        </p:nvGraphicFramePr>
        <p:xfrm>
          <a:off x="762000" y="914400"/>
          <a:ext cx="7467601" cy="4495800"/>
        </p:xfrm>
        <a:graphic>
          <a:graphicData uri="http://schemas.openxmlformats.org/presentationml/2006/ole">
            <p:oleObj spid="_x0000_s2049" r:id="rId3" imgW="5249333" imgH="2799644" progId="">
              <p:embed/>
            </p:oleObj>
          </a:graphicData>
        </a:graphic>
      </p:graphicFrame>
      <p:sp>
        <p:nvSpPr>
          <p:cNvPr id="4" name="TextBox 3"/>
          <p:cNvSpPr txBox="1"/>
          <p:nvPr/>
        </p:nvSpPr>
        <p:spPr>
          <a:xfrm>
            <a:off x="2895600" y="5791200"/>
            <a:ext cx="4343400" cy="369332"/>
          </a:xfrm>
          <a:prstGeom prst="rect">
            <a:avLst/>
          </a:prstGeom>
          <a:noFill/>
        </p:spPr>
        <p:txBody>
          <a:bodyPr wrap="square" rtlCol="0">
            <a:spAutoFit/>
          </a:bodyPr>
          <a:lstStyle/>
          <a:p>
            <a:r>
              <a:rPr lang="en-US" dirty="0" err="1" smtClean="0"/>
              <a:t>Usecase</a:t>
            </a:r>
            <a:r>
              <a:rPr lang="en-US" dirty="0" smtClean="0"/>
              <a:t>  diagram for  Volunteer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9697" name="Object 1"/>
          <p:cNvGraphicFramePr>
            <a:graphicFrameLocks noChangeAspect="1"/>
          </p:cNvGraphicFramePr>
          <p:nvPr/>
        </p:nvGraphicFramePr>
        <p:xfrm>
          <a:off x="762000" y="533400"/>
          <a:ext cx="7848600" cy="5257800"/>
        </p:xfrm>
        <a:graphic>
          <a:graphicData uri="http://schemas.openxmlformats.org/presentationml/2006/ole">
            <p:oleObj spid="_x0000_s56322" r:id="rId3" imgW="4752622" imgH="5317067" progId="">
              <p:embed/>
            </p:oleObj>
          </a:graphicData>
        </a:graphic>
      </p:graphicFrame>
      <p:sp>
        <p:nvSpPr>
          <p:cNvPr id="4" name="TextBox 3"/>
          <p:cNvSpPr txBox="1"/>
          <p:nvPr/>
        </p:nvSpPr>
        <p:spPr>
          <a:xfrm>
            <a:off x="2590800" y="6096000"/>
            <a:ext cx="4343400" cy="369332"/>
          </a:xfrm>
          <a:prstGeom prst="rect">
            <a:avLst/>
          </a:prstGeom>
          <a:noFill/>
        </p:spPr>
        <p:txBody>
          <a:bodyPr wrap="square" rtlCol="0">
            <a:spAutoFit/>
          </a:bodyPr>
          <a:lstStyle/>
          <a:p>
            <a:r>
              <a:rPr lang="en-US" dirty="0" smtClean="0"/>
              <a:t>Class diagram for College Fest Diagram</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7345" name="Object 1"/>
          <p:cNvGraphicFramePr>
            <a:graphicFrameLocks noChangeAspect="1"/>
          </p:cNvGraphicFramePr>
          <p:nvPr/>
        </p:nvGraphicFramePr>
        <p:xfrm>
          <a:off x="990600" y="533400"/>
          <a:ext cx="7239000" cy="5257800"/>
        </p:xfrm>
        <a:graphic>
          <a:graphicData uri="http://schemas.openxmlformats.org/presentationml/2006/ole">
            <p:oleObj spid="_x0000_s57345" r:id="rId3" imgW="6242756" imgH="5102578" progId="">
              <p:embed/>
            </p:oleObj>
          </a:graphicData>
        </a:graphic>
      </p:graphicFrame>
      <p:sp>
        <p:nvSpPr>
          <p:cNvPr id="4" name="TextBox 3"/>
          <p:cNvSpPr txBox="1"/>
          <p:nvPr/>
        </p:nvSpPr>
        <p:spPr>
          <a:xfrm>
            <a:off x="2667000" y="5943600"/>
            <a:ext cx="5029200" cy="369332"/>
          </a:xfrm>
          <a:prstGeom prst="rect">
            <a:avLst/>
          </a:prstGeom>
          <a:noFill/>
        </p:spPr>
        <p:txBody>
          <a:bodyPr wrap="square" rtlCol="0">
            <a:spAutoFit/>
          </a:bodyPr>
          <a:lstStyle/>
          <a:p>
            <a:r>
              <a:rPr lang="en-US" dirty="0" smtClean="0"/>
              <a:t>Sequence Diagram for  Fest Organizer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5537" name="Object 1"/>
          <p:cNvGraphicFramePr>
            <a:graphicFrameLocks noChangeAspect="1"/>
          </p:cNvGraphicFramePr>
          <p:nvPr/>
        </p:nvGraphicFramePr>
        <p:xfrm>
          <a:off x="838200" y="381000"/>
          <a:ext cx="7696200" cy="5257800"/>
        </p:xfrm>
        <a:graphic>
          <a:graphicData uri="http://schemas.openxmlformats.org/presentationml/2006/ole">
            <p:oleObj spid="_x0000_s65537" r:id="rId3" imgW="6524978" imgH="4538133" progId="">
              <p:embed/>
            </p:oleObj>
          </a:graphicData>
        </a:graphic>
      </p:graphicFrame>
      <p:sp>
        <p:nvSpPr>
          <p:cNvPr id="4" name="TextBox 3"/>
          <p:cNvSpPr txBox="1"/>
          <p:nvPr/>
        </p:nvSpPr>
        <p:spPr>
          <a:xfrm>
            <a:off x="2590800" y="5943600"/>
            <a:ext cx="3962400" cy="369332"/>
          </a:xfrm>
          <a:prstGeom prst="rect">
            <a:avLst/>
          </a:prstGeom>
          <a:noFill/>
        </p:spPr>
        <p:txBody>
          <a:bodyPr wrap="square" rtlCol="0">
            <a:spAutoFit/>
          </a:bodyPr>
          <a:lstStyle/>
          <a:p>
            <a:r>
              <a:rPr lang="en-US" dirty="0" smtClean="0"/>
              <a:t>Sequence Diagram for Volunteer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omepage"/>
          <p:cNvPicPr>
            <a:picLocks noChangeAspect="1" noChangeArrowheads="1"/>
          </p:cNvPicPr>
          <p:nvPr/>
        </p:nvPicPr>
        <p:blipFill>
          <a:blip r:embed="rId2"/>
          <a:srcRect/>
          <a:stretch>
            <a:fillRect/>
          </a:stretch>
        </p:blipFill>
        <p:spPr bwMode="auto">
          <a:xfrm>
            <a:off x="609600" y="304800"/>
            <a:ext cx="7791856" cy="5486400"/>
          </a:xfrm>
          <a:prstGeom prst="rect">
            <a:avLst/>
          </a:prstGeom>
          <a:noFill/>
          <a:ln w="9525">
            <a:noFill/>
            <a:miter lim="800000"/>
            <a:headEnd/>
            <a:tailEnd/>
          </a:ln>
        </p:spPr>
      </p:pic>
      <p:sp>
        <p:nvSpPr>
          <p:cNvPr id="3" name="TextBox 2"/>
          <p:cNvSpPr txBox="1"/>
          <p:nvPr/>
        </p:nvSpPr>
        <p:spPr>
          <a:xfrm>
            <a:off x="2895600" y="6019800"/>
            <a:ext cx="3200400" cy="369332"/>
          </a:xfrm>
          <a:prstGeom prst="rect">
            <a:avLst/>
          </a:prstGeom>
          <a:noFill/>
        </p:spPr>
        <p:txBody>
          <a:bodyPr wrap="square" rtlCol="0">
            <a:spAutoFit/>
          </a:bodyPr>
          <a:lstStyle/>
          <a:p>
            <a:r>
              <a:rPr lang="en-US" dirty="0" smtClean="0">
                <a:solidFill>
                  <a:schemeClr val="tx2">
                    <a:lumMod val="75000"/>
                  </a:schemeClr>
                </a:solidFill>
              </a:rPr>
              <a:t>	Homepage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studreg"/>
          <p:cNvPicPr>
            <a:picLocks noChangeAspect="1" noChangeArrowheads="1"/>
          </p:cNvPicPr>
          <p:nvPr/>
        </p:nvPicPr>
        <p:blipFill>
          <a:blip r:embed="rId2"/>
          <a:srcRect/>
          <a:stretch>
            <a:fillRect/>
          </a:stretch>
        </p:blipFill>
        <p:spPr bwMode="auto">
          <a:xfrm>
            <a:off x="457200" y="457200"/>
            <a:ext cx="8305800" cy="4952441"/>
          </a:xfrm>
          <a:prstGeom prst="rect">
            <a:avLst/>
          </a:prstGeom>
          <a:noFill/>
          <a:ln w="9525">
            <a:noFill/>
            <a:miter lim="800000"/>
            <a:headEnd/>
            <a:tailEnd/>
          </a:ln>
        </p:spPr>
      </p:pic>
      <p:sp>
        <p:nvSpPr>
          <p:cNvPr id="3" name="TextBox 2"/>
          <p:cNvSpPr txBox="1"/>
          <p:nvPr/>
        </p:nvSpPr>
        <p:spPr>
          <a:xfrm>
            <a:off x="3581400" y="5715000"/>
            <a:ext cx="2971800" cy="369332"/>
          </a:xfrm>
          <a:prstGeom prst="rect">
            <a:avLst/>
          </a:prstGeom>
          <a:noFill/>
        </p:spPr>
        <p:txBody>
          <a:bodyPr wrap="square" rtlCol="0">
            <a:spAutoFit/>
          </a:bodyPr>
          <a:lstStyle/>
          <a:p>
            <a:r>
              <a:rPr lang="en-US" dirty="0" smtClean="0"/>
              <a:t>Student’s Registration Form</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organizerlogin"/>
          <p:cNvPicPr>
            <a:picLocks noChangeAspect="1" noChangeArrowheads="1"/>
          </p:cNvPicPr>
          <p:nvPr/>
        </p:nvPicPr>
        <p:blipFill>
          <a:blip r:embed="rId2"/>
          <a:srcRect/>
          <a:stretch>
            <a:fillRect/>
          </a:stretch>
        </p:blipFill>
        <p:spPr bwMode="auto">
          <a:xfrm>
            <a:off x="609599" y="381000"/>
            <a:ext cx="7697969" cy="5257800"/>
          </a:xfrm>
          <a:prstGeom prst="rect">
            <a:avLst/>
          </a:prstGeom>
          <a:noFill/>
          <a:ln w="9525">
            <a:noFill/>
            <a:miter lim="800000"/>
            <a:headEnd/>
            <a:tailEnd/>
          </a:ln>
        </p:spPr>
      </p:pic>
      <p:sp>
        <p:nvSpPr>
          <p:cNvPr id="3" name="TextBox 2"/>
          <p:cNvSpPr txBox="1"/>
          <p:nvPr/>
        </p:nvSpPr>
        <p:spPr>
          <a:xfrm>
            <a:off x="3581400" y="5943601"/>
            <a:ext cx="3048000" cy="369332"/>
          </a:xfrm>
          <a:prstGeom prst="rect">
            <a:avLst/>
          </a:prstGeom>
          <a:noFill/>
        </p:spPr>
        <p:txBody>
          <a:bodyPr wrap="square" rtlCol="0">
            <a:spAutoFit/>
          </a:bodyPr>
          <a:lstStyle/>
          <a:p>
            <a:r>
              <a:rPr lang="en-US" dirty="0" smtClean="0"/>
              <a:t>Organizer’s Registration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login"/>
          <p:cNvPicPr>
            <a:picLocks noChangeAspect="1" noChangeArrowheads="1"/>
          </p:cNvPicPr>
          <p:nvPr/>
        </p:nvPicPr>
        <p:blipFill>
          <a:blip r:embed="rId2"/>
          <a:srcRect/>
          <a:stretch>
            <a:fillRect/>
          </a:stretch>
        </p:blipFill>
        <p:spPr bwMode="auto">
          <a:xfrm>
            <a:off x="838200" y="381000"/>
            <a:ext cx="7772400" cy="5410200"/>
          </a:xfrm>
          <a:prstGeom prst="rect">
            <a:avLst/>
          </a:prstGeom>
          <a:noFill/>
          <a:ln w="9525">
            <a:noFill/>
            <a:miter lim="800000"/>
            <a:headEnd/>
            <a:tailEnd/>
          </a:ln>
        </p:spPr>
      </p:pic>
      <p:sp>
        <p:nvSpPr>
          <p:cNvPr id="3" name="TextBox 2"/>
          <p:cNvSpPr txBox="1"/>
          <p:nvPr/>
        </p:nvSpPr>
        <p:spPr>
          <a:xfrm>
            <a:off x="3200400" y="5943601"/>
            <a:ext cx="3962400" cy="369332"/>
          </a:xfrm>
          <a:prstGeom prst="rect">
            <a:avLst/>
          </a:prstGeom>
          <a:noFill/>
        </p:spPr>
        <p:txBody>
          <a:bodyPr wrap="square" rtlCol="0">
            <a:spAutoFit/>
          </a:bodyPr>
          <a:lstStyle/>
          <a:p>
            <a:r>
              <a:rPr lang="en-US" dirty="0" smtClean="0"/>
              <a:t>Organizer’s </a:t>
            </a:r>
            <a:r>
              <a:rPr lang="en-US" dirty="0" err="1" smtClean="0"/>
              <a:t>HomePage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descr="postevent"/>
          <p:cNvPicPr>
            <a:picLocks noChangeAspect="1" noChangeArrowheads="1"/>
          </p:cNvPicPr>
          <p:nvPr/>
        </p:nvPicPr>
        <p:blipFill>
          <a:blip r:embed="rId2"/>
          <a:srcRect/>
          <a:stretch>
            <a:fillRect/>
          </a:stretch>
        </p:blipFill>
        <p:spPr bwMode="auto">
          <a:xfrm>
            <a:off x="609600" y="228601"/>
            <a:ext cx="8077200" cy="5867400"/>
          </a:xfrm>
          <a:prstGeom prst="rect">
            <a:avLst/>
          </a:prstGeom>
          <a:noFill/>
          <a:ln w="9525">
            <a:noFill/>
            <a:miter lim="800000"/>
            <a:headEnd/>
            <a:tailEnd/>
          </a:ln>
        </p:spPr>
      </p:pic>
      <p:sp>
        <p:nvSpPr>
          <p:cNvPr id="6" name="TextBox 5"/>
          <p:cNvSpPr txBox="1"/>
          <p:nvPr/>
        </p:nvSpPr>
        <p:spPr>
          <a:xfrm>
            <a:off x="2743200" y="6248400"/>
            <a:ext cx="2743200" cy="369332"/>
          </a:xfrm>
          <a:prstGeom prst="rect">
            <a:avLst/>
          </a:prstGeom>
          <a:noFill/>
        </p:spPr>
        <p:txBody>
          <a:bodyPr wrap="square" rtlCol="0">
            <a:spAutoFit/>
          </a:bodyPr>
          <a:lstStyle/>
          <a:p>
            <a:r>
              <a:rPr lang="en-US" dirty="0" smtClean="0"/>
              <a:t>	Posting  Event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533400"/>
            <a:ext cx="6629400" cy="5816977"/>
          </a:xfrm>
          <a:prstGeom prst="rect">
            <a:avLst/>
          </a:prstGeom>
        </p:spPr>
        <p:txBody>
          <a:bodyPr wrap="square">
            <a:spAutoFit/>
          </a:bodyPr>
          <a:lstStyle/>
          <a:p>
            <a:r>
              <a:rPr lang="en-US" sz="4800" dirty="0" smtClean="0">
                <a:latin typeface="Bodoni MT" pitchFamily="18" charset="0"/>
              </a:rPr>
              <a:t>CONTENTS:</a:t>
            </a:r>
          </a:p>
          <a:p>
            <a:endParaRPr lang="en-US" sz="3600" dirty="0" smtClean="0">
              <a:latin typeface="Bodoni MT" pitchFamily="18" charset="0"/>
            </a:endParaRPr>
          </a:p>
          <a:p>
            <a:r>
              <a:rPr lang="en-US" sz="3600" dirty="0" smtClean="0">
                <a:latin typeface="Bodoni MT" pitchFamily="18" charset="0"/>
              </a:rPr>
              <a:t>Introduction</a:t>
            </a:r>
          </a:p>
          <a:p>
            <a:r>
              <a:rPr lang="en-US" sz="3600" dirty="0" smtClean="0">
                <a:latin typeface="Bodoni MT" pitchFamily="18" charset="0"/>
              </a:rPr>
              <a:t>Functionalities</a:t>
            </a:r>
          </a:p>
          <a:p>
            <a:r>
              <a:rPr lang="en-US" sz="3600" dirty="0" smtClean="0">
                <a:latin typeface="Bodoni MT" pitchFamily="18" charset="0"/>
              </a:rPr>
              <a:t>Existing and proposed systems</a:t>
            </a:r>
          </a:p>
          <a:p>
            <a:r>
              <a:rPr lang="en-US" sz="3600" dirty="0" smtClean="0">
                <a:latin typeface="Bodoni MT" pitchFamily="18" charset="0"/>
              </a:rPr>
              <a:t>Technology used s/w and h/w</a:t>
            </a:r>
          </a:p>
          <a:p>
            <a:r>
              <a:rPr lang="en-US" sz="3600" dirty="0" smtClean="0">
                <a:latin typeface="Bodoni MT" pitchFamily="18" charset="0"/>
              </a:rPr>
              <a:t>Diagrams</a:t>
            </a:r>
          </a:p>
          <a:p>
            <a:r>
              <a:rPr lang="en-US" sz="3600" dirty="0" smtClean="0">
                <a:latin typeface="Bodoni MT" pitchFamily="18" charset="0"/>
              </a:rPr>
              <a:t>Screen shots </a:t>
            </a:r>
          </a:p>
          <a:p>
            <a:r>
              <a:rPr lang="en-US" sz="3600" dirty="0" smtClean="0">
                <a:latin typeface="Bodoni MT" pitchFamily="18" charset="0"/>
              </a:rPr>
              <a:t>Conclusion</a:t>
            </a:r>
          </a:p>
          <a:p>
            <a:r>
              <a:rPr lang="en-US" sz="3600" dirty="0" smtClean="0">
                <a:latin typeface="Bodoni MT" pitchFamily="18" charset="0"/>
              </a:rPr>
              <a:t>References</a:t>
            </a:r>
            <a:endParaRPr lang="en-US" sz="3600" dirty="0">
              <a:latin typeface="Bodoni MT"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800" dirty="0" smtClean="0">
                <a:solidFill>
                  <a:schemeClr val="tx2">
                    <a:lumMod val="75000"/>
                  </a:schemeClr>
                </a:solidFill>
              </a:rPr>
              <a:t>The College Fest Organizer</a:t>
            </a:r>
            <a:r>
              <a:rPr lang="en-US" sz="2800" b="1" dirty="0" smtClean="0">
                <a:solidFill>
                  <a:schemeClr val="tx2">
                    <a:lumMod val="75000"/>
                  </a:schemeClr>
                </a:solidFill>
              </a:rPr>
              <a:t> </a:t>
            </a:r>
            <a:r>
              <a:rPr lang="en-US" sz="2800" dirty="0" smtClean="0">
                <a:solidFill>
                  <a:schemeClr val="tx2">
                    <a:lumMod val="75000"/>
                  </a:schemeClr>
                </a:solidFill>
              </a:rPr>
              <a:t>project has been successfully completed. The goal of the system is achieved and the problems are solved. This project is developed in this manner that is user friendly and required help is provided at different levels.</a:t>
            </a:r>
          </a:p>
          <a:p>
            <a:r>
              <a:rPr lang="en-US" sz="2800" dirty="0" smtClean="0">
                <a:solidFill>
                  <a:schemeClr val="tx2">
                    <a:lumMod val="75000"/>
                  </a:schemeClr>
                </a:solidFill>
              </a:rPr>
              <a:t>The primary objective is to provide the interactive service to all the Users. Different types of services are provided to both the organizer and volunteers. User can avail this service any time. </a:t>
            </a:r>
            <a:endParaRPr lang="en-US" sz="28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bg2">
                    <a:lumMod val="25000"/>
                  </a:schemeClr>
                </a:solidFill>
              </a:rPr>
              <a:t>The purpose of College Fest Organizer is to provide an interface for the committee organizing a fest in the college to select volunteers and assign them to various events and also to upload and share various files either audio/video related to the events with the volunteers.</a:t>
            </a:r>
          </a:p>
          <a:p>
            <a:r>
              <a:rPr lang="en-US" dirty="0" smtClean="0">
                <a:solidFill>
                  <a:schemeClr val="bg2">
                    <a:lumMod val="25000"/>
                  </a:schemeClr>
                </a:solidFill>
              </a:rPr>
              <a:t>The volunteers can upload and download the files from the server. Volunteers create schedules for events.</a:t>
            </a:r>
          </a:p>
          <a:p>
            <a:r>
              <a:rPr lang="en-US" dirty="0" smtClean="0">
                <a:solidFill>
                  <a:schemeClr val="bg2">
                    <a:lumMod val="25000"/>
                  </a:schemeClr>
                </a:solidFill>
              </a:rPr>
              <a:t>The volunteers can post the events to be held on the site which can be viewed by all. The Organizers can assign students to various events and upload files related to various events.</a:t>
            </a:r>
            <a:endParaRPr lang="en-US"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a:t>
            </a:r>
            <a:endParaRPr lang="en-US" dirty="0"/>
          </a:p>
        </p:txBody>
      </p:sp>
      <p:sp>
        <p:nvSpPr>
          <p:cNvPr id="3" name="Content Placeholder 2"/>
          <p:cNvSpPr>
            <a:spLocks noGrp="1"/>
          </p:cNvSpPr>
          <p:nvPr>
            <p:ph idx="1"/>
          </p:nvPr>
        </p:nvSpPr>
        <p:spPr/>
        <p:txBody>
          <a:bodyPr>
            <a:normAutofit/>
          </a:bodyPr>
          <a:lstStyle/>
          <a:p>
            <a:pPr lvl="0"/>
            <a:r>
              <a:rPr lang="en-US" sz="2000" dirty="0" smtClean="0">
                <a:solidFill>
                  <a:srgbClr val="FF0000"/>
                </a:solidFill>
              </a:rPr>
              <a:t>Security Module: </a:t>
            </a:r>
            <a:r>
              <a:rPr lang="en-US" sz="2000" dirty="0" smtClean="0">
                <a:solidFill>
                  <a:schemeClr val="accent2">
                    <a:lumMod val="75000"/>
                  </a:schemeClr>
                </a:solidFill>
              </a:rPr>
              <a:t>This module provides the authentication for the users. This module contains the registration page, login page .In this module the user is provided with a username and password </a:t>
            </a:r>
          </a:p>
          <a:p>
            <a:pPr lvl="0"/>
            <a:r>
              <a:rPr lang="en-US" sz="2000" dirty="0" smtClean="0">
                <a:solidFill>
                  <a:srgbClr val="FF0000"/>
                </a:solidFill>
              </a:rPr>
              <a:t>Event Organizer Module: </a:t>
            </a:r>
            <a:r>
              <a:rPr lang="en-US" sz="2000" dirty="0" smtClean="0">
                <a:solidFill>
                  <a:schemeClr val="accent2">
                    <a:lumMod val="75000"/>
                  </a:schemeClr>
                </a:solidFill>
              </a:rPr>
              <a:t>In this module, the event organizer can post a new event and furnish various details related to that event and assign volunteers. The Event Organizer can also update or modify details related to the posted event. The can upload files related to events and can also play and download them</a:t>
            </a:r>
          </a:p>
          <a:p>
            <a:r>
              <a:rPr lang="en-US" sz="2000" dirty="0" smtClean="0">
                <a:solidFill>
                  <a:srgbClr val="FF0000"/>
                </a:solidFill>
              </a:rPr>
              <a:t> File Management Module:</a:t>
            </a:r>
            <a:r>
              <a:rPr lang="en-US" sz="2000" dirty="0" smtClean="0">
                <a:solidFill>
                  <a:schemeClr val="accent2">
                    <a:lumMod val="75000"/>
                  </a:schemeClr>
                </a:solidFill>
              </a:rPr>
              <a:t> In this module the user is allowed to upload contents which can be documents or video files. In this module the user can download the files and also play the files online. The files are saved on the folder on the server.</a:t>
            </a:r>
          </a:p>
          <a:p>
            <a:endParaRPr lang="en-US" sz="2000"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and Proposed System</a:t>
            </a:r>
            <a:endParaRPr lang="en-US" dirty="0"/>
          </a:p>
        </p:txBody>
      </p:sp>
      <p:sp>
        <p:nvSpPr>
          <p:cNvPr id="3" name="Content Placeholder 2"/>
          <p:cNvSpPr>
            <a:spLocks noGrp="1"/>
          </p:cNvSpPr>
          <p:nvPr>
            <p:ph sz="half" idx="1"/>
          </p:nvPr>
        </p:nvSpPr>
        <p:spPr/>
        <p:txBody>
          <a:bodyPr>
            <a:normAutofit lnSpcReduction="10000"/>
          </a:bodyPr>
          <a:lstStyle/>
          <a:p>
            <a:pPr>
              <a:buNone/>
            </a:pPr>
            <a:r>
              <a:rPr lang="en-US" sz="2800" dirty="0" smtClean="0">
                <a:solidFill>
                  <a:schemeClr val="tx2">
                    <a:lumMod val="75000"/>
                  </a:schemeClr>
                </a:solidFill>
              </a:rPr>
              <a:t>Existing System</a:t>
            </a:r>
          </a:p>
          <a:p>
            <a:r>
              <a:rPr lang="en-US" dirty="0" smtClean="0">
                <a:solidFill>
                  <a:schemeClr val="tx2">
                    <a:lumMod val="75000"/>
                  </a:schemeClr>
                </a:solidFill>
              </a:rPr>
              <a:t>F</a:t>
            </a:r>
            <a:r>
              <a:rPr lang="en-US" sz="1800" dirty="0" smtClean="0">
                <a:solidFill>
                  <a:schemeClr val="tx2">
                    <a:lumMod val="75000"/>
                  </a:schemeClr>
                </a:solidFill>
              </a:rPr>
              <a:t>est is organized in almost all the colleges but all the work is done manually. The events are decided upon and then students are asked whether they will volunteer or not then all the details are maintained in files.</a:t>
            </a:r>
          </a:p>
          <a:p>
            <a:r>
              <a:rPr lang="en-US" sz="1800" dirty="0" smtClean="0">
                <a:solidFill>
                  <a:schemeClr val="tx2">
                    <a:lumMod val="75000"/>
                  </a:schemeClr>
                </a:solidFill>
              </a:rPr>
              <a:t>Many colleges have websites for fest that they organize in their colleges but this website is used for displaying the various events details that are going to be conducted in those colleges for informing the other college students.</a:t>
            </a:r>
            <a:endParaRPr lang="en-US" sz="1800" dirty="0">
              <a:solidFill>
                <a:schemeClr val="tx2">
                  <a:lumMod val="75000"/>
                </a:schemeClr>
              </a:solidFill>
            </a:endParaRPr>
          </a:p>
        </p:txBody>
      </p:sp>
      <p:sp>
        <p:nvSpPr>
          <p:cNvPr id="4" name="Content Placeholder 3"/>
          <p:cNvSpPr>
            <a:spLocks noGrp="1"/>
          </p:cNvSpPr>
          <p:nvPr>
            <p:ph sz="half" idx="2"/>
          </p:nvPr>
        </p:nvSpPr>
        <p:spPr/>
        <p:txBody>
          <a:bodyPr>
            <a:normAutofit lnSpcReduction="10000"/>
          </a:bodyPr>
          <a:lstStyle/>
          <a:p>
            <a:pPr>
              <a:buNone/>
            </a:pPr>
            <a:r>
              <a:rPr lang="en-US" sz="2800" dirty="0" smtClean="0">
                <a:solidFill>
                  <a:schemeClr val="tx2">
                    <a:lumMod val="75000"/>
                  </a:schemeClr>
                </a:solidFill>
              </a:rPr>
              <a:t>Proposed System</a:t>
            </a:r>
          </a:p>
          <a:p>
            <a:r>
              <a:rPr lang="en-US" sz="1800" dirty="0" smtClean="0">
                <a:solidFill>
                  <a:schemeClr val="tx2">
                    <a:lumMod val="75000"/>
                  </a:schemeClr>
                </a:solidFill>
              </a:rPr>
              <a:t>The proposed system aims at providing the students and organizers a common platform to share files related to the events</a:t>
            </a:r>
            <a:r>
              <a:rPr lang="en-US" dirty="0" smtClean="0">
                <a:solidFill>
                  <a:schemeClr val="tx2">
                    <a:lumMod val="75000"/>
                  </a:schemeClr>
                </a:solidFill>
              </a:rPr>
              <a:t>.</a:t>
            </a:r>
          </a:p>
          <a:p>
            <a:r>
              <a:rPr lang="en-US" sz="1800" dirty="0" smtClean="0">
                <a:solidFill>
                  <a:schemeClr val="tx2">
                    <a:lumMod val="75000"/>
                  </a:schemeClr>
                </a:solidFill>
              </a:rPr>
              <a:t>The organizers can also register and post the event detail and they can even select volunteers for the event. The organizers can also upload and download files related to the events.</a:t>
            </a:r>
          </a:p>
          <a:p>
            <a:r>
              <a:rPr lang="en-US" sz="1800" dirty="0" smtClean="0">
                <a:solidFill>
                  <a:schemeClr val="tx2">
                    <a:lumMod val="75000"/>
                  </a:schemeClr>
                </a:solidFill>
              </a:rPr>
              <a:t>This system allows students who want to volunteer to register with the application and view the various events that are to be conducted.</a:t>
            </a:r>
            <a:endParaRPr lang="en-US" sz="18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Software &amp; Hardware Requirements</a:t>
            </a:r>
            <a:endParaRPr lang="en-US" sz="4000" dirty="0"/>
          </a:p>
        </p:txBody>
      </p:sp>
      <p:sp>
        <p:nvSpPr>
          <p:cNvPr id="3" name="Content Placeholder 2"/>
          <p:cNvSpPr>
            <a:spLocks noGrp="1"/>
          </p:cNvSpPr>
          <p:nvPr>
            <p:ph idx="1"/>
          </p:nvPr>
        </p:nvSpPr>
        <p:spPr/>
        <p:txBody>
          <a:bodyPr>
            <a:normAutofit/>
          </a:bodyPr>
          <a:lstStyle/>
          <a:p>
            <a:r>
              <a:rPr lang="en-US" dirty="0" smtClean="0">
                <a:solidFill>
                  <a:schemeClr val="tx2">
                    <a:lumMod val="75000"/>
                  </a:schemeClr>
                </a:solidFill>
              </a:rPr>
              <a:t>Windows  as Operating System. </a:t>
            </a:r>
          </a:p>
          <a:p>
            <a:r>
              <a:rPr lang="en-US" dirty="0" smtClean="0">
                <a:solidFill>
                  <a:schemeClr val="tx2">
                    <a:lumMod val="75000"/>
                  </a:schemeClr>
                </a:solidFill>
              </a:rPr>
              <a:t>HTML, Cascading Style Sheets and JavaScript as Front-End designing tools. </a:t>
            </a:r>
          </a:p>
          <a:p>
            <a:r>
              <a:rPr lang="en-US" dirty="0" err="1" smtClean="0">
                <a:solidFill>
                  <a:schemeClr val="tx2">
                    <a:lumMod val="75000"/>
                  </a:schemeClr>
                </a:solidFill>
              </a:rPr>
              <a:t>MySql</a:t>
            </a:r>
            <a:r>
              <a:rPr lang="en-US" dirty="0" smtClean="0">
                <a:solidFill>
                  <a:schemeClr val="tx2">
                    <a:lumMod val="75000"/>
                  </a:schemeClr>
                </a:solidFill>
              </a:rPr>
              <a:t> is used as Database Server. Tomcat 6.0 server is the Web server. </a:t>
            </a:r>
          </a:p>
          <a:p>
            <a:r>
              <a:rPr lang="en-US" dirty="0" smtClean="0">
                <a:solidFill>
                  <a:schemeClr val="tx2">
                    <a:lumMod val="75000"/>
                  </a:schemeClr>
                </a:solidFill>
              </a:rPr>
              <a:t>Java, JSP and </a:t>
            </a:r>
            <a:r>
              <a:rPr lang="en-US" dirty="0" err="1" smtClean="0">
                <a:solidFill>
                  <a:schemeClr val="tx2">
                    <a:lumMod val="75000"/>
                  </a:schemeClr>
                </a:solidFill>
              </a:rPr>
              <a:t>Servlets</a:t>
            </a:r>
            <a:r>
              <a:rPr lang="en-US" dirty="0" smtClean="0">
                <a:solidFill>
                  <a:schemeClr val="tx2">
                    <a:lumMod val="75000"/>
                  </a:schemeClr>
                </a:solidFill>
              </a:rPr>
              <a:t> are used as server side languages.</a:t>
            </a:r>
          </a:p>
          <a:p>
            <a:r>
              <a:rPr lang="en-US" dirty="0" smtClean="0">
                <a:solidFill>
                  <a:schemeClr val="tx2">
                    <a:lumMod val="75000"/>
                  </a:schemeClr>
                </a:solidFill>
              </a:rPr>
              <a:t>Hardware Requirements are P2 above processor, 128MB+ of main memory (RAM) and 100MB hard disk and data base memory.</a:t>
            </a:r>
          </a:p>
          <a:p>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smtClean="0"/>
              <a:t>DATA FLOW DIAGRAMS</a:t>
            </a:r>
            <a:endParaRPr lang="en-US" dirty="0"/>
          </a:p>
        </p:txBody>
      </p:sp>
      <p:sp>
        <p:nvSpPr>
          <p:cNvPr id="3" name="Content Placeholder 2"/>
          <p:cNvSpPr>
            <a:spLocks noGrp="1"/>
          </p:cNvSpPr>
          <p:nvPr>
            <p:ph idx="1"/>
          </p:nvPr>
        </p:nvSpPr>
        <p:spPr>
          <a:xfrm>
            <a:off x="457200" y="1524000"/>
            <a:ext cx="8229600" cy="5181600"/>
          </a:xfrm>
        </p:spPr>
        <p:txBody>
          <a:bodyPr>
            <a:normAutofit/>
          </a:bodyPr>
          <a:lstStyle/>
          <a:p>
            <a:pPr>
              <a:buNone/>
            </a:pPr>
            <a:endParaRPr lang="en-US" dirty="0" smtClean="0"/>
          </a:p>
          <a:p>
            <a:pPr>
              <a:buNone/>
            </a:pPr>
            <a:endParaRPr lang="en-US" dirty="0"/>
          </a:p>
        </p:txBody>
      </p:sp>
      <p:sp>
        <p:nvSpPr>
          <p:cNvPr id="4" name="Rectangle 3"/>
          <p:cNvSpPr/>
          <p:nvPr/>
        </p:nvSpPr>
        <p:spPr>
          <a:xfrm>
            <a:off x="762000" y="1905000"/>
            <a:ext cx="2667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Volunteer</a:t>
            </a:r>
            <a:endParaRPr lang="en-US" dirty="0"/>
          </a:p>
        </p:txBody>
      </p:sp>
      <p:sp>
        <p:nvSpPr>
          <p:cNvPr id="5" name="Flowchart: Connector 4"/>
          <p:cNvSpPr/>
          <p:nvPr/>
        </p:nvSpPr>
        <p:spPr>
          <a:xfrm>
            <a:off x="6019800" y="1524000"/>
            <a:ext cx="2057400" cy="1600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College Fest</a:t>
            </a:r>
          </a:p>
          <a:p>
            <a:pPr algn="ctr"/>
            <a:r>
              <a:rPr lang="en-US" dirty="0" smtClean="0"/>
              <a:t>Organizer</a:t>
            </a:r>
            <a:endParaRPr lang="en-US" dirty="0"/>
          </a:p>
        </p:txBody>
      </p:sp>
      <p:cxnSp>
        <p:nvCxnSpPr>
          <p:cNvPr id="7" name="Straight Arrow Connector 6"/>
          <p:cNvCxnSpPr/>
          <p:nvPr/>
        </p:nvCxnSpPr>
        <p:spPr>
          <a:xfrm>
            <a:off x="3429000" y="2286000"/>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76600" y="3200400"/>
            <a:ext cx="3200400" cy="369332"/>
          </a:xfrm>
          <a:prstGeom prst="rect">
            <a:avLst/>
          </a:prstGeom>
          <a:noFill/>
        </p:spPr>
        <p:txBody>
          <a:bodyPr wrap="square" rtlCol="0">
            <a:spAutoFit/>
          </a:bodyPr>
          <a:lstStyle/>
          <a:p>
            <a:r>
              <a:rPr lang="en-US" dirty="0" smtClean="0"/>
              <a:t>DFD for Volunteer</a:t>
            </a:r>
            <a:endParaRPr lang="en-US" dirty="0"/>
          </a:p>
        </p:txBody>
      </p:sp>
      <p:sp>
        <p:nvSpPr>
          <p:cNvPr id="14" name="Rectangle 13"/>
          <p:cNvSpPr/>
          <p:nvPr/>
        </p:nvSpPr>
        <p:spPr>
          <a:xfrm>
            <a:off x="762000" y="4572000"/>
            <a:ext cx="2590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Organizer</a:t>
            </a:r>
            <a:endParaRPr lang="en-US" dirty="0"/>
          </a:p>
        </p:txBody>
      </p:sp>
      <p:sp>
        <p:nvSpPr>
          <p:cNvPr id="15" name="Flowchart: Connector 14"/>
          <p:cNvSpPr/>
          <p:nvPr/>
        </p:nvSpPr>
        <p:spPr>
          <a:xfrm>
            <a:off x="6172200" y="4191000"/>
            <a:ext cx="1981200" cy="1676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College Fest</a:t>
            </a:r>
          </a:p>
          <a:p>
            <a:pPr algn="ctr"/>
            <a:r>
              <a:rPr lang="en-US" dirty="0" smtClean="0"/>
              <a:t>Organizer</a:t>
            </a:r>
            <a:endParaRPr lang="en-US" dirty="0"/>
          </a:p>
        </p:txBody>
      </p:sp>
      <p:cxnSp>
        <p:nvCxnSpPr>
          <p:cNvPr id="17" name="Straight Arrow Connector 16"/>
          <p:cNvCxnSpPr>
            <a:stCxn id="14" idx="3"/>
            <a:endCxn id="15" idx="2"/>
          </p:cNvCxnSpPr>
          <p:nvPr/>
        </p:nvCxnSpPr>
        <p:spPr>
          <a:xfrm>
            <a:off x="3352800" y="4991100"/>
            <a:ext cx="2819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05200" y="5943600"/>
            <a:ext cx="2514600" cy="369332"/>
          </a:xfrm>
          <a:prstGeom prst="rect">
            <a:avLst/>
          </a:prstGeom>
          <a:noFill/>
        </p:spPr>
        <p:txBody>
          <a:bodyPr wrap="square" rtlCol="0">
            <a:spAutoFit/>
          </a:bodyPr>
          <a:lstStyle/>
          <a:p>
            <a:r>
              <a:rPr lang="en-US" dirty="0" smtClean="0"/>
              <a:t>DFD for Organizer</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381000" y="2362200"/>
            <a:ext cx="20574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Organizer</a:t>
            </a:r>
            <a:endParaRPr lang="en-US" dirty="0"/>
          </a:p>
        </p:txBody>
      </p:sp>
      <p:sp>
        <p:nvSpPr>
          <p:cNvPr id="3" name="Flowchart: Connector 2"/>
          <p:cNvSpPr/>
          <p:nvPr/>
        </p:nvSpPr>
        <p:spPr>
          <a:xfrm>
            <a:off x="3733800" y="533400"/>
            <a:ext cx="1143000" cy="1371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Post</a:t>
            </a:r>
          </a:p>
          <a:p>
            <a:pPr algn="ctr"/>
            <a:r>
              <a:rPr lang="en-US" dirty="0" smtClean="0"/>
              <a:t>An</a:t>
            </a:r>
          </a:p>
          <a:p>
            <a:pPr algn="ctr"/>
            <a:r>
              <a:rPr lang="en-US" dirty="0" smtClean="0"/>
              <a:t>Event</a:t>
            </a:r>
            <a:endParaRPr lang="en-US" dirty="0"/>
          </a:p>
        </p:txBody>
      </p:sp>
      <p:sp>
        <p:nvSpPr>
          <p:cNvPr id="4" name="Flowchart: Connector 3"/>
          <p:cNvSpPr/>
          <p:nvPr/>
        </p:nvSpPr>
        <p:spPr>
          <a:xfrm>
            <a:off x="3581400" y="2590800"/>
            <a:ext cx="1371600" cy="1219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Update</a:t>
            </a:r>
          </a:p>
          <a:p>
            <a:pPr algn="ctr"/>
            <a:r>
              <a:rPr lang="en-US" dirty="0" smtClean="0"/>
              <a:t>Event</a:t>
            </a:r>
            <a:endParaRPr lang="en-US" dirty="0"/>
          </a:p>
        </p:txBody>
      </p:sp>
      <p:sp>
        <p:nvSpPr>
          <p:cNvPr id="5" name="Flowchart: Connector 4"/>
          <p:cNvSpPr/>
          <p:nvPr/>
        </p:nvSpPr>
        <p:spPr>
          <a:xfrm>
            <a:off x="3733800" y="4572000"/>
            <a:ext cx="1295400" cy="1219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Upload</a:t>
            </a:r>
          </a:p>
          <a:p>
            <a:pPr algn="ctr"/>
            <a:r>
              <a:rPr lang="en-US" dirty="0" smtClean="0"/>
              <a:t>Files</a:t>
            </a:r>
            <a:endParaRPr lang="en-US" dirty="0"/>
          </a:p>
        </p:txBody>
      </p:sp>
      <p:cxnSp>
        <p:nvCxnSpPr>
          <p:cNvPr id="7" name="Straight Arrow Connector 6"/>
          <p:cNvCxnSpPr>
            <a:endCxn id="3" idx="2"/>
          </p:cNvCxnSpPr>
          <p:nvPr/>
        </p:nvCxnSpPr>
        <p:spPr>
          <a:xfrm flipV="1">
            <a:off x="2438400" y="1219200"/>
            <a:ext cx="12954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 idx="3"/>
          </p:cNvCxnSpPr>
          <p:nvPr/>
        </p:nvCxnSpPr>
        <p:spPr>
          <a:xfrm>
            <a:off x="2438400" y="2705100"/>
            <a:ext cx="12192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1"/>
          </p:cNvCxnSpPr>
          <p:nvPr/>
        </p:nvCxnSpPr>
        <p:spPr>
          <a:xfrm rot="16200000" flipH="1">
            <a:off x="2291579" y="3118620"/>
            <a:ext cx="1778748" cy="14851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lowchart: Predefined Process 12"/>
          <p:cNvSpPr/>
          <p:nvPr/>
        </p:nvSpPr>
        <p:spPr>
          <a:xfrm>
            <a:off x="6324600" y="990600"/>
            <a:ext cx="2209800" cy="6858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DB</a:t>
            </a:r>
            <a:endParaRPr lang="en-US" dirty="0"/>
          </a:p>
        </p:txBody>
      </p:sp>
      <p:sp>
        <p:nvSpPr>
          <p:cNvPr id="14" name="Flowchart: Predefined Process 13"/>
          <p:cNvSpPr/>
          <p:nvPr/>
        </p:nvSpPr>
        <p:spPr>
          <a:xfrm>
            <a:off x="6400800" y="2819400"/>
            <a:ext cx="2133600" cy="6858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DB</a:t>
            </a:r>
            <a:endParaRPr lang="en-US" dirty="0"/>
          </a:p>
        </p:txBody>
      </p:sp>
      <p:sp>
        <p:nvSpPr>
          <p:cNvPr id="15" name="Flowchart: Predefined Process 14"/>
          <p:cNvSpPr/>
          <p:nvPr/>
        </p:nvSpPr>
        <p:spPr>
          <a:xfrm>
            <a:off x="6400800" y="4876800"/>
            <a:ext cx="2133600" cy="6096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DB</a:t>
            </a:r>
            <a:endParaRPr lang="en-US" dirty="0"/>
          </a:p>
        </p:txBody>
      </p:sp>
      <p:cxnSp>
        <p:nvCxnSpPr>
          <p:cNvPr id="17" name="Straight Arrow Connector 16"/>
          <p:cNvCxnSpPr>
            <a:stCxn id="3" idx="6"/>
          </p:cNvCxnSpPr>
          <p:nvPr/>
        </p:nvCxnSpPr>
        <p:spPr>
          <a:xfrm>
            <a:off x="4876800" y="12192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6"/>
            <a:endCxn id="15" idx="1"/>
          </p:cNvCxnSpPr>
          <p:nvPr/>
        </p:nvCxnSpPr>
        <p:spPr>
          <a:xfrm>
            <a:off x="5029200" y="51816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1"/>
            <a:endCxn id="4" idx="6"/>
          </p:cNvCxnSpPr>
          <p:nvPr/>
        </p:nvCxnSpPr>
        <p:spPr>
          <a:xfrm rot="10800000" flipV="1">
            <a:off x="4953000" y="3162300"/>
            <a:ext cx="1447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95600" y="6248400"/>
            <a:ext cx="3886200" cy="369332"/>
          </a:xfrm>
          <a:prstGeom prst="rect">
            <a:avLst/>
          </a:prstGeom>
          <a:noFill/>
        </p:spPr>
        <p:txBody>
          <a:bodyPr wrap="square" rtlCol="0">
            <a:spAutoFit/>
          </a:bodyPr>
          <a:lstStyle/>
          <a:p>
            <a:r>
              <a:rPr lang="en-US" dirty="0" smtClean="0"/>
              <a:t>Level-1 DFD diagram for Organizer</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r>
              <a:rPr lang="en-US" dirty="0" smtClean="0"/>
              <a:t>E-R DIAGRAMS</a:t>
            </a:r>
            <a:endParaRPr lang="en-US" dirty="0"/>
          </a:p>
        </p:txBody>
      </p:sp>
      <p:sp>
        <p:nvSpPr>
          <p:cNvPr id="3" name="Content Placeholder 2"/>
          <p:cNvSpPr>
            <a:spLocks noGrp="1"/>
          </p:cNvSpPr>
          <p:nvPr>
            <p:ph idx="1"/>
          </p:nvPr>
        </p:nvSpPr>
        <p:spPr>
          <a:xfrm>
            <a:off x="457200" y="1295400"/>
            <a:ext cx="8229600" cy="5105400"/>
          </a:xfrm>
        </p:spPr>
        <p:txBody>
          <a:bodyPr/>
          <a:lstStyle/>
          <a:p>
            <a:pPr>
              <a:buNone/>
            </a:pPr>
            <a:endParaRPr lang="en-US" dirty="0"/>
          </a:p>
        </p:txBody>
      </p:sp>
      <p:sp>
        <p:nvSpPr>
          <p:cNvPr id="4" name="Rectangle 3"/>
          <p:cNvSpPr/>
          <p:nvPr/>
        </p:nvSpPr>
        <p:spPr>
          <a:xfrm>
            <a:off x="685800" y="22098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Users</a:t>
            </a:r>
            <a:endParaRPr lang="en-US" dirty="0"/>
          </a:p>
        </p:txBody>
      </p:sp>
      <p:sp>
        <p:nvSpPr>
          <p:cNvPr id="5" name="Rectangle 4"/>
          <p:cNvSpPr/>
          <p:nvPr/>
        </p:nvSpPr>
        <p:spPr>
          <a:xfrm>
            <a:off x="6400800" y="2209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Fest Events</a:t>
            </a:r>
            <a:endParaRPr lang="en-US" dirty="0"/>
          </a:p>
        </p:txBody>
      </p:sp>
      <p:sp>
        <p:nvSpPr>
          <p:cNvPr id="6" name="Flowchart: Decision 5"/>
          <p:cNvSpPr/>
          <p:nvPr/>
        </p:nvSpPr>
        <p:spPr>
          <a:xfrm>
            <a:off x="3505200" y="2057400"/>
            <a:ext cx="1981200"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Register for</a:t>
            </a:r>
            <a:endParaRPr lang="en-US" dirty="0"/>
          </a:p>
        </p:txBody>
      </p:sp>
      <p:cxnSp>
        <p:nvCxnSpPr>
          <p:cNvPr id="8" name="Straight Connector 7"/>
          <p:cNvCxnSpPr>
            <a:stCxn id="4" idx="3"/>
            <a:endCxn id="6" idx="1"/>
          </p:cNvCxnSpPr>
          <p:nvPr/>
        </p:nvCxnSpPr>
        <p:spPr>
          <a:xfrm>
            <a:off x="2514600" y="24384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p:cNvCxnSpPr>
          <p:nvPr/>
        </p:nvCxnSpPr>
        <p:spPr>
          <a:xfrm>
            <a:off x="5486400" y="2438400"/>
            <a:ext cx="99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09600" y="34290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Users</a:t>
            </a:r>
            <a:endParaRPr lang="en-US" dirty="0"/>
          </a:p>
        </p:txBody>
      </p:sp>
      <p:sp>
        <p:nvSpPr>
          <p:cNvPr id="12" name="Rectangle 11"/>
          <p:cNvSpPr/>
          <p:nvPr/>
        </p:nvSpPr>
        <p:spPr>
          <a:xfrm>
            <a:off x="6400800" y="3505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Files</a:t>
            </a:r>
            <a:endParaRPr lang="en-US" dirty="0"/>
          </a:p>
        </p:txBody>
      </p:sp>
      <p:sp>
        <p:nvSpPr>
          <p:cNvPr id="13" name="Flowchart: Decision 12"/>
          <p:cNvSpPr/>
          <p:nvPr/>
        </p:nvSpPr>
        <p:spPr>
          <a:xfrm>
            <a:off x="3505200" y="3352800"/>
            <a:ext cx="19050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Upload</a:t>
            </a:r>
            <a:endParaRPr lang="en-US" dirty="0"/>
          </a:p>
        </p:txBody>
      </p:sp>
      <p:cxnSp>
        <p:nvCxnSpPr>
          <p:cNvPr id="17" name="Straight Connector 16"/>
          <p:cNvCxnSpPr>
            <a:stCxn id="11" idx="3"/>
            <a:endCxn id="13" idx="1"/>
          </p:cNvCxnSpPr>
          <p:nvPr/>
        </p:nvCxnSpPr>
        <p:spPr>
          <a:xfrm>
            <a:off x="2438400" y="3657600"/>
            <a:ext cx="10668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3" idx="3"/>
          </p:cNvCxnSpPr>
          <p:nvPr/>
        </p:nvCxnSpPr>
        <p:spPr>
          <a:xfrm>
            <a:off x="5410200" y="3695700"/>
            <a:ext cx="12192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85800" y="50292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Manager</a:t>
            </a:r>
            <a:endParaRPr lang="en-US" dirty="0"/>
          </a:p>
        </p:txBody>
      </p:sp>
      <p:sp>
        <p:nvSpPr>
          <p:cNvPr id="28" name="Rectangle 27"/>
          <p:cNvSpPr/>
          <p:nvPr/>
        </p:nvSpPr>
        <p:spPr>
          <a:xfrm>
            <a:off x="6477000" y="5029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Fest Events</a:t>
            </a:r>
            <a:endParaRPr lang="en-US" dirty="0"/>
          </a:p>
        </p:txBody>
      </p:sp>
      <p:sp>
        <p:nvSpPr>
          <p:cNvPr id="29" name="Flowchart: Decision 28"/>
          <p:cNvSpPr/>
          <p:nvPr/>
        </p:nvSpPr>
        <p:spPr>
          <a:xfrm>
            <a:off x="3581400" y="4953000"/>
            <a:ext cx="19812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Posts</a:t>
            </a:r>
            <a:endParaRPr lang="en-US" dirty="0"/>
          </a:p>
        </p:txBody>
      </p:sp>
      <p:cxnSp>
        <p:nvCxnSpPr>
          <p:cNvPr id="34" name="Straight Connector 33"/>
          <p:cNvCxnSpPr>
            <a:stCxn id="29" idx="3"/>
            <a:endCxn id="28" idx="1"/>
          </p:cNvCxnSpPr>
          <p:nvPr/>
        </p:nvCxnSpPr>
        <p:spPr>
          <a:xfrm flipV="1">
            <a:off x="5562600" y="5257800"/>
            <a:ext cx="914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29" idx="1"/>
            <a:endCxn id="27" idx="3"/>
          </p:cNvCxnSpPr>
          <p:nvPr/>
        </p:nvCxnSpPr>
        <p:spPr>
          <a:xfrm rot="10800000">
            <a:off x="2514600" y="5257800"/>
            <a:ext cx="1066800" cy="381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196</TotalTime>
  <Words>625</Words>
  <Application>Microsoft Office PowerPoint</Application>
  <PresentationFormat>On-screen Show (4:3)</PresentationFormat>
  <Paragraphs>91</Paragraphs>
  <Slides>20</Slides>
  <Notes>1</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20</vt:i4>
      </vt:variant>
    </vt:vector>
  </HeadingPairs>
  <TitlesOfParts>
    <vt:vector size="21" baseType="lpstr">
      <vt:lpstr>Flow</vt:lpstr>
      <vt:lpstr>COLLEGE FEST ORGANIZER</vt:lpstr>
      <vt:lpstr>Slide 2</vt:lpstr>
      <vt:lpstr>INTRODUCTION</vt:lpstr>
      <vt:lpstr>FUNCTIONALITIES</vt:lpstr>
      <vt:lpstr>Existing and Proposed System</vt:lpstr>
      <vt:lpstr>Software &amp; Hardware Requirements</vt:lpstr>
      <vt:lpstr>DATA FLOW DIAGRAMS</vt:lpstr>
      <vt:lpstr>Slide 8</vt:lpstr>
      <vt:lpstr>E-R DIAGRAMS</vt:lpstr>
      <vt:lpstr>UML DIAGRAMS</vt:lpstr>
      <vt:lpstr>Slide 11</vt:lpstr>
      <vt:lpstr>Slide 12</vt:lpstr>
      <vt:lpstr>Slide 13</vt:lpstr>
      <vt:lpstr>Slide 14</vt:lpstr>
      <vt:lpstr>Slide 15</vt:lpstr>
      <vt:lpstr>Slide 16</vt:lpstr>
      <vt:lpstr>Slide 17</vt:lpstr>
      <vt:lpstr>Slide 18</vt:lpstr>
      <vt:lpstr>Slide 19</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NISHMA</dc:creator>
  <cp:lastModifiedBy>NISHMA</cp:lastModifiedBy>
  <cp:revision>76</cp:revision>
  <dcterms:created xsi:type="dcterms:W3CDTF">2006-08-16T00:00:00Z</dcterms:created>
  <dcterms:modified xsi:type="dcterms:W3CDTF">2014-04-08T04:04:46Z</dcterms:modified>
</cp:coreProperties>
</file>