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75" r:id="rId3"/>
    <p:sldId id="257" r:id="rId4"/>
    <p:sldId id="258" r:id="rId5"/>
    <p:sldId id="276" r:id="rId6"/>
    <p:sldId id="271" r:id="rId7"/>
    <p:sldId id="272" r:id="rId8"/>
    <p:sldId id="282" r:id="rId9"/>
    <p:sldId id="278" r:id="rId10"/>
    <p:sldId id="273" r:id="rId11"/>
    <p:sldId id="274" r:id="rId12"/>
    <p:sldId id="264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09"/>
    <p:restoredTop sz="94673"/>
  </p:normalViewPr>
  <p:slideViewPr>
    <p:cSldViewPr snapToGrid="0" snapToObjects="1">
      <p:cViewPr varScale="1">
        <p:scale>
          <a:sx n="74" d="100"/>
          <a:sy n="74" d="100"/>
        </p:scale>
        <p:origin x="38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1010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096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5896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662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1346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799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2972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439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810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t>12/21/2018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4550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8220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12/21/2018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469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32.svg"/><Relationship Id="rId3" Type="http://schemas.openxmlformats.org/officeDocument/2006/relationships/image" Target="../media/image22.svg"/><Relationship Id="rId7" Type="http://schemas.openxmlformats.org/officeDocument/2006/relationships/image" Target="../media/image26.svg"/><Relationship Id="rId12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openxmlformats.org/officeDocument/2006/relationships/image" Target="../media/image30.svg"/><Relationship Id="rId5" Type="http://schemas.openxmlformats.org/officeDocument/2006/relationships/image" Target="../media/image24.svg"/><Relationship Id="rId10" Type="http://schemas.openxmlformats.org/officeDocument/2006/relationships/image" Target="../media/image13.png"/><Relationship Id="rId4" Type="http://schemas.openxmlformats.org/officeDocument/2006/relationships/image" Target="../media/image10.png"/><Relationship Id="rId9" Type="http://schemas.openxmlformats.org/officeDocument/2006/relationships/image" Target="../media/image28.sv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4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195F6CE-52B6-4F47-BD31-3FF4C5A761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	Battle of Neighborhoods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7E8ED99B-7C24-9B42-B8D9-F68D83725D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Indian restaurant in Central Toronto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578328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xmlns="" id="{0FC86204-59E4-4BC9-A233-FCE36C9DA33F}"/>
              </a:ext>
            </a:extLst>
          </p:cNvPr>
          <p:cNvSpPr/>
          <p:nvPr/>
        </p:nvSpPr>
        <p:spPr>
          <a:xfrm>
            <a:off x="3660871" y="411345"/>
            <a:ext cx="1950720" cy="94922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Neighborhood 1</a:t>
            </a:r>
            <a:endParaRPr lang="en-US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xmlns="" id="{06F4BE94-F8D8-4A54-8956-77EF024E0734}"/>
              </a:ext>
            </a:extLst>
          </p:cNvPr>
          <p:cNvSpPr/>
          <p:nvPr/>
        </p:nvSpPr>
        <p:spPr>
          <a:xfrm>
            <a:off x="6720863" y="416298"/>
            <a:ext cx="1950720" cy="94922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Neighborhood 2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xmlns="" id="{88EBC43B-E988-41EC-A297-0CAF7E429E8E}"/>
              </a:ext>
            </a:extLst>
          </p:cNvPr>
          <p:cNvSpPr/>
          <p:nvPr/>
        </p:nvSpPr>
        <p:spPr>
          <a:xfrm>
            <a:off x="4594368" y="2008634"/>
            <a:ext cx="1950720" cy="183287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Population Distribution Analysis	</a:t>
            </a:r>
          </a:p>
        </p:txBody>
      </p:sp>
      <p:pic>
        <p:nvPicPr>
          <p:cNvPr id="7" name="Graphic 6" descr="Head with Gears">
            <a:extLst>
              <a:ext uri="{FF2B5EF4-FFF2-40B4-BE49-F238E27FC236}">
                <a16:creationId xmlns:a16="http://schemas.microsoft.com/office/drawing/2014/main" xmlns="" id="{57488735-1E8B-4AFC-BFF1-02EB0A4E03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5194638" y="4311257"/>
            <a:ext cx="914400" cy="914400"/>
          </a:xfrm>
          <a:prstGeom prst="rect">
            <a:avLst/>
          </a:prstGeom>
        </p:spPr>
      </p:pic>
      <p:pic>
        <p:nvPicPr>
          <p:cNvPr id="8" name="Graphic 7" descr="City">
            <a:extLst>
              <a:ext uri="{FF2B5EF4-FFF2-40B4-BE49-F238E27FC236}">
                <a16:creationId xmlns:a16="http://schemas.microsoft.com/office/drawing/2014/main" xmlns="" id="{342076A2-01C0-4BE8-8E42-0C2C044858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4997636" y="5624364"/>
            <a:ext cx="1227909" cy="1045031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5A40B49B-159D-432E-A8A4-9B1FDA912C1A}"/>
              </a:ext>
            </a:extLst>
          </p:cNvPr>
          <p:cNvSpPr/>
          <p:nvPr/>
        </p:nvSpPr>
        <p:spPr>
          <a:xfrm>
            <a:off x="1766426" y="5962213"/>
            <a:ext cx="31085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0" dirty="0" smtClean="0">
                <a:effectLst/>
                <a:latin typeface="Arial" panose="020B0604020202020204" pitchFamily="34" charset="0"/>
              </a:rPr>
              <a:t>Probable Indian restaurant</a:t>
            </a:r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xmlns="" id="{2D016F02-76F9-4757-AFA3-34D9E331A4CD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4636231" y="1360573"/>
            <a:ext cx="975360" cy="860860"/>
          </a:xfrm>
          <a:prstGeom prst="straightConnector1">
            <a:avLst/>
          </a:prstGeom>
          <a:ln w="28575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xmlns="" id="{228AFE0F-D5D1-4D1F-8CA1-5EFD3A1BE1D1}"/>
              </a:ext>
            </a:extLst>
          </p:cNvPr>
          <p:cNvCxnSpPr>
            <a:cxnSpLocks/>
            <a:endCxn id="4" idx="0"/>
          </p:cNvCxnSpPr>
          <p:nvPr/>
        </p:nvCxnSpPr>
        <p:spPr>
          <a:xfrm flipH="1">
            <a:off x="5569728" y="1349018"/>
            <a:ext cx="2087882" cy="659616"/>
          </a:xfrm>
          <a:prstGeom prst="straightConnector1">
            <a:avLst/>
          </a:prstGeom>
          <a:ln w="28575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loud 13">
            <a:extLst>
              <a:ext uri="{FF2B5EF4-FFF2-40B4-BE49-F238E27FC236}">
                <a16:creationId xmlns:a16="http://schemas.microsoft.com/office/drawing/2014/main" xmlns="" id="{931FEBB3-25B3-477E-852A-662ADCF7DF52}"/>
              </a:ext>
            </a:extLst>
          </p:cNvPr>
          <p:cNvSpPr/>
          <p:nvPr/>
        </p:nvSpPr>
        <p:spPr>
          <a:xfrm>
            <a:off x="9901646" y="4199935"/>
            <a:ext cx="1698172" cy="1397500"/>
          </a:xfrm>
          <a:prstGeom prst="cloud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Cluster Analysis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xmlns="" id="{FE605FC9-B7D3-4602-A866-E3AE7600439E}"/>
              </a:ext>
            </a:extLst>
          </p:cNvPr>
          <p:cNvCxnSpPr>
            <a:endCxn id="7" idx="3"/>
          </p:cNvCxnSpPr>
          <p:nvPr/>
        </p:nvCxnSpPr>
        <p:spPr>
          <a:xfrm flipH="1">
            <a:off x="6109038" y="4768457"/>
            <a:ext cx="3792608" cy="0"/>
          </a:xfrm>
          <a:prstGeom prst="straightConnector1">
            <a:avLst/>
          </a:prstGeom>
          <a:ln w="381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Graphic 18" descr="Group">
            <a:extLst>
              <a:ext uri="{FF2B5EF4-FFF2-40B4-BE49-F238E27FC236}">
                <a16:creationId xmlns:a16="http://schemas.microsoft.com/office/drawing/2014/main" xmlns="" id="{8515A4F6-B5FA-4408-AC0C-8A24512B57A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2961158" y="2908744"/>
            <a:ext cx="914400" cy="914400"/>
          </a:xfrm>
          <a:prstGeom prst="rect">
            <a:avLst/>
          </a:prstGeom>
        </p:spPr>
      </p:pic>
      <p:pic>
        <p:nvPicPr>
          <p:cNvPr id="20" name="Graphic 19" descr="Children">
            <a:extLst>
              <a:ext uri="{FF2B5EF4-FFF2-40B4-BE49-F238E27FC236}">
                <a16:creationId xmlns:a16="http://schemas.microsoft.com/office/drawing/2014/main" xmlns="" id="{794A39C7-78F4-4D7E-874E-61CE145EE5B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3320698" y="3197809"/>
            <a:ext cx="914400" cy="914400"/>
          </a:xfrm>
          <a:prstGeom prst="rect">
            <a:avLst/>
          </a:prstGeom>
        </p:spPr>
      </p:pic>
      <p:pic>
        <p:nvPicPr>
          <p:cNvPr id="21" name="Graphic 20" descr="Man and Woman">
            <a:extLst>
              <a:ext uri="{FF2B5EF4-FFF2-40B4-BE49-F238E27FC236}">
                <a16:creationId xmlns:a16="http://schemas.microsoft.com/office/drawing/2014/main" xmlns="" id="{8758B4A6-B9CD-4232-81E0-1FB59BD2042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1"/>
              </a:ext>
            </a:extLst>
          </a:blip>
          <a:stretch>
            <a:fillRect/>
          </a:stretch>
        </p:blipFill>
        <p:spPr>
          <a:xfrm>
            <a:off x="3650333" y="2969209"/>
            <a:ext cx="914400" cy="914400"/>
          </a:xfrm>
          <a:prstGeom prst="rect">
            <a:avLst/>
          </a:prstGeom>
        </p:spPr>
      </p:pic>
      <p:pic>
        <p:nvPicPr>
          <p:cNvPr id="22" name="Graphic 21" descr="Two Men">
            <a:extLst>
              <a:ext uri="{FF2B5EF4-FFF2-40B4-BE49-F238E27FC236}">
                <a16:creationId xmlns:a16="http://schemas.microsoft.com/office/drawing/2014/main" xmlns="" id="{40EAA797-BE2B-4B72-9B2B-0219D23D932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3"/>
              </a:ext>
            </a:extLst>
          </a:blip>
          <a:stretch>
            <a:fillRect/>
          </a:stretch>
        </p:blipFill>
        <p:spPr>
          <a:xfrm>
            <a:off x="3620698" y="3128223"/>
            <a:ext cx="914400" cy="914400"/>
          </a:xfrm>
          <a:prstGeom prst="rect">
            <a:avLst/>
          </a:prstGeom>
        </p:spPr>
      </p:pic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xmlns="" id="{4BF731EF-BA25-4031-97B2-3A1E2EE38BC1}"/>
              </a:ext>
            </a:extLst>
          </p:cNvPr>
          <p:cNvCxnSpPr>
            <a:cxnSpLocks/>
            <a:stCxn id="22" idx="2"/>
            <a:endCxn id="7" idx="1"/>
          </p:cNvCxnSpPr>
          <p:nvPr/>
        </p:nvCxnSpPr>
        <p:spPr>
          <a:xfrm>
            <a:off x="4077898" y="4042623"/>
            <a:ext cx="1116740" cy="725834"/>
          </a:xfrm>
          <a:prstGeom prst="straightConnector1">
            <a:avLst/>
          </a:prstGeom>
          <a:ln w="28575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xmlns="" id="{6F51D95A-EF2C-42AA-96D6-05F12EEB53BA}"/>
              </a:ext>
            </a:extLst>
          </p:cNvPr>
          <p:cNvCxnSpPr>
            <a:cxnSpLocks/>
          </p:cNvCxnSpPr>
          <p:nvPr/>
        </p:nvCxnSpPr>
        <p:spPr>
          <a:xfrm>
            <a:off x="5611591" y="4054308"/>
            <a:ext cx="0" cy="586501"/>
          </a:xfrm>
          <a:prstGeom prst="straightConnector1">
            <a:avLst/>
          </a:prstGeom>
          <a:ln w="28575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xmlns="" id="{ECB42D67-521D-403B-944D-D485C6A3F41D}"/>
              </a:ext>
            </a:extLst>
          </p:cNvPr>
          <p:cNvCxnSpPr>
            <a:cxnSpLocks/>
          </p:cNvCxnSpPr>
          <p:nvPr/>
        </p:nvCxnSpPr>
        <p:spPr>
          <a:xfrm>
            <a:off x="5611591" y="5255813"/>
            <a:ext cx="1" cy="372749"/>
          </a:xfrm>
          <a:prstGeom prst="straightConnector1">
            <a:avLst/>
          </a:prstGeom>
          <a:ln w="762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9565731C-2DAA-2442-8155-84F824ED9678}"/>
              </a:ext>
            </a:extLst>
          </p:cNvPr>
          <p:cNvSpPr txBox="1"/>
          <p:nvPr/>
        </p:nvSpPr>
        <p:spPr>
          <a:xfrm>
            <a:off x="798686" y="700920"/>
            <a:ext cx="24978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Decision Making</a:t>
            </a:r>
          </a:p>
        </p:txBody>
      </p:sp>
    </p:spTree>
    <p:extLst>
      <p:ext uri="{BB962C8B-B14F-4D97-AF65-F5344CB8AC3E}">
        <p14:creationId xmlns:p14="http://schemas.microsoft.com/office/powerpoint/2010/main" val="870952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4E088F3F-9E51-4E4B-A5EB-0087E31BEC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4670" y="649840"/>
            <a:ext cx="9927771" cy="58674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1C80E15C-5F44-A64C-A9D0-54F4A211D0D7}"/>
              </a:ext>
            </a:extLst>
          </p:cNvPr>
          <p:cNvSpPr txBox="1"/>
          <p:nvPr/>
        </p:nvSpPr>
        <p:spPr>
          <a:xfrm>
            <a:off x="4839629" y="267629"/>
            <a:ext cx="2029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Complete Workflow</a:t>
            </a:r>
          </a:p>
        </p:txBody>
      </p:sp>
    </p:spTree>
    <p:extLst>
      <p:ext uri="{BB962C8B-B14F-4D97-AF65-F5344CB8AC3E}">
        <p14:creationId xmlns:p14="http://schemas.microsoft.com/office/powerpoint/2010/main" val="3454441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1EFE1D6-4C89-8641-A3C9-25D2E1118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Indian restaurant in central Toronto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695009"/>
            <a:ext cx="10150094" cy="3520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397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D451765-3852-2E4B-A22A-86AB64DE2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1478570"/>
          </a:xfrm>
        </p:spPr>
        <p:txBody>
          <a:bodyPr/>
          <a:lstStyle/>
          <a:p>
            <a:r>
              <a:rPr lang="en-US" dirty="0"/>
              <a:t>			 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A74ABCB-C915-2644-AA3E-719302B2C7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61532"/>
            <a:ext cx="10322041" cy="3103651"/>
          </a:xfrm>
        </p:spPr>
        <p:txBody>
          <a:bodyPr>
            <a:noAutofit/>
          </a:bodyPr>
          <a:lstStyle/>
          <a:p>
            <a:endParaRPr lang="en-US" dirty="0" smtClean="0"/>
          </a:p>
          <a:p>
            <a:r>
              <a:rPr lang="en-US" dirty="0" smtClean="0"/>
              <a:t>From the analysis we can concludes that, </a:t>
            </a:r>
            <a:endParaRPr lang="en-US" dirty="0"/>
          </a:p>
          <a:p>
            <a:pPr marL="201168" lvl="1" indent="0">
              <a:buNone/>
            </a:pPr>
            <a:r>
              <a:rPr lang="en-US" dirty="0" smtClean="0"/>
              <a:t>as </a:t>
            </a:r>
            <a:r>
              <a:rPr lang="en-US" dirty="0"/>
              <a:t>per population distribution and cluster analysis we can suggest opening new Indian restaurant in neighborhood area in and around North Midtown or Yorkville areas.</a:t>
            </a:r>
          </a:p>
          <a:p>
            <a:pPr marL="457200" lvl="1" indent="0">
              <a:buNone/>
            </a:pPr>
            <a:endParaRPr lang="en-US" sz="2400" dirty="0"/>
          </a:p>
          <a:p>
            <a:pPr marL="457200" lvl="1" indent="0">
              <a:buNone/>
            </a:pPr>
            <a:r>
              <a:rPr lang="en-US" sz="2400" dirty="0" smtClean="0"/>
              <a:t>Hence North Midtown or Yorkville is best options!</a:t>
            </a:r>
            <a:endParaRPr lang="en-US" sz="2400" dirty="0"/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338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D793A0D-AE5B-134A-AF26-200998094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65A34C8-9263-2440-A1A0-2F738969E1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/>
              <a:t>Select the best neighborhood to </a:t>
            </a:r>
            <a:r>
              <a:rPr lang="en-US" dirty="0" smtClean="0"/>
              <a:t>open Indian restaurant etc. </a:t>
            </a:r>
            <a:r>
              <a:rPr lang="en-US" dirty="0"/>
              <a:t>in </a:t>
            </a:r>
            <a:r>
              <a:rPr lang="en-US" dirty="0" smtClean="0"/>
              <a:t>central Toronto.</a:t>
            </a:r>
            <a:endParaRPr lang="en-US" dirty="0"/>
          </a:p>
          <a:p>
            <a:r>
              <a:rPr lang="en-US" dirty="0"/>
              <a:t>Understanding the similarities and differences between the neighborhoods using Unsupervised K-Mean Clustering Algorithm</a:t>
            </a:r>
          </a:p>
        </p:txBody>
      </p:sp>
    </p:spTree>
    <p:extLst>
      <p:ext uri="{BB962C8B-B14F-4D97-AF65-F5344CB8AC3E}">
        <p14:creationId xmlns:p14="http://schemas.microsoft.com/office/powerpoint/2010/main" val="325809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8634861-8E6D-8E4F-BA67-0CBCB8383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3C1B3FC-CD60-F04E-8AAB-70890CA9A1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US" dirty="0"/>
              <a:t>Collecting Neighborhood’s top trending venues using Foursquare API(Beautiful Soup, http request)</a:t>
            </a:r>
          </a:p>
          <a:p>
            <a:r>
              <a:rPr lang="en-US" dirty="0"/>
              <a:t>Forming neighborhood clusters based on venue categories using unsupervised k-mean clustering algorithm(sklearn)</a:t>
            </a:r>
          </a:p>
          <a:p>
            <a:r>
              <a:rPr lang="en-US" dirty="0"/>
              <a:t>Identifying and understanding the similarities and differences between two chosen neighborhoods to retrieve more insights and to conclude with ease which neighborhood wins over other.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336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292B6C0-8EE5-EE44-B1D5-F73162EE7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Python packages and Dependencies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B323791-7B28-5644-A505-D55A068F8B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83047" y="1845734"/>
            <a:ext cx="7286866" cy="4023360"/>
          </a:xfrm>
        </p:spPr>
        <p:txBody>
          <a:bodyPr anchor="ctr">
            <a:normAutofit/>
          </a:bodyPr>
          <a:lstStyle/>
          <a:p>
            <a:pPr lvl="0"/>
            <a:r>
              <a:rPr lang="en-US" dirty="0"/>
              <a:t>Pandas 		Library for Data Analysis</a:t>
            </a:r>
          </a:p>
          <a:p>
            <a:pPr lvl="0"/>
            <a:r>
              <a:rPr lang="en-US" dirty="0" err="1"/>
              <a:t>NumPy</a:t>
            </a: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/>
              <a:t>	Library to handle data in a vectorized manner</a:t>
            </a:r>
          </a:p>
          <a:p>
            <a:pPr lvl="0"/>
            <a:r>
              <a:rPr lang="en-US" dirty="0"/>
              <a:t>JSON 	</a:t>
            </a:r>
            <a:r>
              <a:rPr lang="en-US" dirty="0" smtClean="0"/>
              <a:t> </a:t>
            </a:r>
            <a:r>
              <a:rPr lang="en-US" dirty="0"/>
              <a:t>	Library to handle JSON files</a:t>
            </a:r>
          </a:p>
          <a:p>
            <a:pPr lvl="0"/>
            <a:r>
              <a:rPr lang="en-US" dirty="0"/>
              <a:t>Geopy	</a:t>
            </a:r>
            <a:r>
              <a:rPr lang="en-US" dirty="0" smtClean="0"/>
              <a:t> </a:t>
            </a:r>
            <a:r>
              <a:rPr lang="en-US" dirty="0"/>
              <a:t>	To retrieve Location Data </a:t>
            </a:r>
          </a:p>
          <a:p>
            <a:pPr lvl="0"/>
            <a:r>
              <a:rPr lang="en-US" dirty="0"/>
              <a:t>Requests	</a:t>
            </a:r>
            <a:r>
              <a:rPr lang="en-US" dirty="0" smtClean="0"/>
              <a:t>Library </a:t>
            </a:r>
            <a:r>
              <a:rPr lang="en-US" dirty="0"/>
              <a:t>to handle http requests</a:t>
            </a:r>
          </a:p>
          <a:p>
            <a:pPr lvl="0"/>
            <a:r>
              <a:rPr lang="en-US" dirty="0"/>
              <a:t>Matplotlib	</a:t>
            </a:r>
            <a:r>
              <a:rPr lang="en-US" dirty="0" smtClean="0"/>
              <a:t>Python </a:t>
            </a:r>
            <a:r>
              <a:rPr lang="en-US" dirty="0"/>
              <a:t>Plotting Module</a:t>
            </a:r>
          </a:p>
          <a:p>
            <a:pPr lvl="0"/>
            <a:r>
              <a:rPr lang="en-US" dirty="0"/>
              <a:t>Sklearn	 	</a:t>
            </a:r>
            <a:r>
              <a:rPr lang="en-US" dirty="0" smtClean="0"/>
              <a:t>Python </a:t>
            </a:r>
            <a:r>
              <a:rPr lang="en-US" dirty="0"/>
              <a:t>machine learning Library</a:t>
            </a:r>
          </a:p>
          <a:p>
            <a:pPr lvl="0"/>
            <a:r>
              <a:rPr lang="en-US" dirty="0"/>
              <a:t>Folium 		</a:t>
            </a:r>
            <a:r>
              <a:rPr lang="en-US" dirty="0" smtClean="0"/>
              <a:t>Map </a:t>
            </a:r>
            <a:r>
              <a:rPr lang="en-US" dirty="0"/>
              <a:t>rendering </a:t>
            </a:r>
            <a:r>
              <a:rPr lang="en-US" dirty="0" smtClean="0"/>
              <a:t>Library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0590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847E62D-CC3F-D248-9748-C0A864F19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Work 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05D4E39-CC2A-F541-B1A7-0FF37AB2FA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/>
              <a:t>Web Scraping and Data Wrangling</a:t>
            </a:r>
          </a:p>
          <a:p>
            <a:r>
              <a:rPr lang="en-US" dirty="0"/>
              <a:t>Top Trending Places  Extraction and Clustering</a:t>
            </a:r>
          </a:p>
          <a:p>
            <a:r>
              <a:rPr lang="en-US" dirty="0"/>
              <a:t>Decision Making based on the clustered </a:t>
            </a:r>
            <a:r>
              <a:rPr lang="en-US" dirty="0" smtClean="0"/>
              <a:t>neighborhoods and population distribution</a:t>
            </a:r>
            <a:r>
              <a:rPr lang="en-US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9912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2FBEB775-7FEE-4EBC-99CF-81570B4424D6}"/>
              </a:ext>
            </a:extLst>
          </p:cNvPr>
          <p:cNvSpPr txBox="1"/>
          <p:nvPr/>
        </p:nvSpPr>
        <p:spPr>
          <a:xfrm>
            <a:off x="1457325" y="1628775"/>
            <a:ext cx="1552575" cy="121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xmlns="" id="{C42D1818-A5BE-482B-8364-77CCB3A3F243}"/>
              </a:ext>
            </a:extLst>
          </p:cNvPr>
          <p:cNvSpPr/>
          <p:nvPr/>
        </p:nvSpPr>
        <p:spPr>
          <a:xfrm>
            <a:off x="1336575" y="1361259"/>
            <a:ext cx="2743300" cy="2136799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US" sz="2400" dirty="0"/>
          </a:p>
          <a:p>
            <a:r>
              <a:rPr lang="en-US" sz="2400" dirty="0"/>
              <a:t>Beautiful Soup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xmlns="" id="{43B65B7F-0606-4457-9A5C-D0912BC35B8A}"/>
              </a:ext>
            </a:extLst>
          </p:cNvPr>
          <p:cNvSpPr/>
          <p:nvPr/>
        </p:nvSpPr>
        <p:spPr>
          <a:xfrm>
            <a:off x="5455690" y="1361260"/>
            <a:ext cx="2682258" cy="2136798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400" dirty="0"/>
          </a:p>
          <a:p>
            <a:pPr algn="ctr"/>
            <a:r>
              <a:rPr lang="en-US" sz="2400" dirty="0" smtClean="0"/>
              <a:t>Coordinates of neighborhood</a:t>
            </a:r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61E2AD78-A794-4CC4-964F-95F569B9700E}"/>
              </a:ext>
            </a:extLst>
          </p:cNvPr>
          <p:cNvSpPr txBox="1"/>
          <p:nvPr/>
        </p:nvSpPr>
        <p:spPr>
          <a:xfrm>
            <a:off x="1457325" y="2296368"/>
            <a:ext cx="2354085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Collecting Neighborhood/Postal code</a:t>
            </a:r>
          </a:p>
          <a:p>
            <a:r>
              <a:rPr lang="en-US" sz="1050" dirty="0" smtClean="0"/>
              <a:t>https://en.Wikipedia.org./wiki/List_of_postal_codes_of_Canada:_M</a:t>
            </a:r>
            <a:endParaRPr lang="en-US" sz="105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571F2A86-BD57-4016-A286-9540E6454D08}"/>
              </a:ext>
            </a:extLst>
          </p:cNvPr>
          <p:cNvSpPr txBox="1"/>
          <p:nvPr/>
        </p:nvSpPr>
        <p:spPr>
          <a:xfrm>
            <a:off x="5452384" y="2650312"/>
            <a:ext cx="22361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Collect Geographical Data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D0AC3C9B-200D-4AEA-86B9-B3A610E40218}"/>
              </a:ext>
            </a:extLst>
          </p:cNvPr>
          <p:cNvSpPr txBox="1"/>
          <p:nvPr/>
        </p:nvSpPr>
        <p:spPr>
          <a:xfrm>
            <a:off x="5418975" y="4990943"/>
            <a:ext cx="22695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Folium Visualization for </a:t>
            </a:r>
            <a:r>
              <a:rPr lang="en-US" dirty="0" smtClean="0"/>
              <a:t>Central Toronto neighborhood</a:t>
            </a:r>
            <a:endParaRPr lang="en-US" dirty="0"/>
          </a:p>
        </p:txBody>
      </p:sp>
      <p:pic>
        <p:nvPicPr>
          <p:cNvPr id="10" name="Graphic 9" descr="Marker">
            <a:extLst>
              <a:ext uri="{FF2B5EF4-FFF2-40B4-BE49-F238E27FC236}">
                <a16:creationId xmlns:a16="http://schemas.microsoft.com/office/drawing/2014/main" xmlns="" id="{E058CD19-6F9F-4EBB-80A0-1F5A181D8B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7515076" y="2851727"/>
            <a:ext cx="604142" cy="646331"/>
          </a:xfrm>
          <a:prstGeom prst="rect">
            <a:avLst/>
          </a:prstGeom>
        </p:spPr>
      </p:pic>
      <p:pic>
        <p:nvPicPr>
          <p:cNvPr id="11" name="Graphic 10" descr="Marker">
            <a:extLst>
              <a:ext uri="{FF2B5EF4-FFF2-40B4-BE49-F238E27FC236}">
                <a16:creationId xmlns:a16="http://schemas.microsoft.com/office/drawing/2014/main" xmlns="" id="{48142716-BC3B-46D8-AF89-BB3A0402A2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7323869" y="2595620"/>
            <a:ext cx="575768" cy="646331"/>
          </a:xfrm>
          <a:prstGeom prst="rect">
            <a:avLst/>
          </a:prstGeom>
        </p:spPr>
      </p:pic>
      <p:pic>
        <p:nvPicPr>
          <p:cNvPr id="12" name="Graphic 11" descr="Marker">
            <a:extLst>
              <a:ext uri="{FF2B5EF4-FFF2-40B4-BE49-F238E27FC236}">
                <a16:creationId xmlns:a16="http://schemas.microsoft.com/office/drawing/2014/main" xmlns="" id="{2FE0B33B-3763-470C-96C0-80E3E250B1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7670412" y="2525886"/>
            <a:ext cx="604142" cy="644178"/>
          </a:xfrm>
          <a:prstGeom prst="rect">
            <a:avLst/>
          </a:prstGeom>
        </p:spPr>
      </p:pic>
      <p:sp>
        <p:nvSpPr>
          <p:cNvPr id="14" name="Arrow: Right 13">
            <a:extLst>
              <a:ext uri="{FF2B5EF4-FFF2-40B4-BE49-F238E27FC236}">
                <a16:creationId xmlns:a16="http://schemas.microsoft.com/office/drawing/2014/main" xmlns="" id="{B29DEC61-686F-448F-AF0F-268B629D8797}"/>
              </a:ext>
            </a:extLst>
          </p:cNvPr>
          <p:cNvSpPr/>
          <p:nvPr/>
        </p:nvSpPr>
        <p:spPr>
          <a:xfrm>
            <a:off x="4149656" y="2149807"/>
            <a:ext cx="1236253" cy="382571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xmlns="" id="{A9406569-1BEF-4DAB-BD30-912F101E41AC}"/>
              </a:ext>
            </a:extLst>
          </p:cNvPr>
          <p:cNvSpPr/>
          <p:nvPr/>
        </p:nvSpPr>
        <p:spPr>
          <a:xfrm>
            <a:off x="8219875" y="2187907"/>
            <a:ext cx="1165020" cy="382571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xmlns="" id="{F8A1D7C4-0629-47F8-AF00-5B87FBF14714}"/>
              </a:ext>
            </a:extLst>
          </p:cNvPr>
          <p:cNvSpPr/>
          <p:nvPr/>
        </p:nvSpPr>
        <p:spPr>
          <a:xfrm rot="5400000">
            <a:off x="8964258" y="2881756"/>
            <a:ext cx="1005126" cy="382571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4576D2A6-FAD7-2F4B-9474-2B7E60364CF0}"/>
              </a:ext>
            </a:extLst>
          </p:cNvPr>
          <p:cNvSpPr txBox="1"/>
          <p:nvPr/>
        </p:nvSpPr>
        <p:spPr>
          <a:xfrm>
            <a:off x="2843561" y="200722"/>
            <a:ext cx="61889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Web Scraping and Data Wrangling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04968" y="713063"/>
            <a:ext cx="2895278" cy="1296393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79229" y="4092832"/>
            <a:ext cx="4357755" cy="2130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666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xmlns="" id="{375A281A-7200-4BC6-9B60-DDA0A81DF947}"/>
              </a:ext>
            </a:extLst>
          </p:cNvPr>
          <p:cNvSpPr/>
          <p:nvPr/>
        </p:nvSpPr>
        <p:spPr>
          <a:xfrm>
            <a:off x="335341" y="1256522"/>
            <a:ext cx="1772194" cy="284552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Four Square API Calls to Collect Neighborhood Venue Category and </a:t>
            </a:r>
            <a:r>
              <a:rPr lang="en-US" b="1" dirty="0" smtClean="0">
                <a:solidFill>
                  <a:schemeClr val="bg1"/>
                </a:solidFill>
              </a:rPr>
              <a:t>location coordinates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xmlns="" id="{424027D9-AAF9-4263-8132-9438FFBDC2EE}"/>
              </a:ext>
            </a:extLst>
          </p:cNvPr>
          <p:cNvSpPr/>
          <p:nvPr/>
        </p:nvSpPr>
        <p:spPr>
          <a:xfrm>
            <a:off x="2772422" y="1824076"/>
            <a:ext cx="1349804" cy="1882409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One Hot Encoding to Convert Labels into Numbers</a:t>
            </a:r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xmlns="" id="{DE0FCE62-BE9D-478A-B5D9-380439E5F29F}"/>
              </a:ext>
            </a:extLst>
          </p:cNvPr>
          <p:cNvSpPr/>
          <p:nvPr/>
        </p:nvSpPr>
        <p:spPr>
          <a:xfrm>
            <a:off x="4761061" y="1784716"/>
            <a:ext cx="1724661" cy="196813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Venues Grouped by </a:t>
            </a:r>
            <a:r>
              <a:rPr lang="en-US" b="1" dirty="0" smtClean="0"/>
              <a:t>Neighborhood</a:t>
            </a:r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xmlns="" id="{CB25EC35-957A-4F82-AA0D-DC97CAF1383B}"/>
              </a:ext>
            </a:extLst>
          </p:cNvPr>
          <p:cNvSpPr/>
          <p:nvPr/>
        </p:nvSpPr>
        <p:spPr>
          <a:xfrm>
            <a:off x="7152597" y="2017937"/>
            <a:ext cx="2046513" cy="160890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K-Means Clustering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xmlns="" id="{5DDCB120-FFD6-4BDC-BD84-A780BBE6AC61}"/>
              </a:ext>
            </a:extLst>
          </p:cNvPr>
          <p:cNvSpPr/>
          <p:nvPr/>
        </p:nvSpPr>
        <p:spPr>
          <a:xfrm>
            <a:off x="10148614" y="392871"/>
            <a:ext cx="1510393" cy="5724593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Thought bubble">
            <a:extLst>
              <a:ext uri="{FF2B5EF4-FFF2-40B4-BE49-F238E27FC236}">
                <a16:creationId xmlns:a16="http://schemas.microsoft.com/office/drawing/2014/main" xmlns="" id="{FB63830B-652A-4DBB-B47D-56B7D1FA62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0446610" y="520945"/>
            <a:ext cx="914400" cy="914400"/>
          </a:xfrm>
          <a:prstGeom prst="rect">
            <a:avLst/>
          </a:prstGeom>
        </p:spPr>
      </p:pic>
      <p:pic>
        <p:nvPicPr>
          <p:cNvPr id="8" name="Graphic 7" descr="Thought bubble">
            <a:extLst>
              <a:ext uri="{FF2B5EF4-FFF2-40B4-BE49-F238E27FC236}">
                <a16:creationId xmlns:a16="http://schemas.microsoft.com/office/drawing/2014/main" xmlns="" id="{CE3E780C-1D5A-4825-902C-C61FB20700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0484232" y="3529627"/>
            <a:ext cx="914400" cy="914400"/>
          </a:xfrm>
          <a:prstGeom prst="rect">
            <a:avLst/>
          </a:prstGeom>
        </p:spPr>
      </p:pic>
      <p:pic>
        <p:nvPicPr>
          <p:cNvPr id="9" name="Graphic 8" descr="Thought bubble">
            <a:extLst>
              <a:ext uri="{FF2B5EF4-FFF2-40B4-BE49-F238E27FC236}">
                <a16:creationId xmlns:a16="http://schemas.microsoft.com/office/drawing/2014/main" xmlns="" id="{827EA1D9-7B86-4567-92D5-439A7B24FD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0539520" y="1939067"/>
            <a:ext cx="914400" cy="914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7FC7DC88-ADDC-44E6-9E4C-2B70FE6DEFB3}"/>
              </a:ext>
            </a:extLst>
          </p:cNvPr>
          <p:cNvSpPr txBox="1"/>
          <p:nvPr/>
        </p:nvSpPr>
        <p:spPr>
          <a:xfrm>
            <a:off x="10393018" y="1502540"/>
            <a:ext cx="1151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Cluster 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83D20973-28D1-4B30-BE9D-EC17B8ED7FFB}"/>
              </a:ext>
            </a:extLst>
          </p:cNvPr>
          <p:cNvSpPr txBox="1"/>
          <p:nvPr/>
        </p:nvSpPr>
        <p:spPr>
          <a:xfrm>
            <a:off x="10331603" y="2947190"/>
            <a:ext cx="1151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Cluster 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FC65C1E8-E9EA-4D01-8711-1D36621656B4}"/>
              </a:ext>
            </a:extLst>
          </p:cNvPr>
          <p:cNvSpPr txBox="1"/>
          <p:nvPr/>
        </p:nvSpPr>
        <p:spPr>
          <a:xfrm>
            <a:off x="10364533" y="4416369"/>
            <a:ext cx="1151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Cluster 3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xmlns="" id="{195DC7B5-708B-4EF4-8DBA-C4955A409032}"/>
              </a:ext>
            </a:extLst>
          </p:cNvPr>
          <p:cNvSpPr/>
          <p:nvPr/>
        </p:nvSpPr>
        <p:spPr>
          <a:xfrm>
            <a:off x="6361313" y="4303278"/>
            <a:ext cx="1349805" cy="714375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Elbow Method</a:t>
            </a:r>
          </a:p>
        </p:txBody>
      </p:sp>
      <p:sp>
        <p:nvSpPr>
          <p:cNvPr id="17" name="Arrow: Up 16">
            <a:extLst>
              <a:ext uri="{FF2B5EF4-FFF2-40B4-BE49-F238E27FC236}">
                <a16:creationId xmlns:a16="http://schemas.microsoft.com/office/drawing/2014/main" xmlns="" id="{4987FC32-234F-4F96-B6A7-35DB6BAFA227}"/>
              </a:ext>
            </a:extLst>
          </p:cNvPr>
          <p:cNvSpPr/>
          <p:nvPr/>
        </p:nvSpPr>
        <p:spPr>
          <a:xfrm rot="1751192">
            <a:off x="7022864" y="3683877"/>
            <a:ext cx="532263" cy="528625"/>
          </a:xfrm>
          <a:prstGeom prst="up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Up 17">
            <a:extLst>
              <a:ext uri="{FF2B5EF4-FFF2-40B4-BE49-F238E27FC236}">
                <a16:creationId xmlns:a16="http://schemas.microsoft.com/office/drawing/2014/main" xmlns="" id="{91BA4547-53B3-447A-B623-0CE4B1DE1540}"/>
              </a:ext>
            </a:extLst>
          </p:cNvPr>
          <p:cNvSpPr/>
          <p:nvPr/>
        </p:nvSpPr>
        <p:spPr>
          <a:xfrm rot="5400000">
            <a:off x="2163048" y="2461607"/>
            <a:ext cx="532263" cy="528625"/>
          </a:xfrm>
          <a:prstGeom prst="up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Up 18">
            <a:extLst>
              <a:ext uri="{FF2B5EF4-FFF2-40B4-BE49-F238E27FC236}">
                <a16:creationId xmlns:a16="http://schemas.microsoft.com/office/drawing/2014/main" xmlns="" id="{AE62AEF9-A12D-4E06-8CC4-6DF00D758149}"/>
              </a:ext>
            </a:extLst>
          </p:cNvPr>
          <p:cNvSpPr/>
          <p:nvPr/>
        </p:nvSpPr>
        <p:spPr>
          <a:xfrm rot="5400000">
            <a:off x="4215714" y="2461607"/>
            <a:ext cx="532263" cy="528625"/>
          </a:xfrm>
          <a:prstGeom prst="up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Up 19">
            <a:extLst>
              <a:ext uri="{FF2B5EF4-FFF2-40B4-BE49-F238E27FC236}">
                <a16:creationId xmlns:a16="http://schemas.microsoft.com/office/drawing/2014/main" xmlns="" id="{D2AF7242-0079-4A0B-A056-88E70FAB59AB}"/>
              </a:ext>
            </a:extLst>
          </p:cNvPr>
          <p:cNvSpPr/>
          <p:nvPr/>
        </p:nvSpPr>
        <p:spPr>
          <a:xfrm rot="5400000">
            <a:off x="6553028" y="2461607"/>
            <a:ext cx="532263" cy="528625"/>
          </a:xfrm>
          <a:prstGeom prst="up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Up 20">
            <a:extLst>
              <a:ext uri="{FF2B5EF4-FFF2-40B4-BE49-F238E27FC236}">
                <a16:creationId xmlns:a16="http://schemas.microsoft.com/office/drawing/2014/main" xmlns="" id="{D6EFAC14-B1E3-476B-B29F-35A664C64E45}"/>
              </a:ext>
            </a:extLst>
          </p:cNvPr>
          <p:cNvSpPr/>
          <p:nvPr/>
        </p:nvSpPr>
        <p:spPr>
          <a:xfrm rot="5400000">
            <a:off x="9437055" y="2563228"/>
            <a:ext cx="532263" cy="528625"/>
          </a:xfrm>
          <a:prstGeom prst="up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Up 21">
            <a:extLst>
              <a:ext uri="{FF2B5EF4-FFF2-40B4-BE49-F238E27FC236}">
                <a16:creationId xmlns:a16="http://schemas.microsoft.com/office/drawing/2014/main" xmlns="" id="{B39C34BD-3F6C-4D6D-B021-4F59852EDF60}"/>
              </a:ext>
            </a:extLst>
          </p:cNvPr>
          <p:cNvSpPr/>
          <p:nvPr/>
        </p:nvSpPr>
        <p:spPr>
          <a:xfrm rot="2882219">
            <a:off x="9433837" y="1797516"/>
            <a:ext cx="532263" cy="528625"/>
          </a:xfrm>
          <a:prstGeom prst="up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Up 22">
            <a:extLst>
              <a:ext uri="{FF2B5EF4-FFF2-40B4-BE49-F238E27FC236}">
                <a16:creationId xmlns:a16="http://schemas.microsoft.com/office/drawing/2014/main" xmlns="" id="{2FA8F897-9EAF-49CC-9706-9E349CFFD052}"/>
              </a:ext>
            </a:extLst>
          </p:cNvPr>
          <p:cNvSpPr/>
          <p:nvPr/>
        </p:nvSpPr>
        <p:spPr>
          <a:xfrm rot="7480611">
            <a:off x="9387331" y="3249412"/>
            <a:ext cx="532263" cy="528625"/>
          </a:xfrm>
          <a:prstGeom prst="up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D42046E8-6C40-4243-AD98-22331905AB71}"/>
              </a:ext>
            </a:extLst>
          </p:cNvPr>
          <p:cNvSpPr txBox="1"/>
          <p:nvPr/>
        </p:nvSpPr>
        <p:spPr>
          <a:xfrm>
            <a:off x="1262131" y="320350"/>
            <a:ext cx="74548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Venues Extraction using Four Square API and Clustering</a:t>
            </a:r>
          </a:p>
        </p:txBody>
      </p:sp>
      <p:pic>
        <p:nvPicPr>
          <p:cNvPr id="28" name="Graphic 7" descr="Thought bubble">
            <a:extLst>
              <a:ext uri="{FF2B5EF4-FFF2-40B4-BE49-F238E27FC236}">
                <a16:creationId xmlns:a16="http://schemas.microsoft.com/office/drawing/2014/main" xmlns="" id="{CE3E780C-1D5A-4825-902C-C61FB20700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0626398" y="4721026"/>
            <a:ext cx="914400" cy="914400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FC65C1E8-E9EA-4D01-8711-1D36621656B4}"/>
              </a:ext>
            </a:extLst>
          </p:cNvPr>
          <p:cNvSpPr txBox="1"/>
          <p:nvPr/>
        </p:nvSpPr>
        <p:spPr>
          <a:xfrm>
            <a:off x="10456031" y="5547509"/>
            <a:ext cx="1151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Cluster </a:t>
            </a:r>
            <a:r>
              <a:rPr lang="en-US" dirty="0" smtClean="0"/>
              <a:t>4</a:t>
            </a:r>
            <a:endParaRPr lang="en-US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62794" y="4672197"/>
            <a:ext cx="2385820" cy="1507746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6310" y="4435952"/>
            <a:ext cx="5626091" cy="1430607"/>
          </a:xfrm>
          <a:prstGeom prst="rect">
            <a:avLst/>
          </a:prstGeom>
        </p:spPr>
      </p:pic>
      <p:sp>
        <p:nvSpPr>
          <p:cNvPr id="32" name="Arrow: Up 16">
            <a:extLst>
              <a:ext uri="{FF2B5EF4-FFF2-40B4-BE49-F238E27FC236}">
                <a16:creationId xmlns:a16="http://schemas.microsoft.com/office/drawing/2014/main" xmlns="" id="{4987FC32-234F-4F96-B6A7-35DB6BAFA227}"/>
              </a:ext>
            </a:extLst>
          </p:cNvPr>
          <p:cNvSpPr/>
          <p:nvPr/>
        </p:nvSpPr>
        <p:spPr>
          <a:xfrm rot="1751192">
            <a:off x="4713399" y="3849073"/>
            <a:ext cx="532263" cy="528625"/>
          </a:xfrm>
          <a:prstGeom prst="up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112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F1ACB9F0-5C6A-1C47-9CF5-29D56760CF3C}"/>
              </a:ext>
            </a:extLst>
          </p:cNvPr>
          <p:cNvSpPr txBox="1"/>
          <p:nvPr/>
        </p:nvSpPr>
        <p:spPr>
          <a:xfrm>
            <a:off x="1414463" y="485775"/>
            <a:ext cx="8858250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Elbow Criterion Method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The idea behind </a:t>
            </a:r>
            <a:r>
              <a:rPr lang="en-US" sz="2400" b="1" dirty="0"/>
              <a:t>elbow method</a:t>
            </a:r>
            <a:r>
              <a:rPr lang="en-US" sz="2400" dirty="0"/>
              <a:t> is to run k-means clustering on a given dataset for a range of values of k and for each value of k, calculate sum of squared errors (SSE). After that, plot a line graph of the SSE for each value of k</a:t>
            </a:r>
            <a:r>
              <a:rPr lang="en-US" sz="2400" dirty="0" smtClean="0"/>
              <a:t>. Here we selected four different cluster from Elbow criteria.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6851" y="3409652"/>
            <a:ext cx="4562288" cy="2883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82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99B60B6A-57BD-A849-9720-06FB8F6958DC}"/>
              </a:ext>
            </a:extLst>
          </p:cNvPr>
          <p:cNvSpPr txBox="1"/>
          <p:nvPr/>
        </p:nvSpPr>
        <p:spPr>
          <a:xfrm>
            <a:off x="2292439" y="309722"/>
            <a:ext cx="52680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Neighborhood Clusters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0315" y="1123695"/>
            <a:ext cx="7201571" cy="447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424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212</TotalTime>
  <Words>258</Words>
  <Application>Microsoft Office PowerPoint</Application>
  <PresentationFormat>Widescreen</PresentationFormat>
  <Paragraphs>60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Retrospect</vt:lpstr>
      <vt:lpstr> Battle of Neighborhoods  </vt:lpstr>
      <vt:lpstr>Problem Statement</vt:lpstr>
      <vt:lpstr>Objective</vt:lpstr>
      <vt:lpstr>Python packages and Dependencies:</vt:lpstr>
      <vt:lpstr>Work flow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Indian restaurant in central Toronto</vt:lpstr>
      <vt:lpstr>     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Battle of Neighborhoods</dc:title>
  <dc:creator>Microsoft Office User</dc:creator>
  <cp:lastModifiedBy>Mitra, Sudip</cp:lastModifiedBy>
  <cp:revision>20</cp:revision>
  <dcterms:created xsi:type="dcterms:W3CDTF">2018-08-30T01:59:51Z</dcterms:created>
  <dcterms:modified xsi:type="dcterms:W3CDTF">2018-12-21T14:48:03Z</dcterms:modified>
</cp:coreProperties>
</file>