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XML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eXtensible Markup Langugae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&lt;xs:schema xmlns:xs="http://www.w3.org/2001/XMLSchema"&gt;</a:t>
            </a:r>
            <a:endParaRPr lang="en-US"/>
          </a:p>
          <a:p>
            <a:pPr marL="0" indent="0">
              <a:buNone/>
            </a:pPr>
            <a:r>
              <a:rPr lang="en-US"/>
              <a:t>  &lt;xs:element name="person"&gt;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    &lt;xs:sequence&gt;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name="name"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name="phone" type="xs:string" minOccurs="0" maxOccurs="unbounded"/&gt;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name="age" type="xs:integer" minOccurs="1"/&gt;</a:t>
            </a:r>
            <a:endParaRPr lang="en-US"/>
          </a:p>
          <a:p>
            <a:pPr marL="0" indent="0">
              <a:buNone/>
            </a:pPr>
            <a:r>
              <a:rPr lang="en-US"/>
              <a:t>      &lt;/xs:sequence&gt;</a:t>
            </a:r>
            <a:endParaRPr lang="en-US"/>
          </a:p>
          <a:p>
            <a:pPr marL="0" indent="0">
              <a:buNone/>
            </a:pPr>
            <a:r>
              <a:rPr lang="en-US"/>
              <a:t>    &lt;/xs:complexType&gt;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&lt;/xs:element&gt;</a:t>
            </a:r>
            <a:endParaRPr lang="en-US"/>
          </a:p>
          <a:p>
            <a:pPr marL="0" indent="0">
              <a:buNone/>
            </a:pPr>
            <a:r>
              <a:rPr lang="en-US"/>
              <a:t>&lt;/xs:schema&gt;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XPath (XML Path Language) is a powerful and expressive language used to navigate and query XML documents. </a:t>
            </a:r>
            <a:endParaRPr lang="en-US"/>
          </a:p>
          <a:p>
            <a:r>
              <a:rPr lang="en-US"/>
              <a:t>It provides a way to select specific elements, attributes, or other nodes within an XML structure based on their location or characteristics.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&lt;root&gt;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&lt;name&gt;John Doe&lt;/name&gt;</a:t>
            </a:r>
            <a:endParaRPr lang="en-US"/>
          </a:p>
          <a:p>
            <a:pPr marL="0" indent="0">
              <a:buNone/>
            </a:pPr>
            <a:r>
              <a:rPr lang="en-US"/>
              <a:t>    &lt;phone&gt;123-456-7890&lt;/phone&gt;</a:t>
            </a:r>
            <a:endParaRPr lang="en-US"/>
          </a:p>
          <a:p>
            <a:pPr marL="0" indent="0">
              <a:buNone/>
            </a:pPr>
            <a:r>
              <a:rPr lang="en-US"/>
              <a:t>    &lt;age&gt;30&lt;/age&gt;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Xpath for name</a:t>
            </a:r>
            <a:endParaRPr lang="en-US"/>
          </a:p>
          <a:p>
            <a:pPr marL="0" indent="0">
              <a:buNone/>
            </a:pPr>
            <a:r>
              <a:rPr lang="en-US"/>
              <a:t>/root/person/name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Location Path</a:t>
            </a:r>
            <a:endParaRPr lang="en-US"/>
          </a:p>
          <a:p>
            <a:r>
              <a:rPr lang="en-US"/>
              <a:t>Node Selection</a:t>
            </a:r>
            <a:endParaRPr lang="en-US"/>
          </a:p>
          <a:p>
            <a:r>
              <a:rPr lang="en-US"/>
              <a:t>Expressions (* or name, attribute with @)</a:t>
            </a:r>
            <a:endParaRPr lang="en-US"/>
          </a:p>
          <a:p>
            <a:r>
              <a:rPr lang="en-US"/>
              <a:t>Functions like concat(), count()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XSLT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XSLT (Extensible Stylesheet Language Transformations) is a powerful language used for transforming XML documents into different formats or structures.</a:t>
            </a:r>
            <a:endParaRPr lang="en-US"/>
          </a:p>
          <a:p>
            <a:r>
              <a:rPr lang="en-US"/>
              <a:t>XSLT is commonly used for tasks such as transforming XML data into HTML for display on web pages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&lt;root&gt;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&lt;name&gt;Shyam&lt;/name&gt;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0720"/>
          </a:xfrm>
        </p:spPr>
        <p:txBody>
          <a:bodyPr>
            <a:normAutofit fontScale="90000"/>
          </a:bodyPr>
          <a:p>
            <a:r>
              <a:rPr lang="en-US"/>
              <a:t>XSLT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6177915"/>
          </a:xfrm>
        </p:spPr>
        <p:txBody>
          <a:bodyPr>
            <a:normAutofit fontScale="45000"/>
          </a:bodyPr>
          <a:p>
            <a:pPr marL="0" indent="0">
              <a:buNone/>
            </a:pPr>
            <a:r>
              <a:rPr lang="en-US"/>
              <a:t>&lt;xsl:stylesheet version="1.0" xmlns:xsl="http://www.w3.org/1999/XSL/Transform"&gt;</a:t>
            </a:r>
            <a:endParaRPr lang="en-US"/>
          </a:p>
          <a:p>
            <a:pPr marL="0" indent="0">
              <a:buNone/>
            </a:pPr>
            <a:r>
              <a:rPr lang="en-US"/>
              <a:t>  &lt;xsl:template match="/"&gt;</a:t>
            </a:r>
            <a:endParaRPr lang="en-US"/>
          </a:p>
          <a:p>
            <a:pPr marL="0" indent="0">
              <a:buNone/>
            </a:pPr>
            <a:r>
              <a:rPr lang="en-US"/>
              <a:t>    &lt;html&gt;</a:t>
            </a:r>
            <a:endParaRPr lang="en-US"/>
          </a:p>
          <a:p>
            <a:pPr marL="0" indent="0">
              <a:buNone/>
            </a:pPr>
            <a:r>
              <a:rPr lang="en-US"/>
              <a:t>      &lt;body&gt;</a:t>
            </a:r>
            <a:endParaRPr lang="en-US"/>
          </a:p>
          <a:p>
            <a:pPr marL="0" indent="0">
              <a:buNone/>
            </a:pPr>
            <a:r>
              <a:rPr lang="en-US"/>
              <a:t>        &lt;table border="1"&gt;</a:t>
            </a:r>
            <a:endParaRPr lang="en-US"/>
          </a:p>
          <a:p>
            <a:pPr marL="0" indent="0">
              <a:buNone/>
            </a:pPr>
            <a:r>
              <a:rPr lang="en-US"/>
              <a:t> 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&lt;th&gt;Name&lt;/th&gt;</a:t>
            </a:r>
            <a:endParaRPr lang="en-US"/>
          </a:p>
          <a:p>
            <a:pPr marL="0" indent="0">
              <a:buNone/>
            </a:pPr>
            <a:r>
              <a:rPr lang="en-US"/>
              <a:t>          &lt;/tr&gt;</a:t>
            </a:r>
            <a:endParaRPr lang="en-US"/>
          </a:p>
          <a:p>
            <a:pPr marL="0" indent="0">
              <a:buNone/>
            </a:pPr>
            <a:r>
              <a:rPr lang="en-US"/>
              <a:t>          &lt;xsl:apply-templates select="root/person"/&gt;</a:t>
            </a:r>
            <a:endParaRPr lang="en-US"/>
          </a:p>
          <a:p>
            <a:pPr marL="0" indent="0">
              <a:buNone/>
            </a:pPr>
            <a:r>
              <a:rPr lang="en-US"/>
              <a:t>        &lt;/table&gt;</a:t>
            </a:r>
            <a:endParaRPr lang="en-US"/>
          </a:p>
          <a:p>
            <a:pPr marL="0" indent="0">
              <a:buNone/>
            </a:pPr>
            <a:r>
              <a:rPr lang="en-US"/>
              <a:t>      &lt;/body&gt;</a:t>
            </a:r>
            <a:endParaRPr lang="en-US"/>
          </a:p>
          <a:p>
            <a:pPr marL="0" indent="0">
              <a:buNone/>
            </a:pPr>
            <a:r>
              <a:rPr lang="en-US"/>
              <a:t>    &lt;/html&gt;</a:t>
            </a:r>
            <a:endParaRPr lang="en-US"/>
          </a:p>
          <a:p>
            <a:pPr marL="0" indent="0">
              <a:buNone/>
            </a:pPr>
            <a:r>
              <a:rPr lang="en-US"/>
              <a:t>  &lt;/xsl:template&gt;</a:t>
            </a:r>
            <a:endParaRPr lang="en-US"/>
          </a:p>
          <a:p>
            <a:pPr marL="0" indent="0">
              <a:buNone/>
            </a:pPr>
            <a:r>
              <a:rPr lang="en-US"/>
              <a:t>  &lt;xsl:template match="person"&gt;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&lt;td&gt;&lt;xsl:value-of select="name"/&gt;&lt;/td&gt;</a:t>
            </a:r>
            <a:endParaRPr lang="en-US"/>
          </a:p>
          <a:p>
            <a:pPr marL="0" indent="0">
              <a:buNone/>
            </a:pPr>
            <a:r>
              <a:rPr lang="en-US"/>
              <a:t>    &lt;/tr&gt;</a:t>
            </a:r>
            <a:endParaRPr lang="en-US"/>
          </a:p>
          <a:p>
            <a:pPr marL="0" indent="0">
              <a:buNone/>
            </a:pPr>
            <a:r>
              <a:rPr lang="en-US"/>
              <a:t>  &lt;/xsl:template&gt;</a:t>
            </a:r>
            <a:endParaRPr lang="en-US"/>
          </a:p>
          <a:p>
            <a:pPr marL="0" indent="0">
              <a:buNone/>
            </a:pPr>
            <a:r>
              <a:rPr lang="en-US"/>
              <a:t>&lt;/xsl:stylesheet&gt;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XQuery is a powerful query and functional programming language designed specifically for querying and manipulating XML data.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for $person in //person</a:t>
            </a:r>
            <a:endParaRPr lang="en-US"/>
          </a:p>
          <a:p>
            <a:pPr marL="0" indent="0">
              <a:buNone/>
            </a:pPr>
            <a:r>
              <a:rPr lang="en-US"/>
              <a:t>return $person/name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//output</a:t>
            </a:r>
            <a:endParaRPr lang="en-US"/>
          </a:p>
          <a:p>
            <a:pPr marL="0" indent="0">
              <a:buNone/>
            </a:pPr>
            <a:r>
              <a:rPr lang="en-US"/>
              <a:t>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&lt;name&gt;Shyam&lt;/name&gt;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XML (eXtensible Markup Language) is a widely used markup language designed for storing and transporting structured data.</a:t>
            </a:r>
            <a:endParaRPr lang="en-US"/>
          </a:p>
          <a:p>
            <a:r>
              <a:rPr lang="en-US"/>
              <a:t>Introduced by the World Wide Web Consortium (W3C)</a:t>
            </a:r>
            <a:endParaRPr lang="en-US"/>
          </a:p>
          <a:p>
            <a:r>
              <a:rPr lang="en-US"/>
              <a:t>XML is a text-based format, making it human-readable and platform-independent</a:t>
            </a:r>
            <a:endParaRPr lang="en-US"/>
          </a:p>
          <a:p>
            <a:r>
              <a:rPr lang="en-US"/>
              <a:t>It uses tags to define elements and their hierarchical relationships</a:t>
            </a:r>
            <a:endParaRPr lang="en-US"/>
          </a:p>
          <a:p>
            <a:r>
              <a:rPr lang="en-US"/>
              <a:t>XML is extensible, allowing users to define their own tags</a:t>
            </a:r>
            <a:endParaRPr lang="en-US"/>
          </a:p>
          <a:p>
            <a:r>
              <a:rPr lang="en-US"/>
              <a:t>XML is widely supported by programming languages, databases, and other technologies, making it highly versatile.</a:t>
            </a:r>
            <a:endParaRPr lang="en-US"/>
          </a:p>
          <a:p>
            <a:r>
              <a:rPr lang="en-US"/>
              <a:t>XML documents can be validated against a Document Type Definition (DTD) or an XML Schema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145"/>
            <a:ext cx="10515600" cy="512381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&lt;element&gt;Content&lt;/element&gt;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//empty elements</a:t>
            </a:r>
            <a:endParaRPr lang="en-US"/>
          </a:p>
          <a:p>
            <a:pPr marL="0" indent="0">
              <a:buNone/>
            </a:pPr>
            <a:r>
              <a:rPr lang="en-US"/>
              <a:t>&lt;emptyElement /&gt;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&lt;person&gt;</a:t>
            </a:r>
            <a:endParaRPr lang="en-US"/>
          </a:p>
          <a:p>
            <a:pPr marL="0" indent="0">
              <a:buNone/>
            </a:pPr>
            <a:r>
              <a:rPr lang="en-US"/>
              <a:t>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&lt;age&gt;25&lt;/age&gt;</a:t>
            </a:r>
            <a:endParaRPr lang="en-US"/>
          </a:p>
          <a:p>
            <a:pPr marL="0" indent="0">
              <a:buNone/>
            </a:pPr>
            <a:r>
              <a:rPr lang="en-US"/>
              <a:t>&lt;/person&gt;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&lt;element attribute="value"&gt;Content goes here&lt;/element&gt;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&lt;!-- This is a comment --&gt;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Namespaces are defined using the ‘xmlns’ attribute within the opening tag of an element or the root element of an XML document.</a:t>
            </a:r>
            <a:endParaRPr lang="en-US"/>
          </a:p>
          <a:p>
            <a:pPr marL="0" indent="0">
              <a:buNone/>
            </a:pPr>
            <a:r>
              <a:rPr lang="en-US"/>
              <a:t>By assigning elements and attributes to a specific namespace, they become distinguishable from elements and attributes in other namespaces.</a:t>
            </a:r>
            <a:endParaRPr lang="en-US"/>
          </a:p>
          <a:p>
            <a:pPr marL="0" indent="0">
              <a:buNone/>
            </a:pPr>
            <a:r>
              <a:rPr lang="en-US"/>
              <a:t>The namespace URI doesn't have to point to an actual resource on the web.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&lt;root xmlns:ns="http://example.com/ns"&gt;</a:t>
            </a:r>
            <a:endParaRPr lang="en-US"/>
          </a:p>
          <a:p>
            <a:pPr marL="0" indent="0">
              <a:buNone/>
            </a:pPr>
            <a:r>
              <a:rPr lang="en-US"/>
              <a:t>  &lt;ns:element1&gt;This is element 1 within the namespace&lt;/ns:element1&gt;</a:t>
            </a:r>
            <a:endParaRPr lang="en-US"/>
          </a:p>
          <a:p>
            <a:pPr marL="0" indent="0">
              <a:buNone/>
            </a:pPr>
            <a:r>
              <a:rPr lang="en-US"/>
              <a:t>  &lt;ns:element2&gt;This is element 2 within the namespace&lt;/ns:element2&gt;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XML using 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&lt;root xmlns:example="http://example.com/person"&gt;</a:t>
            </a:r>
            <a:endParaRPr lang="en-US"/>
          </a:p>
          <a:p>
            <a:pPr marL="0" indent="0">
              <a:buNone/>
            </a:pPr>
            <a:r>
              <a:rPr lang="en-US"/>
              <a:t>  &lt;example:person&gt;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&lt;example:name&gt;Ram&lt;/example:name&gt;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&lt;example:phone&gt;9876543210&lt;/example:phone&gt;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&lt;example:age&gt;25&lt;/example:age&gt;</a:t>
            </a:r>
            <a:endParaRPr lang="en-US"/>
          </a:p>
          <a:p>
            <a:pPr marL="0" indent="0">
              <a:buNone/>
            </a:pPr>
            <a:r>
              <a:rPr lang="en-US"/>
              <a:t>  &lt;/example:person&gt;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DTD - Document Type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DTD is a widely used and relatively simple method for defining the structure and constraints of an XML document.</a:t>
            </a:r>
            <a:endParaRPr lang="en-US"/>
          </a:p>
          <a:p>
            <a:r>
              <a:rPr lang="en-US"/>
              <a:t>DTDs define the element and attribute names, their order, default values, and cardinality.</a:t>
            </a:r>
            <a:endParaRPr lang="en-US"/>
          </a:p>
          <a:p>
            <a:r>
              <a:rPr lang="en-US"/>
              <a:t>DTDs do not support more advanced validation features like data types or namespaces.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&lt;!DOCTYPE person [</a:t>
            </a:r>
            <a:endParaRPr lang="en-US"/>
          </a:p>
          <a:p>
            <a:pPr marL="0" indent="0">
              <a:buNone/>
            </a:pPr>
            <a:r>
              <a:rPr lang="en-US"/>
              <a:t>  &lt;!ELEMENT person (name, phone, age)&gt;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name (#PCDATA)&gt;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phone (#PCDATA)&gt;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age (#PCDATA)&gt;</a:t>
            </a:r>
            <a:endParaRPr lang="en-US"/>
          </a:p>
          <a:p>
            <a:pPr marL="0" indent="0">
              <a:buNone/>
            </a:pPr>
            <a:r>
              <a:rPr lang="en-US"/>
              <a:t>]&gt;</a:t>
            </a:r>
            <a:endParaRPr lang="en-US"/>
          </a:p>
          <a:p>
            <a:pPr marL="0" indent="0">
              <a:buNone/>
            </a:pPr>
            <a:r>
              <a:rPr lang="en-US"/>
              <a:t>&lt;person&gt;</a:t>
            </a:r>
            <a:endParaRPr lang="en-US"/>
          </a:p>
          <a:p>
            <a:pPr marL="0" indent="0">
              <a:buNone/>
            </a:pPr>
            <a:r>
              <a:rPr lang="en-US"/>
              <a:t>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&lt;phone&gt;9876543210&lt;/phone&gt;</a:t>
            </a:r>
            <a:endParaRPr lang="en-US"/>
          </a:p>
          <a:p>
            <a:pPr marL="0" indent="0">
              <a:buNone/>
            </a:pPr>
            <a:r>
              <a:rPr lang="en-US"/>
              <a:t>  &lt;age&gt;25&lt;/age&gt;</a:t>
            </a:r>
            <a:endParaRPr lang="en-US"/>
          </a:p>
          <a:p>
            <a:pPr marL="0" indent="0">
              <a:buNone/>
            </a:pPr>
            <a:r>
              <a:rPr lang="en-US"/>
              <a:t>&lt;/person&gt;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XML Schema, also known as XSD (XML Schema Definition), is a more powerful and flexible method for defining the structure and constraints of an XML document.</a:t>
            </a:r>
            <a:endParaRPr lang="en-US"/>
          </a:p>
          <a:p>
            <a:r>
              <a:rPr lang="en-US"/>
              <a:t>XML Schema supports data types, such as string, integer, date, and more, allowing for stricter data validation and constraints.</a:t>
            </a:r>
            <a:endParaRPr lang="en-US"/>
          </a:p>
          <a:p>
            <a:r>
              <a:rPr lang="en-US"/>
              <a:t>Schemas can be written as a separate file and referenced in the XML document using a namespace or included directly within the XML document.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&lt;xs:schema xmlns:xs="http://www.w3.org/2001/XMLSchema"&gt;</a:t>
            </a:r>
            <a:endParaRPr lang="en-US"/>
          </a:p>
          <a:p>
            <a:pPr marL="0" indent="0">
              <a:buNone/>
            </a:pPr>
            <a:r>
              <a:rPr lang="en-US"/>
              <a:t>  &lt;xs:element name="person"&gt;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    &lt;xs:sequence&gt;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name="name"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name="phone"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name="age" type="xs:integer"/&gt;</a:t>
            </a:r>
            <a:endParaRPr lang="en-US"/>
          </a:p>
          <a:p>
            <a:pPr marL="0" indent="0">
              <a:buNone/>
            </a:pPr>
            <a:r>
              <a:rPr lang="en-US"/>
              <a:t>      &lt;/xs:sequence&gt;</a:t>
            </a:r>
            <a:endParaRPr lang="en-US"/>
          </a:p>
          <a:p>
            <a:pPr marL="0" indent="0">
              <a:buNone/>
            </a:pPr>
            <a:r>
              <a:rPr lang="en-US"/>
              <a:t>    &lt;/xs:complexType&gt;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&lt;/xs:element&gt;</a:t>
            </a:r>
            <a:endParaRPr lang="en-US"/>
          </a:p>
          <a:p>
            <a:pPr marL="0" indent="0">
              <a:buNone/>
            </a:pPr>
            <a:r>
              <a:rPr lang="en-US"/>
              <a:t>&lt;/xs:schema&gt;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4789</Words>
  <Application>WPS Presentation</Application>
  <PresentationFormat>宽屏</PresentationFormat>
  <Paragraphs>178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Century Gothic</vt:lpstr>
      <vt:lpstr>Calibri</vt:lpstr>
      <vt:lpstr>Microsoft YaHei</vt:lpstr>
      <vt:lpstr>Arial Unicode MS</vt:lpstr>
      <vt:lpstr>宋体</vt:lpstr>
      <vt:lpstr>Office 主题</vt:lpstr>
      <vt:lpstr>XML</vt:lpstr>
      <vt:lpstr>Introduction</vt:lpstr>
      <vt:lpstr>Syntax</vt:lpstr>
      <vt:lpstr>Namespace</vt:lpstr>
      <vt:lpstr>Example of XML using Namespace</vt:lpstr>
      <vt:lpstr>DTD - Document Type Definition</vt:lpstr>
      <vt:lpstr>DTD</vt:lpstr>
      <vt:lpstr>XML Schema</vt:lpstr>
      <vt:lpstr>XML Schema</vt:lpstr>
      <vt:lpstr>Example</vt:lpstr>
      <vt:lpstr>XPath</vt:lpstr>
      <vt:lpstr>PowerPoint 演示文稿</vt:lpstr>
      <vt:lpstr>XSLT</vt:lpstr>
      <vt:lpstr>XML</vt:lpstr>
      <vt:lpstr>XSLT</vt:lpstr>
      <vt:lpstr>XQuery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sudip</cp:lastModifiedBy>
  <cp:revision>25</cp:revision>
  <dcterms:created xsi:type="dcterms:W3CDTF">2023-07-02T04:46:31Z</dcterms:created>
  <dcterms:modified xsi:type="dcterms:W3CDTF">2023-07-02T04:46:31Z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