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0" r:id="rId6"/>
    <p:sldId id="259" r:id="rId7"/>
    <p:sldId id="260" r:id="rId8"/>
    <p:sldId id="261" r:id="rId9"/>
    <p:sldId id="262" r:id="rId10"/>
    <p:sldId id="263" r:id="rId11"/>
    <p:sldId id="264" r:id="rId12"/>
    <p:sldId id="266" r:id="rId13"/>
    <p:sldId id="267" r:id="rId14"/>
    <p:sldId id="268" r:id="rId15"/>
    <p:sldId id="269" r:id="rId16"/>
    <p:sldId id="271" r:id="rId17"/>
    <p:sldId id="272" r:id="rId18"/>
    <p:sldId id="273" r:id="rId19"/>
    <p:sldId id="284" r:id="rId20"/>
    <p:sldId id="285" r:id="rId21"/>
    <p:sldId id="286" r:id="rId22"/>
    <p:sldId id="287" r:id="rId23"/>
    <p:sldId id="288" r:id="rId24"/>
    <p:sldId id="289" r:id="rId25"/>
    <p:sldId id="290" r:id="rId26"/>
    <p:sldId id="291" r:id="rId27"/>
    <p:sldId id="292"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Regular Expression in Javascript</a:t>
            </a:r>
            <a:endParaRPr lang="en-US"/>
          </a:p>
        </p:txBody>
      </p:sp>
      <p:sp>
        <p:nvSpPr>
          <p:cNvPr id="3" name="Subtitle 2"/>
          <p:cNvSpPr>
            <a:spLocks noGrp="1"/>
          </p:cNvSpPr>
          <p:nvPr>
            <p:ph type="subTitle" idx="1"/>
          </p:nvPr>
        </p:nvSpPr>
        <p:spPr/>
        <p:txBody>
          <a:bodyPr/>
          <a:p>
            <a:r>
              <a:rPr lang="en-US"/>
              <a:t>RegExp</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75260"/>
            <a:ext cx="10515600" cy="6586220"/>
          </a:xfrm>
        </p:spPr>
        <p:txBody>
          <a:bodyPr>
            <a:noAutofit/>
          </a:bodyPr>
          <a:p>
            <a:pPr marL="0" indent="0">
              <a:buNone/>
            </a:pPr>
            <a:r>
              <a:rPr lang="en-US" sz="1600">
                <a:latin typeface="Courier New" panose="02070309020205020404" charset="0"/>
                <a:cs typeface="Courier New" panose="02070309020205020404" charset="0"/>
              </a:rPr>
              <a:t>&lt;html&gt;</a:t>
            </a:r>
            <a:endParaRPr lang="en-US" sz="1600">
              <a:latin typeface="Courier New" panose="02070309020205020404" charset="0"/>
              <a:cs typeface="Courier New" panose="02070309020205020404" charset="0"/>
            </a:endParaRPr>
          </a:p>
          <a:p>
            <a:pPr marL="0" indent="0">
              <a:buNone/>
            </a:pPr>
            <a:r>
              <a:rPr lang="en-US" sz="1600">
                <a:latin typeface="Courier New" panose="02070309020205020404" charset="0"/>
                <a:cs typeface="Courier New" panose="02070309020205020404" charset="0"/>
              </a:rPr>
              <a:t>&lt;head&gt;</a:t>
            </a:r>
            <a:endParaRPr lang="en-US" sz="1600">
              <a:latin typeface="Courier New" panose="02070309020205020404" charset="0"/>
              <a:cs typeface="Courier New" panose="02070309020205020404" charset="0"/>
            </a:endParaRPr>
          </a:p>
          <a:p>
            <a:pPr marL="0" indent="0">
              <a:buNone/>
            </a:pPr>
            <a:r>
              <a:rPr lang="en-US" sz="1600">
                <a:latin typeface="Courier New" panose="02070309020205020404" charset="0"/>
                <a:cs typeface="Courier New" panose="02070309020205020404" charset="0"/>
              </a:rPr>
              <a:t>  &lt;title&gt;Screen Size Example&lt;/title&gt;</a:t>
            </a:r>
            <a:endParaRPr lang="en-US" sz="1600">
              <a:latin typeface="Courier New" panose="02070309020205020404" charset="0"/>
              <a:cs typeface="Courier New" panose="02070309020205020404" charset="0"/>
            </a:endParaRPr>
          </a:p>
          <a:p>
            <a:pPr marL="0" indent="0">
              <a:buNone/>
            </a:pPr>
            <a:r>
              <a:rPr lang="en-US" sz="1600">
                <a:latin typeface="Courier New" panose="02070309020205020404" charset="0"/>
                <a:cs typeface="Courier New" panose="02070309020205020404" charset="0"/>
              </a:rPr>
              <a:t>&lt;/head&gt;</a:t>
            </a:r>
            <a:endParaRPr lang="en-US" sz="1600">
              <a:latin typeface="Courier New" panose="02070309020205020404" charset="0"/>
              <a:cs typeface="Courier New" panose="02070309020205020404" charset="0"/>
            </a:endParaRPr>
          </a:p>
          <a:p>
            <a:pPr marL="0" indent="0">
              <a:buNone/>
            </a:pPr>
            <a:r>
              <a:rPr lang="en-US" sz="1600">
                <a:latin typeface="Courier New" panose="02070309020205020404" charset="0"/>
                <a:cs typeface="Courier New" panose="02070309020205020404" charset="0"/>
              </a:rPr>
              <a:t>&lt;body&gt;</a:t>
            </a:r>
            <a:endParaRPr lang="en-US" sz="1600">
              <a:latin typeface="Courier New" panose="02070309020205020404" charset="0"/>
              <a:cs typeface="Courier New" panose="02070309020205020404" charset="0"/>
            </a:endParaRPr>
          </a:p>
          <a:p>
            <a:pPr marL="0" indent="0">
              <a:buNone/>
            </a:pPr>
            <a:r>
              <a:rPr lang="en-US" sz="1600">
                <a:latin typeface="Courier New" panose="02070309020205020404" charset="0"/>
                <a:cs typeface="Courier New" panose="02070309020205020404" charset="0"/>
              </a:rPr>
              <a:t>  &lt;h1 id="screenSize"&gt;&lt;/h1&gt;</a:t>
            </a:r>
            <a:endParaRPr lang="en-US" sz="1600">
              <a:latin typeface="Courier New" panose="02070309020205020404" charset="0"/>
              <a:cs typeface="Courier New" panose="02070309020205020404" charset="0"/>
            </a:endParaRPr>
          </a:p>
          <a:p>
            <a:pPr marL="0" indent="0">
              <a:buNone/>
            </a:pPr>
            <a:endParaRPr lang="en-US" sz="1600">
              <a:latin typeface="Courier New" panose="02070309020205020404" charset="0"/>
              <a:cs typeface="Courier New" panose="02070309020205020404" charset="0"/>
            </a:endParaRPr>
          </a:p>
          <a:p>
            <a:pPr marL="0" indent="0">
              <a:buNone/>
            </a:pPr>
            <a:r>
              <a:rPr lang="en-US" sz="1600">
                <a:latin typeface="Courier New" panose="02070309020205020404" charset="0"/>
                <a:cs typeface="Courier New" panose="02070309020205020404" charset="0"/>
              </a:rPr>
              <a:t>  &lt;script&gt;</a:t>
            </a:r>
            <a:endParaRPr lang="en-US" sz="1600">
              <a:latin typeface="Courier New" panose="02070309020205020404" charset="0"/>
              <a:cs typeface="Courier New" panose="02070309020205020404" charset="0"/>
            </a:endParaRPr>
          </a:p>
          <a:p>
            <a:pPr marL="0" indent="0">
              <a:buNone/>
            </a:pPr>
            <a:r>
              <a:rPr lang="en-US" sz="1600">
                <a:latin typeface="Courier New" panose="02070309020205020404" charset="0"/>
                <a:cs typeface="Courier New" panose="02070309020205020404" charset="0"/>
              </a:rPr>
              <a:t>    // Access the screen width and height using BOM's screen.width and screen.height properties</a:t>
            </a:r>
            <a:endParaRPr lang="en-US" sz="1600">
              <a:latin typeface="Courier New" panose="02070309020205020404" charset="0"/>
              <a:cs typeface="Courier New" panose="02070309020205020404" charset="0"/>
            </a:endParaRPr>
          </a:p>
          <a:p>
            <a:pPr marL="0" indent="0">
              <a:buNone/>
            </a:pPr>
            <a:r>
              <a:rPr lang="en-US" sz="1600">
                <a:latin typeface="Courier New" panose="02070309020205020404" charset="0"/>
                <a:cs typeface="Courier New" panose="02070309020205020404" charset="0"/>
              </a:rPr>
              <a:t>    var screenWidth = window.screen.width;</a:t>
            </a:r>
            <a:endParaRPr lang="en-US" sz="1600">
              <a:latin typeface="Courier New" panose="02070309020205020404" charset="0"/>
              <a:cs typeface="Courier New" panose="02070309020205020404" charset="0"/>
            </a:endParaRPr>
          </a:p>
          <a:p>
            <a:pPr marL="0" indent="0">
              <a:buNone/>
            </a:pPr>
            <a:r>
              <a:rPr lang="en-US" sz="1600">
                <a:latin typeface="Courier New" panose="02070309020205020404" charset="0"/>
                <a:cs typeface="Courier New" panose="02070309020205020404" charset="0"/>
              </a:rPr>
              <a:t>    var screenHeight = window.screen.height;</a:t>
            </a:r>
            <a:endParaRPr lang="en-US" sz="1600">
              <a:latin typeface="Courier New" panose="02070309020205020404" charset="0"/>
              <a:cs typeface="Courier New" panose="02070309020205020404" charset="0"/>
            </a:endParaRPr>
          </a:p>
          <a:p>
            <a:pPr marL="0" indent="0">
              <a:buNone/>
            </a:pPr>
            <a:endParaRPr lang="en-US" sz="1600">
              <a:latin typeface="Courier New" panose="02070309020205020404" charset="0"/>
              <a:cs typeface="Courier New" panose="02070309020205020404" charset="0"/>
            </a:endParaRPr>
          </a:p>
          <a:p>
            <a:pPr marL="0" indent="0">
              <a:buNone/>
            </a:pPr>
            <a:r>
              <a:rPr lang="en-US" sz="1600">
                <a:latin typeface="Courier New" panose="02070309020205020404" charset="0"/>
                <a:cs typeface="Courier New" panose="02070309020205020404" charset="0"/>
              </a:rPr>
              <a:t>    // Display the screen width and height in the &lt;h1&gt; tag</a:t>
            </a:r>
            <a:endParaRPr lang="en-US" sz="1600">
              <a:latin typeface="Courier New" panose="02070309020205020404" charset="0"/>
              <a:cs typeface="Courier New" panose="02070309020205020404" charset="0"/>
            </a:endParaRPr>
          </a:p>
          <a:p>
            <a:pPr marL="0" indent="0">
              <a:buNone/>
            </a:pPr>
            <a:r>
              <a:rPr lang="en-US" sz="1600">
                <a:latin typeface="Courier New" panose="02070309020205020404" charset="0"/>
                <a:cs typeface="Courier New" panose="02070309020205020404" charset="0"/>
              </a:rPr>
              <a:t>    var screenSizeElement = document.getElementById('screenSize');</a:t>
            </a:r>
            <a:endParaRPr lang="en-US" sz="1600">
              <a:latin typeface="Courier New" panose="02070309020205020404" charset="0"/>
              <a:cs typeface="Courier New" panose="02070309020205020404" charset="0"/>
            </a:endParaRPr>
          </a:p>
          <a:p>
            <a:pPr marL="0" indent="0">
              <a:buNone/>
            </a:pPr>
            <a:r>
              <a:rPr lang="en-US" sz="1600">
                <a:latin typeface="Courier New" panose="02070309020205020404" charset="0"/>
                <a:cs typeface="Courier New" panose="02070309020205020404" charset="0"/>
              </a:rPr>
              <a:t>    screenSizeElement.innerHTML = 'Size: ' + screenWidth + 'x' + screenHeight;</a:t>
            </a:r>
            <a:endParaRPr lang="en-US" sz="1600">
              <a:latin typeface="Courier New" panose="02070309020205020404" charset="0"/>
              <a:cs typeface="Courier New" panose="02070309020205020404" charset="0"/>
            </a:endParaRPr>
          </a:p>
          <a:p>
            <a:pPr marL="0" indent="0">
              <a:buNone/>
            </a:pPr>
            <a:r>
              <a:rPr lang="en-US" sz="1600">
                <a:latin typeface="Courier New" panose="02070309020205020404" charset="0"/>
                <a:cs typeface="Courier New" panose="02070309020205020404" charset="0"/>
              </a:rPr>
              <a:t>  &lt;/script&gt;</a:t>
            </a:r>
            <a:endParaRPr lang="en-US" sz="1600">
              <a:latin typeface="Courier New" panose="02070309020205020404" charset="0"/>
              <a:cs typeface="Courier New" panose="02070309020205020404" charset="0"/>
            </a:endParaRPr>
          </a:p>
          <a:p>
            <a:pPr marL="0" indent="0">
              <a:buNone/>
            </a:pPr>
            <a:r>
              <a:rPr lang="en-US" sz="1600">
                <a:latin typeface="Courier New" panose="02070309020205020404" charset="0"/>
                <a:cs typeface="Courier New" panose="02070309020205020404" charset="0"/>
              </a:rPr>
              <a:t>&lt;/body&gt;</a:t>
            </a:r>
            <a:endParaRPr lang="en-US" sz="1600">
              <a:latin typeface="Courier New" panose="02070309020205020404" charset="0"/>
              <a:cs typeface="Courier New" panose="02070309020205020404" charset="0"/>
            </a:endParaRPr>
          </a:p>
          <a:p>
            <a:pPr marL="0" indent="0">
              <a:buNone/>
            </a:pPr>
            <a:r>
              <a:rPr lang="en-US" sz="1600">
                <a:latin typeface="Courier New" panose="02070309020205020404" charset="0"/>
                <a:cs typeface="Courier New" panose="02070309020205020404" charset="0"/>
              </a:rPr>
              <a:t>&lt;/html&gt;</a:t>
            </a:r>
            <a:endParaRPr lang="en-US" sz="1600">
              <a:latin typeface="Courier New" panose="02070309020205020404" charset="0"/>
              <a:cs typeface="Courier New" panose="020703090202050204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Array in Javascript	</a:t>
            </a:r>
            <a:endParaRPr lang="en-US"/>
          </a:p>
        </p:txBody>
      </p:sp>
      <p:sp>
        <p:nvSpPr>
          <p:cNvPr id="3" name="Content Placeholder 2"/>
          <p:cNvSpPr>
            <a:spLocks noGrp="1"/>
          </p:cNvSpPr>
          <p:nvPr>
            <p:ph idx="1"/>
          </p:nvPr>
        </p:nvSpPr>
        <p:spPr>
          <a:xfrm>
            <a:off x="838200" y="1353820"/>
            <a:ext cx="10515600" cy="5273675"/>
          </a:xfrm>
        </p:spPr>
        <p:txBody>
          <a:bodyPr>
            <a:normAutofit fontScale="50000"/>
          </a:bodyPr>
          <a:p>
            <a:r>
              <a:rPr lang="en-US" sz="3200"/>
              <a:t>Arrays are indexed collections of elements</a:t>
            </a:r>
            <a:endParaRPr lang="en-US" sz="3200"/>
          </a:p>
          <a:p>
            <a:pPr marL="0" indent="0">
              <a:buNone/>
            </a:pPr>
            <a:r>
              <a:rPr lang="en-US" sz="3200">
                <a:latin typeface="Courier New" panose="02070309020205020404" charset="0"/>
                <a:cs typeface="Courier New" panose="02070309020205020404" charset="0"/>
              </a:rPr>
              <a:t>// Creating an array</a:t>
            </a:r>
            <a:endParaRPr lang="en-US" sz="3200">
              <a:latin typeface="Courier New" panose="02070309020205020404" charset="0"/>
              <a:cs typeface="Courier New" panose="02070309020205020404" charset="0"/>
            </a:endParaRPr>
          </a:p>
          <a:p>
            <a:pPr marL="0" indent="0">
              <a:buNone/>
            </a:pPr>
            <a:r>
              <a:rPr lang="en-US" sz="3200">
                <a:latin typeface="Courier New" panose="02070309020205020404" charset="0"/>
                <a:cs typeface="Courier New" panose="02070309020205020404" charset="0"/>
              </a:rPr>
              <a:t>var fruits = ['apple', 'banana', 'orange', 'mango'];</a:t>
            </a:r>
            <a:endParaRPr lang="en-US" sz="3200">
              <a:latin typeface="Courier New" panose="02070309020205020404" charset="0"/>
              <a:cs typeface="Courier New" panose="02070309020205020404" charset="0"/>
            </a:endParaRPr>
          </a:p>
          <a:p>
            <a:pPr marL="0" indent="0">
              <a:buNone/>
            </a:pPr>
            <a:endParaRPr lang="en-US" sz="3200">
              <a:latin typeface="Courier New" panose="02070309020205020404" charset="0"/>
              <a:cs typeface="Courier New" panose="02070309020205020404" charset="0"/>
            </a:endParaRPr>
          </a:p>
          <a:p>
            <a:pPr marL="0" indent="0">
              <a:buNone/>
            </a:pPr>
            <a:r>
              <a:rPr lang="en-US" sz="3200">
                <a:latin typeface="Courier New" panose="02070309020205020404" charset="0"/>
                <a:cs typeface="Courier New" panose="02070309020205020404" charset="0"/>
              </a:rPr>
              <a:t>// Accessing elements of an array</a:t>
            </a:r>
            <a:endParaRPr lang="en-US" sz="3200">
              <a:latin typeface="Courier New" panose="02070309020205020404" charset="0"/>
              <a:cs typeface="Courier New" panose="02070309020205020404" charset="0"/>
            </a:endParaRPr>
          </a:p>
          <a:p>
            <a:pPr marL="0" indent="0">
              <a:buNone/>
            </a:pPr>
            <a:r>
              <a:rPr lang="en-US" sz="3200">
                <a:latin typeface="Courier New" panose="02070309020205020404" charset="0"/>
                <a:cs typeface="Courier New" panose="02070309020205020404" charset="0"/>
              </a:rPr>
              <a:t>console.log(fruits[0]);</a:t>
            </a:r>
            <a:endParaRPr lang="en-US" sz="3200">
              <a:latin typeface="Courier New" panose="02070309020205020404" charset="0"/>
              <a:cs typeface="Courier New" panose="02070309020205020404" charset="0"/>
            </a:endParaRPr>
          </a:p>
          <a:p>
            <a:pPr marL="0" indent="0">
              <a:buNone/>
            </a:pPr>
            <a:endParaRPr lang="en-US" sz="3200">
              <a:latin typeface="Courier New" panose="02070309020205020404" charset="0"/>
              <a:cs typeface="Courier New" panose="02070309020205020404" charset="0"/>
            </a:endParaRPr>
          </a:p>
          <a:p>
            <a:pPr marL="0" indent="0">
              <a:buNone/>
            </a:pPr>
            <a:r>
              <a:rPr lang="en-US" sz="3200">
                <a:latin typeface="Courier New" panose="02070309020205020404" charset="0"/>
                <a:cs typeface="Courier New" panose="02070309020205020404" charset="0"/>
              </a:rPr>
              <a:t>// Adding elements to the end of an array</a:t>
            </a:r>
            <a:endParaRPr lang="en-US" sz="3200">
              <a:latin typeface="Courier New" panose="02070309020205020404" charset="0"/>
              <a:cs typeface="Courier New" panose="02070309020205020404" charset="0"/>
            </a:endParaRPr>
          </a:p>
          <a:p>
            <a:pPr marL="0" indent="0">
              <a:buNone/>
            </a:pPr>
            <a:r>
              <a:rPr lang="en-US" sz="3200">
                <a:latin typeface="Courier New" panose="02070309020205020404" charset="0"/>
                <a:cs typeface="Courier New" panose="02070309020205020404" charset="0"/>
              </a:rPr>
              <a:t>fruits.push('grape');</a:t>
            </a:r>
            <a:endParaRPr lang="en-US" sz="3200">
              <a:latin typeface="Courier New" panose="02070309020205020404" charset="0"/>
              <a:cs typeface="Courier New" panose="02070309020205020404" charset="0"/>
            </a:endParaRPr>
          </a:p>
          <a:p>
            <a:pPr marL="0" indent="0">
              <a:buNone/>
            </a:pPr>
            <a:endParaRPr lang="en-US" sz="3200">
              <a:latin typeface="Courier New" panose="02070309020205020404" charset="0"/>
              <a:cs typeface="Courier New" panose="02070309020205020404" charset="0"/>
            </a:endParaRPr>
          </a:p>
          <a:p>
            <a:pPr marL="0" indent="0">
              <a:buNone/>
            </a:pPr>
            <a:r>
              <a:rPr lang="en-US" sz="3200">
                <a:latin typeface="Courier New" panose="02070309020205020404" charset="0"/>
                <a:cs typeface="Courier New" panose="02070309020205020404" charset="0"/>
              </a:rPr>
              <a:t>// Removing the last element from an array</a:t>
            </a:r>
            <a:endParaRPr lang="en-US" sz="3200">
              <a:latin typeface="Courier New" panose="02070309020205020404" charset="0"/>
              <a:cs typeface="Courier New" panose="02070309020205020404" charset="0"/>
            </a:endParaRPr>
          </a:p>
          <a:p>
            <a:pPr marL="0" indent="0">
              <a:buNone/>
            </a:pPr>
            <a:r>
              <a:rPr lang="en-US" sz="3200">
                <a:latin typeface="Courier New" panose="02070309020205020404" charset="0"/>
                <a:cs typeface="Courier New" panose="02070309020205020404" charset="0"/>
              </a:rPr>
              <a:t>var removedElement = fruits.pop();</a:t>
            </a:r>
            <a:endParaRPr lang="en-US" sz="3200">
              <a:latin typeface="Courier New" panose="02070309020205020404" charset="0"/>
              <a:cs typeface="Courier New" panose="02070309020205020404" charset="0"/>
            </a:endParaRPr>
          </a:p>
          <a:p>
            <a:pPr marL="0" indent="0">
              <a:buNone/>
            </a:pPr>
            <a:endParaRPr lang="en-US" sz="3200">
              <a:latin typeface="Courier New" panose="02070309020205020404" charset="0"/>
              <a:cs typeface="Courier New" panose="02070309020205020404" charset="0"/>
            </a:endParaRPr>
          </a:p>
          <a:p>
            <a:pPr marL="0" indent="0">
              <a:buNone/>
            </a:pPr>
            <a:r>
              <a:rPr lang="en-US" sz="3200">
                <a:latin typeface="Courier New" panose="02070309020205020404" charset="0"/>
                <a:cs typeface="Courier New" panose="02070309020205020404" charset="0"/>
              </a:rPr>
              <a:t>// Checking the length of an array</a:t>
            </a:r>
            <a:endParaRPr lang="en-US" sz="3200">
              <a:latin typeface="Courier New" panose="02070309020205020404" charset="0"/>
              <a:cs typeface="Courier New" panose="02070309020205020404" charset="0"/>
            </a:endParaRPr>
          </a:p>
          <a:p>
            <a:pPr marL="0" indent="0">
              <a:buNone/>
            </a:pPr>
            <a:r>
              <a:rPr lang="en-US" sz="3200">
                <a:latin typeface="Courier New" panose="02070309020205020404" charset="0"/>
                <a:cs typeface="Courier New" panose="02070309020205020404" charset="0"/>
              </a:rPr>
              <a:t>console.log(fruits.length); </a:t>
            </a:r>
            <a:endParaRPr lang="en-US" sz="3200">
              <a:latin typeface="Courier New" panose="02070309020205020404" charset="0"/>
              <a:cs typeface="Courier New" panose="020703090202050204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28345"/>
            <a:ext cx="10515600" cy="5448935"/>
          </a:xfrm>
        </p:spPr>
        <p:txBody>
          <a:bodyPr>
            <a:normAutofit/>
          </a:bodyPr>
          <a:p>
            <a:pPr marL="0" indent="0">
              <a:buNone/>
            </a:pPr>
            <a:r>
              <a:rPr lang="en-US" sz="2000">
                <a:latin typeface="Courier New" panose="02070309020205020404" charset="0"/>
                <a:cs typeface="Courier New" panose="02070309020205020404" charset="0"/>
              </a:rPr>
              <a:t>// Iterating over an array</a:t>
            </a:r>
            <a:endParaRPr lang="en-US" sz="2000">
              <a:latin typeface="Courier New" panose="02070309020205020404" charset="0"/>
              <a:cs typeface="Courier New" panose="02070309020205020404" charset="0"/>
            </a:endParaRPr>
          </a:p>
          <a:p>
            <a:pPr marL="0" indent="0">
              <a:buNone/>
            </a:pPr>
            <a:r>
              <a:rPr lang="en-US" sz="2000">
                <a:latin typeface="Courier New" panose="02070309020205020404" charset="0"/>
                <a:cs typeface="Courier New" panose="02070309020205020404" charset="0"/>
              </a:rPr>
              <a:t>for (var i = 0; i &lt; fruits.length; i++) {</a:t>
            </a:r>
            <a:endParaRPr lang="en-US" sz="2000">
              <a:latin typeface="Courier New" panose="02070309020205020404" charset="0"/>
              <a:cs typeface="Courier New" panose="02070309020205020404" charset="0"/>
            </a:endParaRPr>
          </a:p>
          <a:p>
            <a:pPr marL="0" indent="0">
              <a:buNone/>
            </a:pPr>
            <a:r>
              <a:rPr lang="en-US" sz="2000">
                <a:latin typeface="Courier New" panose="02070309020205020404" charset="0"/>
                <a:cs typeface="Courier New" panose="02070309020205020404" charset="0"/>
              </a:rPr>
              <a:t>  console.log(fruits[i]);</a:t>
            </a:r>
            <a:endParaRPr lang="en-US" sz="2000">
              <a:latin typeface="Courier New" panose="02070309020205020404" charset="0"/>
              <a:cs typeface="Courier New" panose="02070309020205020404" charset="0"/>
            </a:endParaRPr>
          </a:p>
          <a:p>
            <a:pPr marL="0" indent="0">
              <a:buNone/>
            </a:pPr>
            <a:r>
              <a:rPr lang="en-US" sz="2000">
                <a:latin typeface="Courier New" panose="02070309020205020404" charset="0"/>
                <a:cs typeface="Courier New" panose="02070309020205020404" charset="0"/>
              </a:rPr>
              <a:t>}</a:t>
            </a:r>
            <a:endParaRPr lang="en-US" sz="2000">
              <a:latin typeface="Courier New" panose="02070309020205020404" charset="0"/>
              <a:cs typeface="Courier New" panose="02070309020205020404" charset="0"/>
            </a:endParaRPr>
          </a:p>
          <a:p>
            <a:pPr marL="0" indent="0">
              <a:buNone/>
            </a:pPr>
            <a:endParaRPr lang="en-US" sz="2000">
              <a:latin typeface="Courier New" panose="02070309020205020404" charset="0"/>
              <a:cs typeface="Courier New" panose="02070309020205020404" charset="0"/>
            </a:endParaRPr>
          </a:p>
          <a:p>
            <a:pPr marL="0" indent="0">
              <a:buNone/>
            </a:pPr>
            <a:r>
              <a:rPr lang="en-US" sz="2000">
                <a:latin typeface="Courier New" panose="02070309020205020404" charset="0"/>
                <a:cs typeface="Courier New" panose="02070309020205020404" charset="0"/>
              </a:rPr>
              <a:t>// Creating an empty array and adding elements.</a:t>
            </a:r>
            <a:endParaRPr lang="en-US" sz="2000">
              <a:latin typeface="Courier New" panose="02070309020205020404" charset="0"/>
              <a:cs typeface="Courier New" panose="02070309020205020404" charset="0"/>
            </a:endParaRPr>
          </a:p>
          <a:p>
            <a:pPr marL="0" indent="0">
              <a:buNone/>
            </a:pPr>
            <a:r>
              <a:rPr lang="en-US" sz="2000">
                <a:latin typeface="Courier New" panose="02070309020205020404" charset="0"/>
                <a:cs typeface="Courier New" panose="02070309020205020404" charset="0"/>
              </a:rPr>
              <a:t>var numbers = [];</a:t>
            </a:r>
            <a:endParaRPr lang="en-US" sz="2000">
              <a:latin typeface="Courier New" panose="02070309020205020404" charset="0"/>
              <a:cs typeface="Courier New" panose="02070309020205020404" charset="0"/>
            </a:endParaRPr>
          </a:p>
          <a:p>
            <a:pPr marL="0" indent="0">
              <a:buNone/>
            </a:pPr>
            <a:r>
              <a:rPr lang="en-US" sz="2000">
                <a:latin typeface="Courier New" panose="02070309020205020404" charset="0"/>
                <a:cs typeface="Courier New" panose="02070309020205020404" charset="0"/>
              </a:rPr>
              <a:t>numbers.push(1);</a:t>
            </a:r>
            <a:endParaRPr lang="en-US" sz="2000">
              <a:latin typeface="Courier New" panose="02070309020205020404" charset="0"/>
              <a:cs typeface="Courier New" panose="02070309020205020404" charset="0"/>
            </a:endParaRPr>
          </a:p>
          <a:p>
            <a:pPr marL="0" indent="0">
              <a:buNone/>
            </a:pPr>
            <a:r>
              <a:rPr lang="en-US" sz="2000">
                <a:latin typeface="Courier New" panose="02070309020205020404" charset="0"/>
                <a:cs typeface="Courier New" panose="02070309020205020404" charset="0"/>
              </a:rPr>
              <a:t>numbers.push(2);</a:t>
            </a:r>
            <a:endParaRPr lang="en-US" sz="2000">
              <a:latin typeface="Courier New" panose="02070309020205020404" charset="0"/>
              <a:cs typeface="Courier New" panose="02070309020205020404" charset="0"/>
            </a:endParaRPr>
          </a:p>
          <a:p>
            <a:pPr marL="0" indent="0">
              <a:buNone/>
            </a:pPr>
            <a:r>
              <a:rPr lang="en-US" sz="2000">
                <a:latin typeface="Courier New" panose="02070309020205020404" charset="0"/>
                <a:cs typeface="Courier New" panose="02070309020205020404" charset="0"/>
              </a:rPr>
              <a:t>numbers.push(3);</a:t>
            </a:r>
            <a:endParaRPr lang="en-US" sz="2000">
              <a:latin typeface="Courier New" panose="02070309020205020404" charset="0"/>
              <a:cs typeface="Courier New" panose="02070309020205020404" charset="0"/>
            </a:endParaRPr>
          </a:p>
          <a:p>
            <a:pPr marL="0" indent="0">
              <a:buNone/>
            </a:pPr>
            <a:r>
              <a:rPr lang="en-US" sz="2000">
                <a:latin typeface="Courier New" panose="02070309020205020404" charset="0"/>
                <a:cs typeface="Courier New" panose="02070309020205020404" charset="0"/>
              </a:rPr>
              <a:t>console.log(numbers);</a:t>
            </a:r>
            <a:endParaRPr lang="en-US" sz="2000">
              <a:latin typeface="Courier New" panose="02070309020205020404" charset="0"/>
              <a:cs typeface="Courier New" panose="020703090202050204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58165"/>
          </a:xfrm>
        </p:spPr>
        <p:txBody>
          <a:bodyPr>
            <a:normAutofit fontScale="90000"/>
          </a:bodyPr>
          <a:p>
            <a:r>
              <a:rPr lang="en-US"/>
              <a:t>Class and Objects</a:t>
            </a:r>
            <a:endParaRPr lang="en-US"/>
          </a:p>
        </p:txBody>
      </p:sp>
      <p:sp>
        <p:nvSpPr>
          <p:cNvPr id="3" name="Content Placeholder 2"/>
          <p:cNvSpPr>
            <a:spLocks noGrp="1"/>
          </p:cNvSpPr>
          <p:nvPr>
            <p:ph idx="1"/>
          </p:nvPr>
        </p:nvSpPr>
        <p:spPr>
          <a:xfrm>
            <a:off x="838200" y="923290"/>
            <a:ext cx="10515600" cy="5935345"/>
          </a:xfrm>
        </p:spPr>
        <p:txBody>
          <a:bodyPr>
            <a:noAutofit/>
          </a:bodyPr>
          <a:p>
            <a:pPr marL="0" indent="0">
              <a:buNone/>
            </a:pPr>
            <a:r>
              <a:rPr lang="en-US" sz="1600">
                <a:latin typeface="Courier New" panose="02070309020205020404" charset="0"/>
                <a:cs typeface="Courier New" panose="02070309020205020404" charset="0"/>
              </a:rPr>
              <a:t>// Define a class called 'Person'</a:t>
            </a:r>
            <a:endParaRPr lang="en-US" sz="1600">
              <a:latin typeface="Courier New" panose="02070309020205020404" charset="0"/>
              <a:cs typeface="Courier New" panose="02070309020205020404" charset="0"/>
            </a:endParaRPr>
          </a:p>
          <a:p>
            <a:pPr marL="0" indent="0">
              <a:buNone/>
            </a:pPr>
            <a:r>
              <a:rPr lang="en-US" sz="1600">
                <a:latin typeface="Courier New" panose="02070309020205020404" charset="0"/>
                <a:cs typeface="Courier New" panose="02070309020205020404" charset="0"/>
              </a:rPr>
              <a:t>class Person {</a:t>
            </a:r>
            <a:endParaRPr lang="en-US" sz="1600">
              <a:latin typeface="Courier New" panose="02070309020205020404" charset="0"/>
              <a:cs typeface="Courier New" panose="02070309020205020404" charset="0"/>
            </a:endParaRPr>
          </a:p>
          <a:p>
            <a:pPr marL="0" indent="0">
              <a:buNone/>
            </a:pPr>
            <a:r>
              <a:rPr lang="en-US" sz="1600">
                <a:latin typeface="Courier New" panose="02070309020205020404" charset="0"/>
                <a:cs typeface="Courier New" panose="02070309020205020404" charset="0"/>
              </a:rPr>
              <a:t>  constructor(name, age) {</a:t>
            </a:r>
            <a:endParaRPr lang="en-US" sz="1600">
              <a:latin typeface="Courier New" panose="02070309020205020404" charset="0"/>
              <a:cs typeface="Courier New" panose="02070309020205020404" charset="0"/>
            </a:endParaRPr>
          </a:p>
          <a:p>
            <a:pPr marL="0" indent="0">
              <a:buNone/>
            </a:pPr>
            <a:r>
              <a:rPr lang="en-US" sz="1600">
                <a:latin typeface="Courier New" panose="02070309020205020404" charset="0"/>
                <a:cs typeface="Courier New" panose="02070309020205020404" charset="0"/>
              </a:rPr>
              <a:t>    this.name = name;</a:t>
            </a:r>
            <a:endParaRPr lang="en-US" sz="1600">
              <a:latin typeface="Courier New" panose="02070309020205020404" charset="0"/>
              <a:cs typeface="Courier New" panose="02070309020205020404" charset="0"/>
            </a:endParaRPr>
          </a:p>
          <a:p>
            <a:pPr marL="0" indent="0">
              <a:buNone/>
            </a:pPr>
            <a:r>
              <a:rPr lang="en-US" sz="1600">
                <a:latin typeface="Courier New" panose="02070309020205020404" charset="0"/>
                <a:cs typeface="Courier New" panose="02070309020205020404" charset="0"/>
              </a:rPr>
              <a:t>    this.age = age;</a:t>
            </a:r>
            <a:endParaRPr lang="en-US" sz="1600">
              <a:latin typeface="Courier New" panose="02070309020205020404" charset="0"/>
              <a:cs typeface="Courier New" panose="02070309020205020404" charset="0"/>
            </a:endParaRPr>
          </a:p>
          <a:p>
            <a:pPr marL="0" indent="0">
              <a:buNone/>
            </a:pPr>
            <a:r>
              <a:rPr lang="en-US" sz="1600">
                <a:latin typeface="Courier New" panose="02070309020205020404" charset="0"/>
                <a:cs typeface="Courier New" panose="02070309020205020404" charset="0"/>
              </a:rPr>
              <a:t>  }</a:t>
            </a:r>
            <a:endParaRPr lang="en-US" sz="1600">
              <a:latin typeface="Courier New" panose="02070309020205020404" charset="0"/>
              <a:cs typeface="Courier New" panose="02070309020205020404" charset="0"/>
            </a:endParaRPr>
          </a:p>
          <a:p>
            <a:pPr marL="0" indent="0">
              <a:buNone/>
            </a:pPr>
            <a:r>
              <a:rPr lang="en-US" sz="1600">
                <a:latin typeface="Courier New" panose="02070309020205020404" charset="0"/>
                <a:cs typeface="Courier New" panose="02070309020205020404" charset="0"/>
              </a:rPr>
              <a:t>  sayHello() {</a:t>
            </a:r>
            <a:endParaRPr lang="en-US" sz="1600">
              <a:latin typeface="Courier New" panose="02070309020205020404" charset="0"/>
              <a:cs typeface="Courier New" panose="02070309020205020404" charset="0"/>
            </a:endParaRPr>
          </a:p>
          <a:p>
            <a:pPr marL="0" indent="0">
              <a:buNone/>
            </a:pPr>
            <a:r>
              <a:rPr lang="en-US" sz="1600">
                <a:latin typeface="Courier New" panose="02070309020205020404" charset="0"/>
                <a:cs typeface="Courier New" panose="02070309020205020404" charset="0"/>
              </a:rPr>
              <a:t>    console.log(“Name: “ + this.name + “ Age: “ + this.age);</a:t>
            </a:r>
            <a:endParaRPr lang="en-US" sz="1600">
              <a:latin typeface="Courier New" panose="02070309020205020404" charset="0"/>
              <a:cs typeface="Courier New" panose="02070309020205020404" charset="0"/>
            </a:endParaRPr>
          </a:p>
          <a:p>
            <a:pPr marL="0" indent="0">
              <a:buNone/>
            </a:pPr>
            <a:r>
              <a:rPr lang="en-US" sz="1600">
                <a:latin typeface="Courier New" panose="02070309020205020404" charset="0"/>
                <a:cs typeface="Courier New" panose="02070309020205020404" charset="0"/>
              </a:rPr>
              <a:t>  }</a:t>
            </a:r>
            <a:endParaRPr lang="en-US" sz="1600">
              <a:latin typeface="Courier New" panose="02070309020205020404" charset="0"/>
              <a:cs typeface="Courier New" panose="02070309020205020404" charset="0"/>
            </a:endParaRPr>
          </a:p>
          <a:p>
            <a:pPr marL="0" indent="0">
              <a:buNone/>
            </a:pPr>
            <a:r>
              <a:rPr lang="en-US" sz="1600">
                <a:latin typeface="Courier New" panose="02070309020205020404" charset="0"/>
                <a:cs typeface="Courier New" panose="02070309020205020404" charset="0"/>
              </a:rPr>
              <a:t>}</a:t>
            </a:r>
            <a:endParaRPr lang="en-US" sz="1600">
              <a:latin typeface="Courier New" panose="02070309020205020404" charset="0"/>
              <a:cs typeface="Courier New" panose="02070309020205020404" charset="0"/>
            </a:endParaRPr>
          </a:p>
          <a:p>
            <a:pPr marL="0" indent="0">
              <a:buNone/>
            </a:pPr>
            <a:r>
              <a:rPr lang="en-US" sz="1600">
                <a:latin typeface="Courier New" panose="02070309020205020404" charset="0"/>
                <a:cs typeface="Courier New" panose="02070309020205020404" charset="0"/>
              </a:rPr>
              <a:t>// Create an object instance of the 'Person' class</a:t>
            </a:r>
            <a:endParaRPr lang="en-US" sz="1600">
              <a:latin typeface="Courier New" panose="02070309020205020404" charset="0"/>
              <a:cs typeface="Courier New" panose="02070309020205020404" charset="0"/>
            </a:endParaRPr>
          </a:p>
          <a:p>
            <a:pPr marL="0" indent="0">
              <a:buNone/>
            </a:pPr>
            <a:r>
              <a:rPr lang="en-US" sz="1600">
                <a:latin typeface="Courier New" panose="02070309020205020404" charset="0"/>
                <a:cs typeface="Courier New" panose="02070309020205020404" charset="0"/>
              </a:rPr>
              <a:t>var person1 = new Person('Ram', 25);</a:t>
            </a:r>
            <a:endParaRPr lang="en-US" sz="1600">
              <a:latin typeface="Courier New" panose="02070309020205020404" charset="0"/>
              <a:cs typeface="Courier New" panose="02070309020205020404" charset="0"/>
            </a:endParaRPr>
          </a:p>
          <a:p>
            <a:pPr marL="0" indent="0">
              <a:buNone/>
            </a:pPr>
            <a:endParaRPr lang="en-US" sz="1600">
              <a:latin typeface="Courier New" panose="02070309020205020404" charset="0"/>
              <a:cs typeface="Courier New" panose="02070309020205020404" charset="0"/>
            </a:endParaRPr>
          </a:p>
          <a:p>
            <a:pPr marL="0" indent="0">
              <a:buNone/>
            </a:pPr>
            <a:r>
              <a:rPr lang="en-US" sz="1600">
                <a:latin typeface="Courier New" panose="02070309020205020404" charset="0"/>
                <a:cs typeface="Courier New" panose="02070309020205020404" charset="0"/>
              </a:rPr>
              <a:t>// Access object properties and call object methods</a:t>
            </a:r>
            <a:endParaRPr lang="en-US" sz="1600">
              <a:latin typeface="Courier New" panose="02070309020205020404" charset="0"/>
              <a:cs typeface="Courier New" panose="02070309020205020404" charset="0"/>
            </a:endParaRPr>
          </a:p>
          <a:p>
            <a:pPr marL="0" indent="0">
              <a:buNone/>
            </a:pPr>
            <a:r>
              <a:rPr lang="en-US" sz="1600">
                <a:latin typeface="Courier New" panose="02070309020205020404" charset="0"/>
                <a:cs typeface="Courier New" panose="02070309020205020404" charset="0"/>
              </a:rPr>
              <a:t>console.log(person1.name);    // Output: 'Ram'</a:t>
            </a:r>
            <a:endParaRPr lang="en-US" sz="1600">
              <a:latin typeface="Courier New" panose="02070309020205020404" charset="0"/>
              <a:cs typeface="Courier New" panose="02070309020205020404" charset="0"/>
            </a:endParaRPr>
          </a:p>
          <a:p>
            <a:pPr marL="0" indent="0">
              <a:buNone/>
            </a:pPr>
            <a:r>
              <a:rPr lang="en-US" sz="1600">
                <a:latin typeface="Courier New" panose="02070309020205020404" charset="0"/>
                <a:cs typeface="Courier New" panose="02070309020205020404" charset="0"/>
              </a:rPr>
              <a:t>console.log(person1.age);     // Output: 25</a:t>
            </a:r>
            <a:endParaRPr lang="en-US" sz="1600">
              <a:latin typeface="Courier New" panose="02070309020205020404" charset="0"/>
              <a:cs typeface="Courier New" panose="02070309020205020404" charset="0"/>
            </a:endParaRPr>
          </a:p>
          <a:p>
            <a:pPr marL="0" indent="0">
              <a:buNone/>
            </a:pPr>
            <a:r>
              <a:rPr lang="en-US" sz="1600">
                <a:latin typeface="Courier New" panose="02070309020205020404" charset="0"/>
                <a:cs typeface="Courier New" panose="02070309020205020404" charset="0"/>
              </a:rPr>
              <a:t>person1.sayHello(); </a:t>
            </a:r>
            <a:endParaRPr lang="en-US" sz="1600">
              <a:latin typeface="Courier New" panose="02070309020205020404" charset="0"/>
              <a:cs typeface="Courier New" panose="020703090202050204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Date Object</a:t>
            </a:r>
            <a:endParaRPr lang="en-US"/>
          </a:p>
        </p:txBody>
      </p:sp>
      <p:sp>
        <p:nvSpPr>
          <p:cNvPr id="3" name="Content Placeholder 2"/>
          <p:cNvSpPr>
            <a:spLocks noGrp="1"/>
          </p:cNvSpPr>
          <p:nvPr>
            <p:ph idx="1"/>
          </p:nvPr>
        </p:nvSpPr>
        <p:spPr/>
        <p:txBody>
          <a:bodyPr>
            <a:normAutofit fontScale="60000"/>
          </a:bodyPr>
          <a:p>
            <a:pPr marL="0" indent="0">
              <a:buNone/>
            </a:pPr>
            <a:r>
              <a:rPr lang="en-US">
                <a:latin typeface="Courier New" panose="02070309020205020404" charset="0"/>
                <a:cs typeface="Courier New" panose="02070309020205020404" charset="0"/>
              </a:rPr>
              <a:t>//Creating </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var currentDate = new Date(); // Current date and time</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var specificDate = new Date(2023, 0, 31); // January 31, 2023 (year, month, day)</a:t>
            </a:r>
            <a:endParaRPr lang="en-US">
              <a:latin typeface="Courier New" panose="02070309020205020404" charset="0"/>
              <a:cs typeface="Courier New" panose="02070309020205020404" charset="0"/>
            </a:endParaRPr>
          </a:p>
          <a:p>
            <a:pPr marL="0" indent="0">
              <a:buNone/>
            </a:pP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//Retrieving date</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var year = currentDate.getFullYear(); // Get the year (e.g., 2023)</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var month = currentDate.getMonth(); // Get the month (0-11, where 0 is January)</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var day = currentDate.getDate(); // Get the day of the month (1-31)</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var dayOfWeek = currentDate.getDay(); // Get the day of the week (0-6, where 0 is Sunday)</a:t>
            </a:r>
            <a:endParaRPr lang="en-US">
              <a:latin typeface="Courier New" panose="02070309020205020404" charset="0"/>
              <a:cs typeface="Courier New" panose="020703090202050204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70205"/>
            <a:ext cx="10515600" cy="5807075"/>
          </a:xfrm>
        </p:spPr>
        <p:txBody>
          <a:bodyPr/>
          <a:p>
            <a:pPr marL="0" indent="0">
              <a:buNone/>
            </a:pPr>
            <a:r>
              <a:rPr lang="en-US" sz="1500">
                <a:latin typeface="Courier New" panose="02070309020205020404" charset="0"/>
                <a:cs typeface="Courier New" panose="02070309020205020404" charset="0"/>
              </a:rPr>
              <a:t>//Retrieving Time</a:t>
            </a:r>
            <a:endParaRPr lang="en-US" sz="1500">
              <a:latin typeface="Courier New" panose="02070309020205020404" charset="0"/>
              <a:cs typeface="Courier New" panose="02070309020205020404" charset="0"/>
            </a:endParaRPr>
          </a:p>
          <a:p>
            <a:pPr marL="0" indent="0">
              <a:buNone/>
            </a:pPr>
            <a:r>
              <a:rPr lang="en-US" sz="1500">
                <a:latin typeface="Courier New" panose="02070309020205020404" charset="0"/>
                <a:cs typeface="Courier New" panose="02070309020205020404" charset="0"/>
              </a:rPr>
              <a:t>var hours = currentDate.getHours(); // Get the hour (0-23)</a:t>
            </a:r>
            <a:endParaRPr lang="en-US" sz="1500">
              <a:latin typeface="Courier New" panose="02070309020205020404" charset="0"/>
              <a:cs typeface="Courier New" panose="02070309020205020404" charset="0"/>
            </a:endParaRPr>
          </a:p>
          <a:p>
            <a:pPr marL="0" indent="0">
              <a:buNone/>
            </a:pPr>
            <a:r>
              <a:rPr lang="en-US" sz="1500">
                <a:latin typeface="Courier New" panose="02070309020205020404" charset="0"/>
                <a:cs typeface="Courier New" panose="02070309020205020404" charset="0"/>
              </a:rPr>
              <a:t>var minutes = currentDate.getMinutes(); // Get the minute (0-59)</a:t>
            </a:r>
            <a:endParaRPr lang="en-US" sz="1500">
              <a:latin typeface="Courier New" panose="02070309020205020404" charset="0"/>
              <a:cs typeface="Courier New" panose="02070309020205020404" charset="0"/>
            </a:endParaRPr>
          </a:p>
          <a:p>
            <a:pPr marL="0" indent="0">
              <a:buNone/>
            </a:pPr>
            <a:r>
              <a:rPr lang="en-US" sz="1500">
                <a:latin typeface="Courier New" panose="02070309020205020404" charset="0"/>
                <a:cs typeface="Courier New" panose="02070309020205020404" charset="0"/>
              </a:rPr>
              <a:t>var seconds = currentDate.getSeconds(); // Get the second (0-59)</a:t>
            </a:r>
            <a:endParaRPr lang="en-US" sz="1500">
              <a:latin typeface="Courier New" panose="02070309020205020404" charset="0"/>
              <a:cs typeface="Courier New" panose="02070309020205020404" charset="0"/>
            </a:endParaRPr>
          </a:p>
          <a:p>
            <a:pPr marL="0" indent="0">
              <a:buNone/>
            </a:pPr>
            <a:r>
              <a:rPr lang="en-US" sz="1500">
                <a:latin typeface="Courier New" panose="02070309020205020404" charset="0"/>
                <a:cs typeface="Courier New" panose="02070309020205020404" charset="0"/>
              </a:rPr>
              <a:t>var milliseconds = currentDate.getMilliseconds(); // Get the millisecond (0-999)</a:t>
            </a:r>
            <a:endParaRPr lang="en-US" sz="1500">
              <a:latin typeface="Courier New" panose="02070309020205020404" charset="0"/>
              <a:cs typeface="Courier New" panose="02070309020205020404" charset="0"/>
            </a:endParaRPr>
          </a:p>
          <a:p>
            <a:pPr marL="0" indent="0">
              <a:buNone/>
            </a:pPr>
            <a:endParaRPr lang="en-US" sz="1500">
              <a:latin typeface="Courier New" panose="02070309020205020404" charset="0"/>
              <a:cs typeface="Courier New" panose="02070309020205020404" charset="0"/>
            </a:endParaRPr>
          </a:p>
          <a:p>
            <a:pPr marL="0" indent="0">
              <a:buNone/>
            </a:pPr>
            <a:r>
              <a:rPr lang="en-US" sz="1500">
                <a:latin typeface="Courier New" panose="02070309020205020404" charset="0"/>
                <a:cs typeface="Courier New" panose="02070309020205020404" charset="0"/>
              </a:rPr>
              <a:t>//formating date as a string</a:t>
            </a:r>
            <a:endParaRPr lang="en-US" sz="1500">
              <a:latin typeface="Courier New" panose="02070309020205020404" charset="0"/>
              <a:cs typeface="Courier New" panose="02070309020205020404" charset="0"/>
            </a:endParaRPr>
          </a:p>
          <a:p>
            <a:pPr marL="0" indent="0">
              <a:buNone/>
            </a:pPr>
            <a:r>
              <a:rPr lang="en-US" sz="1500">
                <a:latin typeface="Courier New" panose="02070309020205020404" charset="0"/>
                <a:cs typeface="Courier New" panose="02070309020205020404" charset="0"/>
              </a:rPr>
              <a:t>var dateString = currentDate.toDateString(); // (e.g., "Wed Mar 15 2024")</a:t>
            </a:r>
            <a:endParaRPr lang="en-US" sz="1500">
              <a:latin typeface="Courier New" panose="02070309020205020404" charset="0"/>
              <a:cs typeface="Courier New" panose="02070309020205020404" charset="0"/>
            </a:endParaRPr>
          </a:p>
          <a:p>
            <a:pPr marL="0" indent="0">
              <a:buNone/>
            </a:pPr>
            <a:r>
              <a:rPr lang="en-US" sz="1500">
                <a:latin typeface="Courier New" panose="02070309020205020404" charset="0"/>
                <a:cs typeface="Courier New" panose="02070309020205020404" charset="0"/>
              </a:rPr>
              <a:t>var timeString = currentDate.toTimeString(); //(e.g., "09:30:45 GMT+0545 (Nepal Standard Time)")</a:t>
            </a:r>
            <a:endParaRPr lang="en-US" sz="1500">
              <a:latin typeface="Courier New" panose="02070309020205020404" charset="0"/>
              <a:cs typeface="Courier New" panose="02070309020205020404" charset="0"/>
            </a:endParaRPr>
          </a:p>
          <a:p>
            <a:pPr marL="0" indent="0">
              <a:buNone/>
            </a:pPr>
            <a:endParaRPr lang="en-US" sz="1500">
              <a:latin typeface="Courier New" panose="02070309020205020404" charset="0"/>
              <a:cs typeface="Courier New" panose="02070309020205020404" charset="0"/>
            </a:endParaRPr>
          </a:p>
          <a:p>
            <a:pPr marL="0" indent="0">
              <a:buNone/>
            </a:pPr>
            <a:r>
              <a:rPr lang="en-US" sz="1500">
                <a:latin typeface="Courier New" panose="02070309020205020404" charset="0"/>
                <a:cs typeface="Courier New" panose="02070309020205020404" charset="0"/>
              </a:rPr>
              <a:t>var dateTimeString = currentDate.toLocaleString(); </a:t>
            </a:r>
            <a:endParaRPr lang="en-US" sz="1500">
              <a:latin typeface="Courier New" panose="02070309020205020404" charset="0"/>
              <a:cs typeface="Courier New" panose="02070309020205020404" charset="0"/>
            </a:endParaRPr>
          </a:p>
          <a:p>
            <a:pPr marL="0" indent="0">
              <a:buNone/>
            </a:pPr>
            <a:r>
              <a:rPr lang="en-US" sz="1500">
                <a:latin typeface="Courier New" panose="02070309020205020404" charset="0"/>
                <a:cs typeface="Courier New" panose="02070309020205020404" charset="0"/>
              </a:rPr>
              <a:t>// Get the date and time as a localized string (e.g., "3/15/2024, 9:30:45 AM")</a:t>
            </a:r>
            <a:endParaRPr lang="en-US" sz="1500">
              <a:latin typeface="Courier New" panose="02070309020205020404" charset="0"/>
              <a:cs typeface="Courier New" panose="020703090202050204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05740"/>
            <a:ext cx="10515600" cy="5971540"/>
          </a:xfrm>
        </p:spPr>
        <p:txBody>
          <a:bodyPr>
            <a:noAutofit/>
          </a:bodyPr>
          <a:p>
            <a:pPr marL="0" indent="0">
              <a:buNone/>
            </a:pPr>
            <a:r>
              <a:rPr lang="en-US" sz="1400">
                <a:latin typeface="Courier New" panose="02070309020205020404" charset="0"/>
                <a:cs typeface="Courier New" panose="02070309020205020404" charset="0"/>
              </a:rPr>
              <a:t>var clockElement = document.getElementById('clock');</a:t>
            </a:r>
            <a:endParaRPr lang="en-US" sz="1400">
              <a:latin typeface="Courier New" panose="02070309020205020404" charset="0"/>
              <a:cs typeface="Courier New" panose="02070309020205020404" charset="0"/>
            </a:endParaRPr>
          </a:p>
          <a:p>
            <a:pPr marL="0" indent="0">
              <a:buNone/>
            </a:pPr>
            <a:r>
              <a:rPr lang="en-US" sz="1400">
                <a:latin typeface="Courier New" panose="02070309020205020404" charset="0"/>
                <a:cs typeface="Courier New" panose="02070309020205020404" charset="0"/>
              </a:rPr>
              <a:t>function updateClock() {</a:t>
            </a:r>
            <a:endParaRPr lang="en-US" sz="1400">
              <a:latin typeface="Courier New" panose="02070309020205020404" charset="0"/>
              <a:cs typeface="Courier New" panose="02070309020205020404" charset="0"/>
            </a:endParaRPr>
          </a:p>
          <a:p>
            <a:pPr marL="0" indent="0">
              <a:buNone/>
            </a:pPr>
            <a:r>
              <a:rPr lang="en-US" sz="1400">
                <a:latin typeface="Courier New" panose="02070309020205020404" charset="0"/>
                <a:cs typeface="Courier New" panose="02070309020205020404" charset="0"/>
              </a:rPr>
              <a:t>   var currentTime = new Date();</a:t>
            </a:r>
            <a:endParaRPr lang="en-US" sz="1400">
              <a:latin typeface="Courier New" panose="02070309020205020404" charset="0"/>
              <a:cs typeface="Courier New" panose="02070309020205020404" charset="0"/>
            </a:endParaRPr>
          </a:p>
          <a:p>
            <a:pPr marL="0" indent="0">
              <a:buNone/>
            </a:pPr>
            <a:r>
              <a:rPr lang="en-US" sz="1400">
                <a:latin typeface="Courier New" panose="02070309020205020404" charset="0"/>
                <a:cs typeface="Courier New" panose="02070309020205020404" charset="0"/>
              </a:rPr>
              <a:t>  var hours = currentTime.getHours();</a:t>
            </a:r>
            <a:endParaRPr lang="en-US" sz="1400">
              <a:latin typeface="Courier New" panose="02070309020205020404" charset="0"/>
              <a:cs typeface="Courier New" panose="02070309020205020404" charset="0"/>
            </a:endParaRPr>
          </a:p>
          <a:p>
            <a:pPr marL="0" indent="0">
              <a:buNone/>
            </a:pPr>
            <a:r>
              <a:rPr lang="en-US" sz="1400">
                <a:latin typeface="Courier New" panose="02070309020205020404" charset="0"/>
                <a:cs typeface="Courier New" panose="02070309020205020404" charset="0"/>
              </a:rPr>
              <a:t>  var minutes = currentTime.getMinutes();</a:t>
            </a:r>
            <a:endParaRPr lang="en-US" sz="1400">
              <a:latin typeface="Courier New" panose="02070309020205020404" charset="0"/>
              <a:cs typeface="Courier New" panose="02070309020205020404" charset="0"/>
            </a:endParaRPr>
          </a:p>
          <a:p>
            <a:pPr marL="0" indent="0">
              <a:buNone/>
            </a:pPr>
            <a:r>
              <a:rPr lang="en-US" sz="1400">
                <a:latin typeface="Courier New" panose="02070309020205020404" charset="0"/>
                <a:cs typeface="Courier New" panose="02070309020205020404" charset="0"/>
              </a:rPr>
              <a:t>  var seconds = currentTime.getSeconds();</a:t>
            </a:r>
            <a:endParaRPr lang="en-US" sz="1400">
              <a:latin typeface="Courier New" panose="02070309020205020404" charset="0"/>
              <a:cs typeface="Courier New" panose="02070309020205020404" charset="0"/>
            </a:endParaRPr>
          </a:p>
          <a:p>
            <a:pPr marL="0" indent="0">
              <a:buNone/>
            </a:pPr>
            <a:endParaRPr lang="en-US" sz="1400">
              <a:latin typeface="Courier New" panose="02070309020205020404" charset="0"/>
              <a:cs typeface="Courier New" panose="02070309020205020404" charset="0"/>
            </a:endParaRPr>
          </a:p>
          <a:p>
            <a:pPr marL="0" indent="0">
              <a:buNone/>
            </a:pPr>
            <a:r>
              <a:rPr lang="en-US" sz="1400">
                <a:latin typeface="Courier New" panose="02070309020205020404" charset="0"/>
                <a:cs typeface="Courier New" panose="02070309020205020404" charset="0"/>
              </a:rPr>
              <a:t>  var formattedTime = padNumber(hours) + ':' + padNumber(minutes) + ':' + padNumber(seconds);</a:t>
            </a:r>
            <a:endParaRPr lang="en-US" sz="1400">
              <a:latin typeface="Courier New" panose="02070309020205020404" charset="0"/>
              <a:cs typeface="Courier New" panose="02070309020205020404" charset="0"/>
            </a:endParaRPr>
          </a:p>
          <a:p>
            <a:pPr marL="0" indent="0">
              <a:buNone/>
            </a:pPr>
            <a:r>
              <a:rPr lang="en-US" sz="1400">
                <a:latin typeface="Courier New" panose="02070309020205020404" charset="0"/>
                <a:cs typeface="Courier New" panose="02070309020205020404" charset="0"/>
              </a:rPr>
              <a:t>  clockElement.textContent = formattedTime;</a:t>
            </a:r>
            <a:endParaRPr lang="en-US" sz="1400">
              <a:latin typeface="Courier New" panose="02070309020205020404" charset="0"/>
              <a:cs typeface="Courier New" panose="02070309020205020404" charset="0"/>
            </a:endParaRPr>
          </a:p>
          <a:p>
            <a:pPr marL="0" indent="0">
              <a:buNone/>
            </a:pPr>
            <a:r>
              <a:rPr lang="en-US" sz="1400">
                <a:latin typeface="Courier New" panose="02070309020205020404" charset="0"/>
                <a:cs typeface="Courier New" panose="02070309020205020404" charset="0"/>
              </a:rPr>
              <a:t>}</a:t>
            </a:r>
            <a:endParaRPr lang="en-US" sz="1400">
              <a:latin typeface="Courier New" panose="02070309020205020404" charset="0"/>
              <a:cs typeface="Courier New" panose="02070309020205020404" charset="0"/>
            </a:endParaRPr>
          </a:p>
          <a:p>
            <a:pPr marL="0" indent="0">
              <a:buNone/>
            </a:pPr>
            <a:endParaRPr lang="en-US" sz="1400">
              <a:latin typeface="Courier New" panose="02070309020205020404" charset="0"/>
              <a:cs typeface="Courier New" panose="02070309020205020404" charset="0"/>
            </a:endParaRPr>
          </a:p>
          <a:p>
            <a:pPr marL="0" indent="0">
              <a:buNone/>
            </a:pPr>
            <a:r>
              <a:rPr lang="en-US" sz="1400">
                <a:latin typeface="Courier New" panose="02070309020205020404" charset="0"/>
                <a:cs typeface="Courier New" panose="02070309020205020404" charset="0"/>
              </a:rPr>
              <a:t>// Function to pad a number with leading zeros</a:t>
            </a:r>
            <a:endParaRPr lang="en-US" sz="1400">
              <a:latin typeface="Courier New" panose="02070309020205020404" charset="0"/>
              <a:cs typeface="Courier New" panose="02070309020205020404" charset="0"/>
            </a:endParaRPr>
          </a:p>
          <a:p>
            <a:pPr marL="0" indent="0">
              <a:buNone/>
            </a:pPr>
            <a:r>
              <a:rPr lang="en-US" sz="1400">
                <a:latin typeface="Courier New" panose="02070309020205020404" charset="0"/>
                <a:cs typeface="Courier New" panose="02070309020205020404" charset="0"/>
              </a:rPr>
              <a:t>function padNumber(number) {</a:t>
            </a:r>
            <a:endParaRPr lang="en-US" sz="1400">
              <a:latin typeface="Courier New" panose="02070309020205020404" charset="0"/>
              <a:cs typeface="Courier New" panose="02070309020205020404" charset="0"/>
            </a:endParaRPr>
          </a:p>
          <a:p>
            <a:pPr marL="0" indent="0">
              <a:buNone/>
            </a:pPr>
            <a:r>
              <a:rPr lang="en-US" sz="1400">
                <a:latin typeface="Courier New" panose="02070309020205020404" charset="0"/>
                <a:cs typeface="Courier New" panose="02070309020205020404" charset="0"/>
              </a:rPr>
              <a:t>  return number.toString().padStart(2, '0');</a:t>
            </a:r>
            <a:endParaRPr lang="en-US" sz="1400">
              <a:latin typeface="Courier New" panose="02070309020205020404" charset="0"/>
              <a:cs typeface="Courier New" panose="02070309020205020404" charset="0"/>
            </a:endParaRPr>
          </a:p>
          <a:p>
            <a:pPr marL="0" indent="0">
              <a:buNone/>
            </a:pPr>
            <a:r>
              <a:rPr lang="en-US" sz="1400">
                <a:latin typeface="Courier New" panose="02070309020205020404" charset="0"/>
                <a:cs typeface="Courier New" panose="02070309020205020404" charset="0"/>
              </a:rPr>
              <a:t>}</a:t>
            </a:r>
            <a:endParaRPr lang="en-US" sz="1400">
              <a:latin typeface="Courier New" panose="02070309020205020404" charset="0"/>
              <a:cs typeface="Courier New" panose="02070309020205020404" charset="0"/>
            </a:endParaRPr>
          </a:p>
          <a:p>
            <a:pPr marL="0" indent="0">
              <a:buNone/>
            </a:pPr>
            <a:endParaRPr lang="en-US" sz="1400">
              <a:latin typeface="Courier New" panose="02070309020205020404" charset="0"/>
              <a:cs typeface="Courier New" panose="02070309020205020404" charset="0"/>
            </a:endParaRPr>
          </a:p>
          <a:p>
            <a:pPr marL="0" indent="0">
              <a:buNone/>
            </a:pPr>
            <a:r>
              <a:rPr lang="en-US" sz="1400">
                <a:latin typeface="Courier New" panose="02070309020205020404" charset="0"/>
                <a:cs typeface="Courier New" panose="02070309020205020404" charset="0"/>
              </a:rPr>
              <a:t>updateClock();</a:t>
            </a:r>
            <a:endParaRPr lang="en-US" sz="1400">
              <a:latin typeface="Courier New" panose="02070309020205020404" charset="0"/>
              <a:cs typeface="Courier New" panose="02070309020205020404" charset="0"/>
            </a:endParaRPr>
          </a:p>
          <a:p>
            <a:pPr marL="0" indent="0">
              <a:buNone/>
            </a:pPr>
            <a:r>
              <a:rPr lang="en-US" sz="1400">
                <a:latin typeface="Courier New" panose="02070309020205020404" charset="0"/>
                <a:cs typeface="Courier New" panose="02070309020205020404" charset="0"/>
              </a:rPr>
              <a:t>setInterval(updateClock, 1000);</a:t>
            </a:r>
            <a:endParaRPr lang="en-US" sz="1400">
              <a:latin typeface="Courier New" panose="02070309020205020404" charset="0"/>
              <a:cs typeface="Courier New" panose="020703090202050204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Cookies</a:t>
            </a:r>
            <a:endParaRPr lang="en-US"/>
          </a:p>
        </p:txBody>
      </p:sp>
      <p:sp>
        <p:nvSpPr>
          <p:cNvPr id="3" name="Content Placeholder 2"/>
          <p:cNvSpPr>
            <a:spLocks noGrp="1"/>
          </p:cNvSpPr>
          <p:nvPr>
            <p:ph idx="1"/>
          </p:nvPr>
        </p:nvSpPr>
        <p:spPr>
          <a:xfrm>
            <a:off x="838200" y="1303020"/>
            <a:ext cx="10515600" cy="5232400"/>
          </a:xfrm>
        </p:spPr>
        <p:txBody>
          <a:bodyPr>
            <a:normAutofit fontScale="50000"/>
          </a:bodyPr>
          <a:p>
            <a:r>
              <a:rPr lang="en-US"/>
              <a:t>A cookie is a small piece of data that is stored on the client-side (in the user's browser) as a key-value pair.</a:t>
            </a:r>
            <a:endParaRPr lang="en-US"/>
          </a:p>
          <a:p>
            <a:r>
              <a:rPr lang="en-US"/>
              <a:t> Cookies are commonly used to store user-specific information or to track user interactions on a website.</a:t>
            </a:r>
            <a:endParaRPr lang="en-US"/>
          </a:p>
          <a:p>
            <a:endParaRPr lang="en-US"/>
          </a:p>
          <a:p>
            <a:pPr marL="0" indent="0">
              <a:buNone/>
            </a:pPr>
            <a:r>
              <a:rPr lang="en-US" sz="3200">
                <a:effectLst/>
                <a:latin typeface="Courier New" panose="02070309020205020404" charset="0"/>
                <a:cs typeface="Courier New" panose="02070309020205020404" charset="0"/>
              </a:rPr>
              <a:t>//creating a cookie</a:t>
            </a:r>
            <a:endParaRPr lang="en-US" sz="3200">
              <a:effectLst/>
              <a:latin typeface="Courier New" panose="02070309020205020404" charset="0"/>
              <a:cs typeface="Courier New" panose="02070309020205020404" charset="0"/>
            </a:endParaRPr>
          </a:p>
          <a:p>
            <a:pPr marL="0" indent="0">
              <a:buNone/>
            </a:pPr>
            <a:r>
              <a:rPr lang="en-US" sz="3200">
                <a:effectLst/>
                <a:latin typeface="Courier New" panose="02070309020205020404" charset="0"/>
                <a:cs typeface="Courier New" panose="02070309020205020404" charset="0"/>
              </a:rPr>
              <a:t>document.cookie = "name=Ram";</a:t>
            </a:r>
            <a:endParaRPr lang="en-US" sz="3200">
              <a:effectLst/>
              <a:latin typeface="Courier New" panose="02070309020205020404" charset="0"/>
              <a:cs typeface="Courier New" panose="02070309020205020404" charset="0"/>
            </a:endParaRPr>
          </a:p>
          <a:p>
            <a:pPr marL="0" indent="0">
              <a:buNone/>
            </a:pPr>
            <a:r>
              <a:rPr lang="en-US" sz="3200">
                <a:effectLst/>
                <a:latin typeface="Courier New" panose="02070309020205020404" charset="0"/>
                <a:cs typeface="Courier New" panose="02070309020205020404" charset="0"/>
              </a:rPr>
              <a:t>document.cookie = "username=Ram; expires=Thu, 26 Jun 2023 12:00:00 UTC; path=/";</a:t>
            </a:r>
            <a:endParaRPr lang="en-US" sz="3200">
              <a:effectLst/>
              <a:latin typeface="Courier New" panose="02070309020205020404" charset="0"/>
              <a:cs typeface="Courier New" panose="02070309020205020404" charset="0"/>
            </a:endParaRPr>
          </a:p>
          <a:p>
            <a:pPr marL="0" indent="0">
              <a:buNone/>
            </a:pPr>
            <a:endParaRPr lang="en-US" sz="3200">
              <a:effectLst/>
              <a:latin typeface="Courier New" panose="02070309020205020404" charset="0"/>
              <a:cs typeface="Courier New" panose="02070309020205020404" charset="0"/>
            </a:endParaRPr>
          </a:p>
          <a:p>
            <a:pPr marL="0" indent="0">
              <a:buNone/>
            </a:pPr>
            <a:r>
              <a:rPr lang="en-US" sz="3200">
                <a:effectLst/>
                <a:latin typeface="Courier New" panose="02070309020205020404" charset="0"/>
                <a:cs typeface="Courier New" panose="02070309020205020404" charset="0"/>
              </a:rPr>
              <a:t>//Retrieving the Cookie</a:t>
            </a:r>
            <a:endParaRPr lang="en-US" sz="3200">
              <a:effectLst/>
              <a:latin typeface="Courier New" panose="02070309020205020404" charset="0"/>
              <a:cs typeface="Courier New" panose="02070309020205020404" charset="0"/>
            </a:endParaRPr>
          </a:p>
          <a:p>
            <a:pPr marL="0" indent="0">
              <a:buNone/>
            </a:pPr>
            <a:r>
              <a:rPr lang="en-US" sz="3200">
                <a:effectLst/>
                <a:latin typeface="Courier New" panose="02070309020205020404" charset="0"/>
                <a:cs typeface="Courier New" panose="02070309020205020404" charset="0"/>
              </a:rPr>
              <a:t>var name = document.cookie.split("=")[1];</a:t>
            </a:r>
            <a:endParaRPr lang="en-US" sz="3200">
              <a:effectLst/>
              <a:latin typeface="Courier New" panose="02070309020205020404" charset="0"/>
              <a:cs typeface="Courier New" panose="02070309020205020404" charset="0"/>
            </a:endParaRPr>
          </a:p>
          <a:p>
            <a:pPr marL="0" indent="0">
              <a:buNone/>
            </a:pPr>
            <a:endParaRPr lang="en-US" sz="3200">
              <a:effectLst/>
              <a:latin typeface="Courier New" panose="02070309020205020404" charset="0"/>
              <a:cs typeface="Courier New" panose="02070309020205020404" charset="0"/>
            </a:endParaRPr>
          </a:p>
          <a:p>
            <a:pPr marL="0" indent="0">
              <a:buNone/>
            </a:pPr>
            <a:r>
              <a:rPr lang="en-US" sz="3200">
                <a:effectLst/>
                <a:latin typeface="Courier New" panose="02070309020205020404" charset="0"/>
                <a:cs typeface="Courier New" panose="02070309020205020404" charset="0"/>
              </a:rPr>
              <a:t>//Updating the cookie</a:t>
            </a:r>
            <a:endParaRPr lang="en-US" sz="3200">
              <a:effectLst/>
              <a:latin typeface="Courier New" panose="02070309020205020404" charset="0"/>
              <a:cs typeface="Courier New" panose="02070309020205020404" charset="0"/>
            </a:endParaRPr>
          </a:p>
          <a:p>
            <a:pPr marL="0" indent="0">
              <a:buNone/>
            </a:pPr>
            <a:r>
              <a:rPr lang="en-US" sz="3200">
                <a:effectLst/>
                <a:latin typeface="Courier New" panose="02070309020205020404" charset="0"/>
                <a:cs typeface="Courier New" panose="02070309020205020404" charset="0"/>
              </a:rPr>
              <a:t>document.cookie = "name=Jane Doe;";</a:t>
            </a:r>
            <a:endParaRPr lang="en-US" sz="3200">
              <a:effectLst/>
              <a:latin typeface="Courier New" panose="02070309020205020404" charset="0"/>
              <a:cs typeface="Courier New" panose="02070309020205020404" charset="0"/>
            </a:endParaRPr>
          </a:p>
          <a:p>
            <a:pPr marL="0" indent="0">
              <a:buNone/>
            </a:pPr>
            <a:endParaRPr lang="en-US" sz="3200">
              <a:effectLst/>
              <a:latin typeface="Courier New" panose="02070309020205020404" charset="0"/>
              <a:cs typeface="Courier New" panose="02070309020205020404" charset="0"/>
            </a:endParaRPr>
          </a:p>
          <a:p>
            <a:pPr marL="0" indent="0">
              <a:buNone/>
            </a:pPr>
            <a:r>
              <a:rPr lang="en-US" sz="3200">
                <a:effectLst/>
                <a:latin typeface="Courier New" panose="02070309020205020404" charset="0"/>
                <a:cs typeface="Courier New" panose="02070309020205020404" charset="0"/>
              </a:rPr>
              <a:t>//Deleting the cookie</a:t>
            </a:r>
            <a:endParaRPr lang="en-US" sz="3200">
              <a:effectLst/>
              <a:latin typeface="Courier New" panose="02070309020205020404" charset="0"/>
              <a:cs typeface="Courier New" panose="02070309020205020404" charset="0"/>
            </a:endParaRPr>
          </a:p>
          <a:p>
            <a:pPr marL="0" indent="0">
              <a:buNone/>
            </a:pPr>
            <a:r>
              <a:rPr lang="en-US" sz="3200">
                <a:effectLst/>
                <a:latin typeface="Courier New" panose="02070309020205020404" charset="0"/>
                <a:cs typeface="Courier New" panose="02070309020205020404" charset="0"/>
              </a:rPr>
              <a:t>document.cookie = "name=; expires=Thu, 01 Jan 1970 00:00:00 UTC; path=/;";</a:t>
            </a:r>
            <a:endParaRPr lang="en-US" sz="3200">
              <a:effectLst/>
              <a:latin typeface="Courier New" panose="02070309020205020404" charset="0"/>
              <a:cs typeface="Courier New" panose="020703090202050204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Basics of jQuery</a:t>
            </a:r>
            <a:endParaRPr lang="en-US"/>
          </a:p>
        </p:txBody>
      </p:sp>
      <p:sp>
        <p:nvSpPr>
          <p:cNvPr id="3" name="Content Placeholder 2"/>
          <p:cNvSpPr>
            <a:spLocks noGrp="1"/>
          </p:cNvSpPr>
          <p:nvPr>
            <p:ph idx="1"/>
          </p:nvPr>
        </p:nvSpPr>
        <p:spPr>
          <a:xfrm>
            <a:off x="838200" y="1437005"/>
            <a:ext cx="10515600" cy="4975860"/>
          </a:xfrm>
        </p:spPr>
        <p:txBody>
          <a:bodyPr>
            <a:normAutofit fontScale="70000"/>
          </a:bodyPr>
          <a:p>
            <a:r>
              <a:rPr lang="en-US"/>
              <a:t>jQuery is a popular JavaScript library that simplifies the process of interacting with HTML documents, handling events, creating animations, making AJAX requests, and more.</a:t>
            </a:r>
            <a:endParaRPr lang="en-US"/>
          </a:p>
          <a:p>
            <a:pPr marL="0" indent="0">
              <a:buNone/>
            </a:pPr>
            <a:r>
              <a:rPr lang="en-US">
                <a:latin typeface="Courier New" panose="02070309020205020404" charset="0"/>
                <a:cs typeface="Courier New" panose="02070309020205020404" charset="0"/>
              </a:rPr>
              <a:t>//including jQuery</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&lt;script src="https://code.jquery.com/jquery-3.6.0.min.js"&gt;&lt;/script&gt;</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//ready event</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$(document).ready(function() {</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  // jQuery code goes here</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OR</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$(function() {</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  // jQuery code goes here</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a:t>
            </a:r>
            <a:endParaRPr lang="en-US">
              <a:latin typeface="Courier New" panose="02070309020205020404" charset="0"/>
              <a:cs typeface="Courier New" panose="02070309020205020404" charset="0"/>
            </a:endParaRPr>
          </a:p>
          <a:p>
            <a:pPr marL="0" indent="0">
              <a:buNone/>
            </a:pPr>
            <a:endParaRPr lang="en-US">
              <a:latin typeface="Courier New" panose="02070309020205020404" charset="0"/>
              <a:cs typeface="Courier New" panose="020703090202050204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46430"/>
            <a:ext cx="10515600" cy="5530850"/>
          </a:xfrm>
        </p:spPr>
        <p:txBody>
          <a:bodyPr>
            <a:normAutofit/>
          </a:bodyPr>
          <a:p>
            <a:pPr marL="0" indent="0">
              <a:buNone/>
            </a:pPr>
            <a:r>
              <a:rPr lang="en-US" sz="2220">
                <a:latin typeface="Courier New" panose="02070309020205020404" charset="0"/>
                <a:cs typeface="Courier New" panose="02070309020205020404" charset="0"/>
              </a:rPr>
              <a:t>// Select elements by tag name</a:t>
            </a:r>
            <a:endParaRPr lang="en-US" sz="2220">
              <a:latin typeface="Courier New" panose="02070309020205020404" charset="0"/>
              <a:cs typeface="Courier New" panose="02070309020205020404" charset="0"/>
            </a:endParaRPr>
          </a:p>
          <a:p>
            <a:pPr marL="0" indent="0">
              <a:buNone/>
            </a:pPr>
            <a:r>
              <a:rPr lang="en-US" sz="2220">
                <a:latin typeface="Courier New" panose="02070309020205020404" charset="0"/>
                <a:cs typeface="Courier New" panose="02070309020205020404" charset="0"/>
              </a:rPr>
              <a:t>$('p') // Selects all &lt;p&gt; elements</a:t>
            </a:r>
            <a:endParaRPr lang="en-US" sz="2220">
              <a:latin typeface="Courier New" panose="02070309020205020404" charset="0"/>
              <a:cs typeface="Courier New" panose="02070309020205020404" charset="0"/>
            </a:endParaRPr>
          </a:p>
          <a:p>
            <a:pPr marL="0" indent="0">
              <a:buNone/>
            </a:pPr>
            <a:endParaRPr lang="en-US" sz="2220">
              <a:latin typeface="Courier New" panose="02070309020205020404" charset="0"/>
              <a:cs typeface="Courier New" panose="02070309020205020404" charset="0"/>
            </a:endParaRPr>
          </a:p>
          <a:p>
            <a:pPr marL="0" indent="0">
              <a:buNone/>
            </a:pPr>
            <a:r>
              <a:rPr lang="en-US" sz="2220">
                <a:latin typeface="Courier New" panose="02070309020205020404" charset="0"/>
                <a:cs typeface="Courier New" panose="02070309020205020404" charset="0"/>
              </a:rPr>
              <a:t>// Select elements by ID</a:t>
            </a:r>
            <a:endParaRPr lang="en-US" sz="2220">
              <a:latin typeface="Courier New" panose="02070309020205020404" charset="0"/>
              <a:cs typeface="Courier New" panose="02070309020205020404" charset="0"/>
            </a:endParaRPr>
          </a:p>
          <a:p>
            <a:pPr marL="0" indent="0">
              <a:buNone/>
            </a:pPr>
            <a:r>
              <a:rPr lang="en-US" sz="2220">
                <a:latin typeface="Courier New" panose="02070309020205020404" charset="0"/>
                <a:cs typeface="Courier New" panose="02070309020205020404" charset="0"/>
              </a:rPr>
              <a:t>$('#myElement') // Selects the element with id="myElement"</a:t>
            </a:r>
            <a:endParaRPr lang="en-US" sz="2220">
              <a:latin typeface="Courier New" panose="02070309020205020404" charset="0"/>
              <a:cs typeface="Courier New" panose="02070309020205020404" charset="0"/>
            </a:endParaRPr>
          </a:p>
          <a:p>
            <a:pPr marL="0" indent="0">
              <a:buNone/>
            </a:pPr>
            <a:endParaRPr lang="en-US" sz="2220">
              <a:latin typeface="Courier New" panose="02070309020205020404" charset="0"/>
              <a:cs typeface="Courier New" panose="02070309020205020404" charset="0"/>
            </a:endParaRPr>
          </a:p>
          <a:p>
            <a:pPr marL="0" indent="0">
              <a:buNone/>
            </a:pPr>
            <a:r>
              <a:rPr lang="en-US" sz="2220">
                <a:latin typeface="Courier New" panose="02070309020205020404" charset="0"/>
                <a:cs typeface="Courier New" panose="02070309020205020404" charset="0"/>
              </a:rPr>
              <a:t>// Select elements by class</a:t>
            </a:r>
            <a:endParaRPr lang="en-US" sz="2220">
              <a:latin typeface="Courier New" panose="02070309020205020404" charset="0"/>
              <a:cs typeface="Courier New" panose="02070309020205020404" charset="0"/>
            </a:endParaRPr>
          </a:p>
          <a:p>
            <a:pPr marL="0" indent="0">
              <a:buNone/>
            </a:pPr>
            <a:r>
              <a:rPr lang="en-US" sz="2220">
                <a:latin typeface="Courier New" panose="02070309020205020404" charset="0"/>
                <a:cs typeface="Courier New" panose="02070309020205020404" charset="0"/>
              </a:rPr>
              <a:t>$('.myClass') // Selects all elements with class="myClass"</a:t>
            </a:r>
            <a:endParaRPr lang="en-US" sz="2220">
              <a:latin typeface="Courier New" panose="02070309020205020404" charset="0"/>
              <a:cs typeface="Courier New" panose="02070309020205020404" charset="0"/>
            </a:endParaRPr>
          </a:p>
          <a:p>
            <a:pPr marL="0" indent="0">
              <a:buNone/>
            </a:pPr>
            <a:endParaRPr lang="en-US" sz="2220">
              <a:latin typeface="Courier New" panose="02070309020205020404" charset="0"/>
              <a:cs typeface="Courier New" panose="02070309020205020404" charset="0"/>
            </a:endParaRPr>
          </a:p>
          <a:p>
            <a:pPr marL="0" indent="0">
              <a:buNone/>
            </a:pPr>
            <a:r>
              <a:rPr lang="en-US" sz="2220">
                <a:latin typeface="Courier New" panose="02070309020205020404" charset="0"/>
                <a:cs typeface="Courier New" panose="02070309020205020404" charset="0"/>
              </a:rPr>
              <a:t>// Select elements by attribute</a:t>
            </a:r>
            <a:endParaRPr lang="en-US" sz="2220">
              <a:latin typeface="Courier New" panose="02070309020205020404" charset="0"/>
              <a:cs typeface="Courier New" panose="02070309020205020404" charset="0"/>
            </a:endParaRPr>
          </a:p>
          <a:p>
            <a:pPr marL="0" indent="0">
              <a:buNone/>
            </a:pPr>
            <a:r>
              <a:rPr lang="en-US" sz="2220">
                <a:latin typeface="Courier New" panose="02070309020205020404" charset="0"/>
                <a:cs typeface="Courier New" panose="02070309020205020404" charset="0"/>
              </a:rPr>
              <a:t>$('[name="email"]') // Selects elements with name attribute equal to "email"</a:t>
            </a:r>
            <a:endParaRPr lang="en-US" sz="2220">
              <a:latin typeface="Courier New" panose="02070309020205020404" charset="0"/>
              <a:cs typeface="Courier New" panose="020703090202050204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RegExp Object</a:t>
            </a:r>
            <a:endParaRPr lang="en-US"/>
          </a:p>
        </p:txBody>
      </p:sp>
      <p:sp>
        <p:nvSpPr>
          <p:cNvPr id="3" name="Content Placeholder 2"/>
          <p:cNvSpPr>
            <a:spLocks noGrp="1"/>
          </p:cNvSpPr>
          <p:nvPr>
            <p:ph idx="1"/>
          </p:nvPr>
        </p:nvSpPr>
        <p:spPr>
          <a:xfrm>
            <a:off x="838200" y="1490345"/>
            <a:ext cx="10515600" cy="5255895"/>
          </a:xfrm>
        </p:spPr>
        <p:txBody>
          <a:bodyPr>
            <a:normAutofit/>
          </a:bodyPr>
          <a:p>
            <a:r>
              <a:rPr lang="en-US" sz="2500"/>
              <a:t>A regular expression is a pattern of characters used for searching and replacing character in strings.</a:t>
            </a:r>
            <a:endParaRPr lang="en-US" sz="2500"/>
          </a:p>
          <a:p>
            <a:r>
              <a:rPr lang="en-US" sz="2500"/>
              <a:t>RegExp Object is a regular expression with added Properties and Methods.</a:t>
            </a:r>
            <a:endParaRPr lang="en-US" sz="2500"/>
          </a:p>
          <a:p>
            <a:r>
              <a:rPr lang="en-US" sz="2500"/>
              <a:t>Syntax</a:t>
            </a:r>
            <a:endParaRPr lang="en-US" sz="2500"/>
          </a:p>
          <a:p>
            <a:pPr marL="0" indent="0">
              <a:buNone/>
            </a:pPr>
            <a:r>
              <a:rPr lang="en-US" sz="2500"/>
              <a:t>	/pattern/modifier(s);</a:t>
            </a:r>
            <a:endParaRPr lang="en-US" sz="2500"/>
          </a:p>
          <a:p>
            <a:pPr marL="0" indent="0">
              <a:buNone/>
            </a:pPr>
            <a:r>
              <a:rPr lang="en-US" sz="2500"/>
              <a:t>Example</a:t>
            </a:r>
            <a:endParaRPr lang="en-US" sz="2500"/>
          </a:p>
          <a:p>
            <a:pPr marL="0" indent="0">
              <a:buNone/>
            </a:pPr>
            <a:r>
              <a:rPr lang="en-US" sz="2500">
                <a:latin typeface="Courier New" panose="02070309020205020404" charset="0"/>
                <a:cs typeface="Courier New" panose="02070309020205020404" charset="0"/>
              </a:rPr>
              <a:t>var pattern = /bimclass/;  //a regular expression</a:t>
            </a:r>
            <a:endParaRPr lang="en-US" sz="2500">
              <a:latin typeface="Courier New" panose="02070309020205020404" charset="0"/>
              <a:cs typeface="Courier New" panose="02070309020205020404" charset="0"/>
            </a:endParaRPr>
          </a:p>
          <a:p>
            <a:pPr marL="0" indent="0">
              <a:buNone/>
            </a:pPr>
            <a:r>
              <a:rPr lang="en-US" sz="2500">
                <a:latin typeface="Courier New" panose="02070309020205020404" charset="0"/>
                <a:cs typeface="Courier New" panose="02070309020205020404" charset="0"/>
              </a:rPr>
              <a:t>var pattern = /bimclass/i; //i for case insensitive</a:t>
            </a:r>
            <a:endParaRPr lang="en-US" sz="2500">
              <a:latin typeface="Courier New" panose="02070309020205020404" charset="0"/>
              <a:cs typeface="Courier New" panose="02070309020205020404" charset="0"/>
            </a:endParaRPr>
          </a:p>
          <a:p>
            <a:pPr marL="0" indent="0">
              <a:buNone/>
            </a:pPr>
            <a:r>
              <a:rPr lang="en-US" sz="2500">
                <a:latin typeface="Courier New" panose="02070309020205020404" charset="0"/>
                <a:cs typeface="Courier New" panose="02070309020205020404" charset="0"/>
                <a:sym typeface="+mn-ea"/>
              </a:rPr>
              <a:t>const pattern = new RegExp("bimclass");</a:t>
            </a:r>
            <a:endParaRPr lang="en-US" sz="2500">
              <a:latin typeface="Courier New" panose="02070309020205020404" charset="0"/>
              <a:cs typeface="Courier New" panose="02070309020205020404" charset="0"/>
              <a:sym typeface="+mn-ea"/>
            </a:endParaRPr>
          </a:p>
          <a:p>
            <a:pPr marL="0" indent="0">
              <a:buNone/>
            </a:pPr>
            <a:r>
              <a:rPr lang="en-US" sz="2500">
                <a:latin typeface="Courier New" panose="02070309020205020404" charset="0"/>
                <a:cs typeface="Courier New" panose="02070309020205020404" charset="0"/>
              </a:rPr>
              <a:t>var pattern = new RegExp('bimclass', 'i');</a:t>
            </a:r>
            <a:endParaRPr lang="en-US" sz="2500">
              <a:latin typeface="Courier New" panose="02070309020205020404" charset="0"/>
              <a:cs typeface="Courier New" panose="02070309020205020404" charset="0"/>
            </a:endParaRPr>
          </a:p>
          <a:p>
            <a:pPr marL="0" indent="0">
              <a:buNone/>
            </a:pPr>
            <a:endParaRPr lang="en-US" sz="2500">
              <a:latin typeface="Courier New" panose="02070309020205020404" charset="0"/>
              <a:cs typeface="Courier New" panose="020703090202050204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02920"/>
            <a:ext cx="10515600" cy="5674360"/>
          </a:xfrm>
        </p:spPr>
        <p:txBody>
          <a:bodyPr>
            <a:normAutofit fontScale="60000"/>
          </a:bodyPr>
          <a:p>
            <a:pPr marL="0" indent="0">
              <a:buNone/>
            </a:pPr>
            <a:r>
              <a:rPr lang="en-US">
                <a:latin typeface="Courier New" panose="02070309020205020404" charset="0"/>
                <a:cs typeface="Courier New" panose="02070309020205020404" charset="0"/>
              </a:rPr>
              <a:t>// Changing CSS styles</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$('#myElement').css('color', 'red');</a:t>
            </a:r>
            <a:endParaRPr lang="en-US">
              <a:latin typeface="Courier New" panose="02070309020205020404" charset="0"/>
              <a:cs typeface="Courier New" panose="02070309020205020404" charset="0"/>
            </a:endParaRPr>
          </a:p>
          <a:p>
            <a:pPr marL="0" indent="0">
              <a:buNone/>
            </a:pP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 Adding or removing classes</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$('#myElement').addClass('highlight');</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$('#myElement').removeClass('highlight');</a:t>
            </a:r>
            <a:endParaRPr lang="en-US">
              <a:latin typeface="Courier New" panose="02070309020205020404" charset="0"/>
              <a:cs typeface="Courier New" panose="02070309020205020404" charset="0"/>
            </a:endParaRPr>
          </a:p>
          <a:p>
            <a:pPr marL="0" indent="0">
              <a:buNone/>
            </a:pP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 Modifying content</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$('#myElement').text('Hello, jQuery!');</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$('#myElement').html('&lt;b&gt;Hello, jQuery!&lt;/b&gt;');</a:t>
            </a:r>
            <a:endParaRPr lang="en-US">
              <a:latin typeface="Courier New" panose="02070309020205020404" charset="0"/>
              <a:cs typeface="Courier New" panose="02070309020205020404" charset="0"/>
            </a:endParaRPr>
          </a:p>
          <a:p>
            <a:pPr marL="0" indent="0">
              <a:buNone/>
            </a:pP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 Handling events</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$('#myButton').click(function() {</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  // Code to run when the button is clicked</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a:t>
            </a:r>
            <a:endParaRPr lang="en-US">
              <a:latin typeface="Courier New" panose="02070309020205020404" charset="0"/>
              <a:cs typeface="Courier New" panose="020703090202050204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62000"/>
          </a:xfrm>
        </p:spPr>
        <p:txBody>
          <a:bodyPr/>
          <a:p>
            <a:r>
              <a:rPr lang="en-US"/>
              <a:t>React</a:t>
            </a:r>
            <a:endParaRPr lang="en-US"/>
          </a:p>
        </p:txBody>
      </p:sp>
      <p:sp>
        <p:nvSpPr>
          <p:cNvPr id="3" name="Content Placeholder 2"/>
          <p:cNvSpPr>
            <a:spLocks noGrp="1"/>
          </p:cNvSpPr>
          <p:nvPr>
            <p:ph idx="1"/>
          </p:nvPr>
        </p:nvSpPr>
        <p:spPr>
          <a:xfrm>
            <a:off x="838200" y="1005840"/>
            <a:ext cx="10515600" cy="5489575"/>
          </a:xfrm>
        </p:spPr>
        <p:txBody>
          <a:bodyPr>
            <a:normAutofit/>
          </a:bodyPr>
          <a:p>
            <a:r>
              <a:rPr lang="en-US" sz="2335"/>
              <a:t>React is a declarative and component-based JavaScript library developed by Facebook.</a:t>
            </a:r>
            <a:endParaRPr lang="en-US" sz="2335"/>
          </a:p>
          <a:p>
            <a:r>
              <a:rPr lang="en-US" sz="2335"/>
              <a:t>It focuses on building reusable UI components that manage their own state and can be composed to create complex user interfaces.</a:t>
            </a:r>
            <a:endParaRPr lang="en-US" sz="2335"/>
          </a:p>
          <a:p>
            <a:r>
              <a:rPr lang="en-US" sz="2335"/>
              <a:t>React utilizes a virtual DOM (Document Object Model) that efficiently updates and renders only the necessary components when there are changes, resulting in better performance.</a:t>
            </a:r>
            <a:endParaRPr lang="en-US" sz="2335"/>
          </a:p>
          <a:p>
            <a:r>
              <a:rPr lang="en-US" sz="2335"/>
              <a:t>React follows a unidirectional data flow, where data is passed from parent components to child components via props. React components are typically written using JSX (a syntax extension for JavaScript) to define the component structure and behavior.</a:t>
            </a:r>
            <a:endParaRPr lang="en-US" sz="2335"/>
          </a:p>
          <a:p>
            <a:r>
              <a:rPr lang="en-US" sz="2335"/>
              <a:t>React provides a rich ecosystem with tools like React Router for routing, Redux or React Context for state management, and various libraries for handling AJAX requests.</a:t>
            </a:r>
            <a:endParaRPr lang="en-US" sz="2335"/>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AngularJS</a:t>
            </a:r>
            <a:endParaRPr lang="en-US"/>
          </a:p>
        </p:txBody>
      </p:sp>
      <p:sp>
        <p:nvSpPr>
          <p:cNvPr id="3" name="Content Placeholder 2"/>
          <p:cNvSpPr>
            <a:spLocks noGrp="1"/>
          </p:cNvSpPr>
          <p:nvPr>
            <p:ph idx="1"/>
          </p:nvPr>
        </p:nvSpPr>
        <p:spPr/>
        <p:txBody>
          <a:bodyPr/>
          <a:p>
            <a:r>
              <a:rPr lang="en-US"/>
              <a:t>AngularJS, developed and maintained by Google</a:t>
            </a:r>
            <a:endParaRPr lang="en-US"/>
          </a:p>
          <a:p>
            <a:r>
              <a:rPr lang="en-US"/>
              <a:t>It is a comprehensive JavaScript framework for building large-scale applications.</a:t>
            </a:r>
            <a:endParaRPr lang="en-US"/>
          </a:p>
          <a:p>
            <a:r>
              <a:rPr lang="en-US"/>
              <a:t>It follows a Model-View-Controller (MVC) architectural pattern, where the application's logic and data are separated from the UI.</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AJAX</a:t>
            </a:r>
            <a:endParaRPr lang="en-US"/>
          </a:p>
        </p:txBody>
      </p:sp>
      <p:sp>
        <p:nvSpPr>
          <p:cNvPr id="3" name="Content Placeholder 2"/>
          <p:cNvSpPr>
            <a:spLocks noGrp="1"/>
          </p:cNvSpPr>
          <p:nvPr>
            <p:ph idx="1"/>
          </p:nvPr>
        </p:nvSpPr>
        <p:spPr/>
        <p:txBody>
          <a:bodyPr>
            <a:normAutofit fontScale="90000" lnSpcReduction="20000"/>
          </a:bodyPr>
          <a:p>
            <a:r>
              <a:rPr lang="en-US"/>
              <a:t>AJAX (Asynchronous JavaScript and XML) is a web development technique for sending and retrieving data from a server asynchronously without reloading the entire web page.</a:t>
            </a:r>
            <a:endParaRPr lang="en-US"/>
          </a:p>
          <a:p>
            <a:endParaRPr lang="en-US"/>
          </a:p>
          <a:p>
            <a:r>
              <a:rPr lang="en-US"/>
              <a:t>AJAX enables a more dynamic and interactive user experience by allowing seamless updates to specific parts of a web page.</a:t>
            </a:r>
            <a:endParaRPr lang="en-US"/>
          </a:p>
          <a:p>
            <a:endParaRPr lang="en-US"/>
          </a:p>
          <a:p>
            <a:r>
              <a:rPr lang="en-US"/>
              <a:t>With AJAX, users can interact with web applications without experiencing interruptions or delays caused by full page reloads.</a:t>
            </a:r>
            <a:endParaRPr lang="en-US"/>
          </a:p>
          <a:p>
            <a:endParaRPr lang="en-US"/>
          </a:p>
          <a:p>
            <a:r>
              <a:rPr lang="en-US"/>
              <a:t>AJAX combines several technologies, including JavaScript, XMLHttpRequest (XHR), and server-side processing.</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274445" y="485775"/>
            <a:ext cx="9581515" cy="57435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a:t>
            </a:r>
            <a:endParaRPr lang="en-US"/>
          </a:p>
        </p:txBody>
      </p:sp>
      <p:sp>
        <p:nvSpPr>
          <p:cNvPr id="3" name="Content Placeholder 2"/>
          <p:cNvSpPr>
            <a:spLocks noGrp="1"/>
          </p:cNvSpPr>
          <p:nvPr>
            <p:ph idx="1"/>
          </p:nvPr>
        </p:nvSpPr>
        <p:spPr/>
        <p:txBody>
          <a:bodyPr>
            <a:normAutofit fontScale="70000"/>
          </a:bodyPr>
          <a:p>
            <a:r>
              <a:rPr lang="en-US"/>
              <a:t>JSON (JavaScript Object Notation) is a lightweight data interchange format that is widely used for representing and transmitting structured data.</a:t>
            </a:r>
            <a:endParaRPr lang="en-US"/>
          </a:p>
          <a:p>
            <a:endParaRPr lang="en-US"/>
          </a:p>
          <a:p>
            <a:r>
              <a:rPr lang="en-US"/>
              <a:t>JSON is based on JavaScript syntax but is language-independent, making it compatible with various programming languages.</a:t>
            </a:r>
            <a:endParaRPr lang="en-US"/>
          </a:p>
          <a:p>
            <a:endParaRPr lang="en-US"/>
          </a:p>
          <a:p>
            <a:r>
              <a:rPr lang="en-US"/>
              <a:t>JSON data is organized into key-value pairs and supports nested structures, arrays, and primitive data types such as strings, numbers, booleans, and null.</a:t>
            </a:r>
            <a:endParaRPr lang="en-US"/>
          </a:p>
          <a:p>
            <a:endParaRPr lang="en-US"/>
          </a:p>
          <a:p>
            <a:r>
              <a:rPr lang="en-US"/>
              <a:t>JSON has become the preferred format for data exchange in web APIs, as it is easy to parse, human-readable, and efficient for data transmission over the network.</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Data</a:t>
            </a:r>
            <a:endParaRPr lang="en-US"/>
          </a:p>
        </p:txBody>
      </p:sp>
      <p:sp>
        <p:nvSpPr>
          <p:cNvPr id="3" name="Content Placeholder 2"/>
          <p:cNvSpPr>
            <a:spLocks noGrp="1"/>
          </p:cNvSpPr>
          <p:nvPr>
            <p:ph idx="1"/>
          </p:nvPr>
        </p:nvSpPr>
        <p:spPr/>
        <p:txBody>
          <a:bodyPr>
            <a:normAutofit/>
          </a:bodyPr>
          <a:p>
            <a:pPr marL="0" indent="0">
              <a:buNone/>
            </a:pPr>
            <a:r>
              <a:rPr lang="en-US"/>
              <a:t>{</a:t>
            </a:r>
            <a:endParaRPr lang="en-US"/>
          </a:p>
          <a:p>
            <a:pPr marL="0" indent="0">
              <a:buNone/>
            </a:pPr>
            <a:r>
              <a:rPr lang="en-US"/>
              <a:t>  "name": "Ram",</a:t>
            </a:r>
            <a:endParaRPr lang="en-US"/>
          </a:p>
          <a:p>
            <a:pPr marL="0" indent="0">
              <a:buNone/>
            </a:pPr>
            <a:r>
              <a:rPr lang="en-US"/>
              <a:t>  "age": 30,</a:t>
            </a:r>
            <a:endParaRPr lang="en-US"/>
          </a:p>
          <a:p>
            <a:pPr marL="0" indent="0">
              <a:buNone/>
            </a:pPr>
            <a:r>
              <a:rPr lang="en-US"/>
              <a:t>  "email": "ram@lict.edu.np",</a:t>
            </a:r>
            <a:endParaRPr lang="en-US"/>
          </a:p>
          <a:p>
            <a:pPr marL="0" indent="0">
              <a:buNone/>
            </a:pPr>
            <a:r>
              <a:rPr lang="en-US"/>
              <a:t>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sp>
        <p:nvSpPr>
          <p:cNvPr id="3" name="Content Placeholder 2"/>
          <p:cNvSpPr>
            <a:spLocks noGrp="1"/>
          </p:cNvSpPr>
          <p:nvPr>
            <p:ph idx="1"/>
          </p:nvPr>
        </p:nvSpPr>
        <p:spPr/>
        <p:txBody>
          <a:bodyPr>
            <a:normAutofit lnSpcReduction="10000"/>
          </a:bodyPr>
          <a:p>
            <a:pPr marL="0" indent="0">
              <a:buNone/>
            </a:pPr>
            <a:r>
              <a:rPr lang="en-US" sz="2500">
                <a:latin typeface="Courier New" panose="02070309020205020404" charset="0"/>
                <a:cs typeface="Courier New" panose="02070309020205020404" charset="0"/>
              </a:rPr>
              <a:t>var pattern = new RegExp('bimclass', 'i'); </a:t>
            </a:r>
            <a:endParaRPr lang="en-US" sz="2500">
              <a:latin typeface="Courier New" panose="02070309020205020404" charset="0"/>
              <a:cs typeface="Courier New" panose="02070309020205020404" charset="0"/>
            </a:endParaRPr>
          </a:p>
          <a:p>
            <a:pPr marL="0" indent="0">
              <a:buNone/>
            </a:pPr>
            <a:r>
              <a:rPr lang="en-US" sz="2500">
                <a:latin typeface="Courier New" panose="02070309020205020404" charset="0"/>
                <a:cs typeface="Courier New" panose="02070309020205020404" charset="0"/>
              </a:rPr>
              <a:t>//or  var pattern = “/bimclass/i”;</a:t>
            </a:r>
            <a:endParaRPr lang="en-US" sz="2500">
              <a:latin typeface="Courier New" panose="02070309020205020404" charset="0"/>
              <a:cs typeface="Courier New" panose="02070309020205020404" charset="0"/>
            </a:endParaRPr>
          </a:p>
          <a:p>
            <a:pPr marL="0" indent="0">
              <a:buNone/>
            </a:pPr>
            <a:r>
              <a:rPr lang="en-US" sz="2500">
                <a:latin typeface="Courier New" panose="02070309020205020404" charset="0"/>
                <a:cs typeface="Courier New" panose="02070309020205020404" charset="0"/>
              </a:rPr>
              <a:t>var text = 'Welcome to BimClass!';</a:t>
            </a:r>
            <a:endParaRPr lang="en-US" sz="2500">
              <a:latin typeface="Courier New" panose="02070309020205020404" charset="0"/>
              <a:cs typeface="Courier New" panose="02070309020205020404" charset="0"/>
            </a:endParaRPr>
          </a:p>
          <a:p>
            <a:pPr marL="0" indent="0">
              <a:buNone/>
            </a:pPr>
            <a:r>
              <a:rPr lang="en-US" sz="2500">
                <a:latin typeface="Courier New" panose="02070309020205020404" charset="0"/>
                <a:cs typeface="Courier New" panose="02070309020205020404" charset="0"/>
              </a:rPr>
              <a:t>var isMatch = pattern.test(text);</a:t>
            </a:r>
            <a:endParaRPr lang="en-US" sz="2500">
              <a:latin typeface="Courier New" panose="02070309020205020404" charset="0"/>
              <a:cs typeface="Courier New" panose="02070309020205020404" charset="0"/>
            </a:endParaRPr>
          </a:p>
          <a:p>
            <a:pPr marL="0" indent="0">
              <a:buNone/>
            </a:pPr>
            <a:endParaRPr lang="en-US" sz="2500">
              <a:latin typeface="Courier New" panose="02070309020205020404" charset="0"/>
              <a:cs typeface="Courier New" panose="02070309020205020404" charset="0"/>
            </a:endParaRPr>
          </a:p>
          <a:p>
            <a:pPr marL="0" indent="0">
              <a:buNone/>
            </a:pPr>
            <a:r>
              <a:rPr lang="en-US" sz="2500">
                <a:latin typeface="Courier New" panose="02070309020205020404" charset="0"/>
                <a:cs typeface="Courier New" panose="02070309020205020404" charset="0"/>
              </a:rPr>
              <a:t>console.log(isMatch); // Output: true</a:t>
            </a:r>
            <a:endParaRPr lang="en-US" sz="2500">
              <a:latin typeface="Courier New" panose="02070309020205020404" charset="0"/>
              <a:cs typeface="Courier New" panose="02070309020205020404" charset="0"/>
            </a:endParaRPr>
          </a:p>
          <a:p>
            <a:pPr marL="0" indent="0">
              <a:buNone/>
            </a:pPr>
            <a:endParaRPr lang="en-US" sz="2500"/>
          </a:p>
          <a:p>
            <a:pPr marL="0" indent="0">
              <a:buNone/>
            </a:pPr>
            <a:r>
              <a:rPr lang="en-US" sz="2500" b="1"/>
              <a:t>test()</a:t>
            </a:r>
            <a:r>
              <a:rPr lang="en-US" sz="2500"/>
              <a:t> : Tests for a match in a string. Returns true or false</a:t>
            </a:r>
            <a:endParaRPr lang="en-US" sz="2500"/>
          </a:p>
          <a:p>
            <a:pPr marL="0" indent="0">
              <a:buNone/>
            </a:pPr>
            <a:r>
              <a:rPr lang="en-US" sz="2500" b="1"/>
              <a:t>exec()</a:t>
            </a:r>
            <a:r>
              <a:rPr lang="en-US" sz="2500"/>
              <a:t>: Tests for a match in a string. Returns the first match and null 	on mismatch</a:t>
            </a:r>
            <a:endParaRPr lang="en-US" sz="2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Replacing a text</a:t>
            </a:r>
            <a:endParaRPr lang="en-US"/>
          </a:p>
        </p:txBody>
      </p:sp>
      <p:sp>
        <p:nvSpPr>
          <p:cNvPr id="3" name="Content Placeholder 2"/>
          <p:cNvSpPr>
            <a:spLocks noGrp="1"/>
          </p:cNvSpPr>
          <p:nvPr>
            <p:ph idx="1"/>
          </p:nvPr>
        </p:nvSpPr>
        <p:spPr/>
        <p:txBody>
          <a:bodyPr/>
          <a:p>
            <a:pPr marL="0" indent="0">
              <a:buNone/>
            </a:pPr>
            <a:r>
              <a:rPr lang="en-US">
                <a:latin typeface="Courier New" panose="02070309020205020404" charset="0"/>
                <a:cs typeface="Courier New" panose="02070309020205020404" charset="0"/>
                <a:sym typeface="+mn-ea"/>
              </a:rPr>
              <a:t>var text= "We are BCA Students";</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sym typeface="+mn-ea"/>
              </a:rPr>
              <a:t>//Using regex to replace text</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sym typeface="+mn-ea"/>
              </a:rPr>
              <a:t>var replacedSentence = text.replace(/BCA/, "BIM");</a:t>
            </a:r>
            <a:endParaRPr lang="en-US">
              <a:latin typeface="Courier New" panose="02070309020205020404" charset="0"/>
              <a:cs typeface="Courier New" panose="02070309020205020404" charset="0"/>
            </a:endParaRPr>
          </a:p>
          <a:p>
            <a:pPr marL="0" indent="0">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325563"/>
          </a:xfrm>
        </p:spPr>
        <p:txBody>
          <a:bodyPr>
            <a:normAutofit/>
          </a:bodyPr>
          <a:p>
            <a:r>
              <a:rPr lang="en-US"/>
              <a:t>Expressions</a:t>
            </a:r>
            <a:endParaRPr lang="en-US"/>
          </a:p>
        </p:txBody>
      </p:sp>
      <p:sp>
        <p:nvSpPr>
          <p:cNvPr id="3" name="Content Placeholder 2"/>
          <p:cNvSpPr>
            <a:spLocks noGrp="1"/>
          </p:cNvSpPr>
          <p:nvPr>
            <p:ph idx="1"/>
          </p:nvPr>
        </p:nvSpPr>
        <p:spPr>
          <a:xfrm>
            <a:off x="838200" y="911225"/>
            <a:ext cx="10515600" cy="5795010"/>
          </a:xfrm>
        </p:spPr>
        <p:txBody>
          <a:bodyPr>
            <a:noAutofit/>
          </a:bodyPr>
          <a:p>
            <a:r>
              <a:rPr lang="en-US" sz="1700"/>
              <a:t>[abc] : Find any character between the brackets</a:t>
            </a:r>
            <a:endParaRPr lang="en-US" sz="1700"/>
          </a:p>
          <a:p>
            <a:r>
              <a:rPr lang="en-US" sz="1700"/>
              <a:t>[^abc] : Matches any single character that is not a,b or c.</a:t>
            </a:r>
            <a:endParaRPr lang="en-US" sz="1700"/>
          </a:p>
          <a:p>
            <a:r>
              <a:rPr lang="en-US" sz="1700"/>
              <a:t>[0-9]: Matches any digits.</a:t>
            </a:r>
            <a:endParaRPr lang="en-US" sz="1700"/>
          </a:p>
          <a:p>
            <a:r>
              <a:rPr lang="en-US" sz="1700"/>
              <a:t>[^0-9]: Matches any non-digits.</a:t>
            </a:r>
            <a:endParaRPr lang="en-US" sz="1700"/>
          </a:p>
          <a:p>
            <a:r>
              <a:rPr lang="en-US" sz="1700"/>
              <a:t>\d : digit or similar to [0-9]</a:t>
            </a:r>
            <a:endParaRPr lang="en-US" sz="1700"/>
          </a:p>
          <a:p>
            <a:r>
              <a:rPr lang="en-US" sz="1700"/>
              <a:t>\D : non-digit</a:t>
            </a:r>
            <a:endParaRPr lang="en-US" sz="1700"/>
          </a:p>
          <a:p>
            <a:r>
              <a:rPr lang="en-US" sz="1700"/>
              <a:t>\w : word character</a:t>
            </a:r>
            <a:endParaRPr lang="en-US" sz="1700"/>
          </a:p>
          <a:p>
            <a:r>
              <a:rPr lang="en-US" sz="1700"/>
              <a:t>\s : white space</a:t>
            </a:r>
            <a:endParaRPr lang="en-US" sz="1700"/>
          </a:p>
          <a:p>
            <a:r>
              <a:rPr lang="en-US" sz="1700"/>
              <a:t>n+ : at least one n</a:t>
            </a:r>
            <a:endParaRPr lang="en-US" sz="1700"/>
          </a:p>
          <a:p>
            <a:r>
              <a:rPr lang="en-US" sz="1700"/>
              <a:t>n* : zero or more n</a:t>
            </a:r>
            <a:endParaRPr lang="en-US" sz="1700"/>
          </a:p>
          <a:p>
            <a:r>
              <a:rPr lang="en-US" sz="1700"/>
              <a:t>n? : zero or one n</a:t>
            </a:r>
            <a:endParaRPr lang="en-US" sz="1700"/>
          </a:p>
          <a:p>
            <a:r>
              <a:rPr lang="en-US" sz="1700"/>
              <a:t>n{X} : X sequence of n.</a:t>
            </a:r>
            <a:endParaRPr lang="en-US" sz="1700"/>
          </a:p>
          <a:p>
            <a:r>
              <a:rPr lang="en-US" sz="1700"/>
              <a:t>n{X,Y} : X to Y length of n.</a:t>
            </a:r>
            <a:endParaRPr lang="en-US" sz="1700"/>
          </a:p>
          <a:p>
            <a:r>
              <a:rPr lang="en-US" sz="1700"/>
              <a:t>n{X,} : Occur at least X time.</a:t>
            </a:r>
            <a:endParaRPr lang="en-US" sz="1700"/>
          </a:p>
          <a:p>
            <a:r>
              <a:rPr lang="en-US" sz="1700"/>
              <a:t>^n : begin with n.</a:t>
            </a:r>
            <a:endParaRPr lang="en-US" sz="1700"/>
          </a:p>
          <a:p>
            <a:r>
              <a:rPr lang="en-US" sz="1700"/>
              <a:t>n$ : end with n.</a:t>
            </a:r>
            <a:endParaRPr lang="en-US"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Valid Phone number</a:t>
            </a:r>
            <a:endParaRPr lang="en-US"/>
          </a:p>
        </p:txBody>
      </p:sp>
      <p:sp>
        <p:nvSpPr>
          <p:cNvPr id="3" name="Content Placeholder 2"/>
          <p:cNvSpPr>
            <a:spLocks noGrp="1"/>
          </p:cNvSpPr>
          <p:nvPr>
            <p:ph idx="1"/>
          </p:nvPr>
        </p:nvSpPr>
        <p:spPr/>
        <p:txBody>
          <a:bodyPr>
            <a:normAutofit/>
          </a:bodyPr>
          <a:p>
            <a:pPr marL="0" indent="0">
              <a:buNone/>
            </a:pPr>
            <a:r>
              <a:rPr lang="en-US">
                <a:latin typeface="Courier New" panose="02070309020205020404" charset="0"/>
                <a:cs typeface="Courier New" panose="02070309020205020404" charset="0"/>
              </a:rPr>
              <a:t>var number = “985555555555”;</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var pattern = /^98\d{8}$/;</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var result = pattern.test(number);</a:t>
            </a:r>
            <a:endParaRPr lang="en-US">
              <a:latin typeface="Courier New" panose="02070309020205020404" charset="0"/>
              <a:cs typeface="Courier New" panose="02070309020205020404" charset="0"/>
            </a:endParaRPr>
          </a:p>
          <a:p>
            <a:pPr marL="0" indent="0">
              <a:buNone/>
            </a:pPr>
            <a:endParaRPr lang="en-US">
              <a:latin typeface="Courier New" panose="02070309020205020404" charset="0"/>
              <a:cs typeface="Courier New" panose="02070309020205020404" charset="0"/>
            </a:endParaRPr>
          </a:p>
          <a:p>
            <a:pPr marL="0" indent="0">
              <a:buNone/>
            </a:pPr>
            <a:endParaRPr lang="en-US">
              <a:latin typeface="Courier New" panose="02070309020205020404" charset="0"/>
              <a:cs typeface="Courier New" panose="020703090202050204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Valid Email Address</a:t>
            </a:r>
            <a:endParaRPr lang="en-US"/>
          </a:p>
        </p:txBody>
      </p:sp>
      <p:sp>
        <p:nvSpPr>
          <p:cNvPr id="3" name="Content Placeholder 2"/>
          <p:cNvSpPr>
            <a:spLocks noGrp="1"/>
          </p:cNvSpPr>
          <p:nvPr>
            <p:ph idx="1"/>
          </p:nvPr>
        </p:nvSpPr>
        <p:spPr>
          <a:xfrm>
            <a:off x="838200" y="1374775"/>
            <a:ext cx="10515600" cy="4894580"/>
          </a:xfrm>
        </p:spPr>
        <p:txBody>
          <a:bodyPr>
            <a:normAutofit fontScale="80000"/>
          </a:bodyPr>
          <a:p>
            <a:pPr marL="0" indent="0">
              <a:buNone/>
            </a:pPr>
            <a:r>
              <a:rPr lang="en-US">
                <a:latin typeface="Courier New" panose="02070309020205020404" charset="0"/>
                <a:cs typeface="Courier New" panose="02070309020205020404" charset="0"/>
              </a:rPr>
              <a:t>var email = “myemail@gmail.com”;</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var pattern = /^[^\s@]+@[^\s@]+\.[^\s@]+$/;</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var result = pattern.test(email);</a:t>
            </a:r>
            <a:endParaRPr lang="en-US">
              <a:latin typeface="Courier New" panose="02070309020205020404" charset="0"/>
              <a:cs typeface="Courier New" panose="02070309020205020404" charset="0"/>
            </a:endParaRPr>
          </a:p>
          <a:p>
            <a:pPr marL="0" indent="0">
              <a:buNone/>
            </a:pPr>
            <a:endParaRPr lang="en-US">
              <a:latin typeface="Courier New" panose="02070309020205020404" charset="0"/>
              <a:cs typeface="Courier New" panose="02070309020205020404" charset="0"/>
            </a:endParaRPr>
          </a:p>
          <a:p>
            <a:pPr>
              <a:buFont typeface="Arial" panose="020B0604020202020204" pitchFamily="34" charset="0"/>
              <a:buChar char="•"/>
            </a:pPr>
            <a:r>
              <a:rPr lang="en-US">
                <a:latin typeface="+mj-lt"/>
                <a:ea typeface="+mj-lt"/>
                <a:cs typeface="Courier New" panose="02070309020205020404" charset="0"/>
              </a:rPr>
              <a:t>^: Matches the start of the string.</a:t>
            </a:r>
            <a:endParaRPr lang="en-US">
              <a:latin typeface="+mj-lt"/>
              <a:ea typeface="+mj-lt"/>
              <a:cs typeface="Courier New" panose="02070309020205020404" charset="0"/>
            </a:endParaRPr>
          </a:p>
          <a:p>
            <a:pPr>
              <a:buFont typeface="Arial" panose="020B0604020202020204" pitchFamily="34" charset="0"/>
              <a:buChar char="•"/>
            </a:pPr>
            <a:r>
              <a:rPr lang="en-US">
                <a:latin typeface="+mj-lt"/>
                <a:ea typeface="+mj-lt"/>
                <a:cs typeface="Courier New" panose="02070309020205020404" charset="0"/>
              </a:rPr>
              <a:t>[^\s@]+: Matches one or more characters that are not whitespace or @.</a:t>
            </a:r>
            <a:endParaRPr lang="en-US">
              <a:latin typeface="+mj-lt"/>
              <a:ea typeface="+mj-lt"/>
              <a:cs typeface="Courier New" panose="02070309020205020404" charset="0"/>
            </a:endParaRPr>
          </a:p>
          <a:p>
            <a:pPr>
              <a:buFont typeface="Arial" panose="020B0604020202020204" pitchFamily="34" charset="0"/>
              <a:buChar char="•"/>
            </a:pPr>
            <a:r>
              <a:rPr lang="en-US">
                <a:latin typeface="+mj-lt"/>
                <a:ea typeface="+mj-lt"/>
                <a:cs typeface="Courier New" panose="02070309020205020404" charset="0"/>
              </a:rPr>
              <a:t>@: Matches the @ symbol.</a:t>
            </a:r>
            <a:endParaRPr lang="en-US">
              <a:latin typeface="+mj-lt"/>
              <a:ea typeface="+mj-lt"/>
              <a:cs typeface="Courier New" panose="02070309020205020404" charset="0"/>
            </a:endParaRPr>
          </a:p>
          <a:p>
            <a:pPr>
              <a:buFont typeface="Arial" panose="020B0604020202020204" pitchFamily="34" charset="0"/>
              <a:buChar char="•"/>
            </a:pPr>
            <a:r>
              <a:rPr lang="en-US">
                <a:latin typeface="+mj-lt"/>
                <a:ea typeface="+mj-lt"/>
                <a:cs typeface="Courier New" panose="02070309020205020404" charset="0"/>
              </a:rPr>
              <a:t>[^\s@]+: Matches one or more characters that are not whitespace or @.</a:t>
            </a:r>
            <a:endParaRPr lang="en-US">
              <a:latin typeface="+mj-lt"/>
              <a:ea typeface="+mj-lt"/>
              <a:cs typeface="Courier New" panose="02070309020205020404" charset="0"/>
            </a:endParaRPr>
          </a:p>
          <a:p>
            <a:pPr>
              <a:buFont typeface="Arial" panose="020B0604020202020204" pitchFamily="34" charset="0"/>
              <a:buChar char="•"/>
            </a:pPr>
            <a:r>
              <a:rPr lang="en-US">
                <a:latin typeface="+mj-lt"/>
                <a:ea typeface="+mj-lt"/>
                <a:cs typeface="Courier New" panose="02070309020205020404" charset="0"/>
              </a:rPr>
              <a:t>\.: Matches a (.) character.</a:t>
            </a:r>
            <a:endParaRPr lang="en-US">
              <a:latin typeface="+mj-lt"/>
              <a:ea typeface="+mj-lt"/>
              <a:cs typeface="Courier New" panose="02070309020205020404" charset="0"/>
            </a:endParaRPr>
          </a:p>
          <a:p>
            <a:pPr>
              <a:buFont typeface="Arial" panose="020B0604020202020204" pitchFamily="34" charset="0"/>
              <a:buChar char="•"/>
            </a:pPr>
            <a:r>
              <a:rPr lang="en-US">
                <a:latin typeface="+mj-lt"/>
                <a:ea typeface="+mj-lt"/>
                <a:cs typeface="Courier New" panose="02070309020205020404" charset="0"/>
              </a:rPr>
              <a:t>[^\s@]+: Matches one or more characters that are not whitespace or @.</a:t>
            </a:r>
            <a:endParaRPr lang="en-US">
              <a:latin typeface="+mj-lt"/>
              <a:ea typeface="+mj-lt"/>
              <a:cs typeface="Courier New" panose="02070309020205020404" charset="0"/>
            </a:endParaRPr>
          </a:p>
          <a:p>
            <a:pPr>
              <a:buFont typeface="Arial" panose="020B0604020202020204" pitchFamily="34" charset="0"/>
              <a:buChar char="•"/>
            </a:pPr>
            <a:r>
              <a:rPr lang="en-US">
                <a:latin typeface="+mj-lt"/>
                <a:ea typeface="+mj-lt"/>
                <a:cs typeface="Courier New" panose="02070309020205020404" charset="0"/>
              </a:rPr>
              <a:t>$: Matches the end of the string.</a:t>
            </a:r>
            <a:endParaRPr lang="en-US">
              <a:latin typeface="+mj-lt"/>
              <a:ea typeface="+mj-lt"/>
              <a:cs typeface="Courier New" panose="020703090202050204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Error Handling	</a:t>
            </a:r>
            <a:endParaRPr lang="en-US"/>
          </a:p>
        </p:txBody>
      </p:sp>
      <p:sp>
        <p:nvSpPr>
          <p:cNvPr id="3" name="Content Placeholder 2"/>
          <p:cNvSpPr>
            <a:spLocks noGrp="1"/>
          </p:cNvSpPr>
          <p:nvPr>
            <p:ph idx="1"/>
          </p:nvPr>
        </p:nvSpPr>
        <p:spPr/>
        <p:txBody>
          <a:bodyPr>
            <a:normAutofit fontScale="90000" lnSpcReduction="10000"/>
          </a:bodyPr>
          <a:p>
            <a:pPr marL="0" indent="0">
              <a:buNone/>
            </a:pPr>
            <a:r>
              <a:rPr lang="en-US">
                <a:latin typeface="Courier New" panose="02070309020205020404" charset="0"/>
                <a:cs typeface="Courier New" panose="02070309020205020404" charset="0"/>
              </a:rPr>
              <a:t>  var num1 = 10;</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  var num2 = 0;</a:t>
            </a:r>
            <a:endParaRPr lang="en-US">
              <a:latin typeface="Courier New" panose="02070309020205020404" charset="0"/>
              <a:cs typeface="Courier New" panose="02070309020205020404" charset="0"/>
            </a:endParaRPr>
          </a:p>
          <a:p>
            <a:pPr marL="0" indent="0">
              <a:buNone/>
            </a:pP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  try {</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    var result = num1 / num2 ;</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    console.log("Result:", result);</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  } catch (error) {</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    console.error("Error:", error.message);</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  }</a:t>
            </a:r>
            <a:endParaRPr lang="en-US">
              <a:latin typeface="Courier New" panose="02070309020205020404" charset="0"/>
              <a:cs typeface="Courier New" panose="02070309020205020404" charset="0"/>
            </a:endParaRPr>
          </a:p>
          <a:p>
            <a:pPr marL="0" indent="0">
              <a:buNone/>
            </a:pPr>
            <a:r>
              <a:rPr lang="en-US">
                <a:latin typeface="Courier New" panose="02070309020205020404" charset="0"/>
                <a:cs typeface="Courier New" panose="02070309020205020404" charset="0"/>
              </a:rPr>
              <a:t>Output: Error: Division by zero</a:t>
            </a:r>
            <a:endParaRPr lang="en-US">
              <a:latin typeface="Courier New" panose="02070309020205020404" charset="0"/>
              <a:cs typeface="Courier New" panose="02070309020205020404" charset="0"/>
            </a:endParaRPr>
          </a:p>
          <a:p>
            <a:pPr marL="0" indent="0">
              <a:buNone/>
            </a:pPr>
            <a:endParaRPr lang="en-US">
              <a:latin typeface="Courier New" panose="02070309020205020404" charset="0"/>
              <a:cs typeface="Courier New" panose="02070309020205020404" charset="0"/>
            </a:endParaRPr>
          </a:p>
          <a:p>
            <a:pPr marL="0" indent="0">
              <a:buNone/>
            </a:pPr>
            <a:endParaRPr lang="en-US">
              <a:latin typeface="Courier New" panose="02070309020205020404" charset="0"/>
              <a:cs typeface="Courier New" panose="02070309020205020404" charset="0"/>
            </a:endParaRPr>
          </a:p>
          <a:p>
            <a:pPr marL="0" indent="0">
              <a:buNone/>
            </a:pPr>
            <a:endParaRPr lang="en-US">
              <a:latin typeface="Courier New" panose="02070309020205020404" charset="0"/>
              <a:cs typeface="Courier New" panose="020703090202050204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BOM</a:t>
            </a:r>
            <a:endParaRPr lang="en-US"/>
          </a:p>
        </p:txBody>
      </p:sp>
      <p:sp>
        <p:nvSpPr>
          <p:cNvPr id="3" name="Content Placeholder 2"/>
          <p:cNvSpPr>
            <a:spLocks noGrp="1"/>
          </p:cNvSpPr>
          <p:nvPr>
            <p:ph idx="1"/>
          </p:nvPr>
        </p:nvSpPr>
        <p:spPr/>
        <p:txBody>
          <a:bodyPr/>
          <a:p>
            <a:r>
              <a:rPr lang="en-US"/>
              <a:t>BOM stands for Browser Object Model. </a:t>
            </a:r>
            <a:endParaRPr lang="en-US"/>
          </a:p>
          <a:p>
            <a:r>
              <a:rPr lang="en-US"/>
              <a:t>It is a collection of JavaScript objects and APIs provided by web browsers to interact with various aspects of the browser environment. </a:t>
            </a:r>
            <a:endParaRPr lang="en-US"/>
          </a:p>
          <a:p>
            <a:r>
              <a:rPr lang="en-US"/>
              <a:t>The BOM provides access to browser-specific functionality beyond what is available through the core JavaScript language.</a:t>
            </a:r>
            <a:endParaRPr lang="en-US"/>
          </a:p>
          <a:p>
            <a:r>
              <a:rPr lang="en-US"/>
              <a:t>Objects like: window, document, screen</a:t>
            </a:r>
            <a:endParaRPr lang="en-US"/>
          </a:p>
          <a:p>
            <a:pPr marL="0" indent="0">
              <a:buNone/>
            </a:pPr>
            <a:r>
              <a:rPr lang="en-US"/>
              <a:t>	</a:t>
            </a:r>
            <a:r>
              <a:rPr lang="en-US">
                <a:latin typeface="Courier New" panose="02070309020205020404" charset="0"/>
                <a:cs typeface="Courier New" panose="02070309020205020404" charset="0"/>
              </a:rPr>
              <a:t>window.alert(“an example”);</a:t>
            </a:r>
            <a:endParaRPr lang="en-US">
              <a:latin typeface="Courier New" panose="02070309020205020404" charset="0"/>
              <a:cs typeface="Courier New" panose="0207030902020502040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9567</Words>
  <Application>WPS Presentation</Application>
  <PresentationFormat>宽屏</PresentationFormat>
  <Paragraphs>317</Paragraphs>
  <Slides>26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Arial</vt:lpstr>
      <vt:lpstr>SimSun</vt:lpstr>
      <vt:lpstr>Wingdings</vt:lpstr>
      <vt:lpstr>Courier New</vt:lpstr>
      <vt:lpstr>Calibri Light</vt:lpstr>
      <vt:lpstr>Century Gothic</vt:lpstr>
      <vt:lpstr>Calibri</vt:lpstr>
      <vt:lpstr>Microsoft YaHei</vt:lpstr>
      <vt:lpstr>Arial Unicode MS</vt:lpstr>
      <vt:lpstr>宋体</vt:lpstr>
      <vt:lpstr>Office 主题</vt:lpstr>
      <vt:lpstr>Regular Expression in Javascript</vt:lpstr>
      <vt:lpstr>RegExp Object</vt:lpstr>
      <vt:lpstr>Example</vt:lpstr>
      <vt:lpstr>Replacing a text</vt:lpstr>
      <vt:lpstr>Expressions</vt:lpstr>
      <vt:lpstr>Valid Phone number</vt:lpstr>
      <vt:lpstr>Valid Email Address</vt:lpstr>
      <vt:lpstr>Error Handling	</vt:lpstr>
      <vt:lpstr>BOM</vt:lpstr>
      <vt:lpstr>PowerPoint 演示文稿</vt:lpstr>
      <vt:lpstr>Array in Javascript	</vt:lpstr>
      <vt:lpstr>PowerPoint 演示文稿</vt:lpstr>
      <vt:lpstr>Class and Objects</vt:lpstr>
      <vt:lpstr>Date Object</vt:lpstr>
      <vt:lpstr>PowerPoint 演示文稿</vt:lpstr>
      <vt:lpstr>PowerPoint 演示文稿</vt:lpstr>
      <vt:lpstr>Cookies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sudip</cp:lastModifiedBy>
  <cp:revision>37</cp:revision>
  <dcterms:created xsi:type="dcterms:W3CDTF">2023-06-25T16:32:40Z</dcterms:created>
  <dcterms:modified xsi:type="dcterms:W3CDTF">2023-06-25T16:32:40Z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1033-11.1.0.11698</vt:lpwstr>
  </property>
</Properties>
</file>