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3"/>
  </p:notesMasterIdLst>
  <p:sldIdLst>
    <p:sldId id="1864" r:id="rId5"/>
    <p:sldId id="1868" r:id="rId6"/>
    <p:sldId id="1845" r:id="rId7"/>
    <p:sldId id="1846" r:id="rId8"/>
    <p:sldId id="1849" r:id="rId9"/>
    <p:sldId id="1865" r:id="rId10"/>
    <p:sldId id="1869" r:id="rId11"/>
    <p:sldId id="1876" r:id="rId12"/>
    <p:sldId id="1877" r:id="rId13"/>
    <p:sldId id="1870" r:id="rId14"/>
    <p:sldId id="1871" r:id="rId15"/>
    <p:sldId id="1875" r:id="rId16"/>
    <p:sldId id="1872" r:id="rId17"/>
    <p:sldId id="1879" r:id="rId18"/>
    <p:sldId id="1873" r:id="rId19"/>
    <p:sldId id="1874" r:id="rId20"/>
    <p:sldId id="1858" r:id="rId21"/>
    <p:sldId id="1878"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4387"/>
    <a:srgbClr val="FF2625"/>
    <a:srgbClr val="007788"/>
    <a:srgbClr val="297C2A"/>
    <a:srgbClr val="F69000"/>
    <a:srgbClr val="01C2D1"/>
    <a:srgbClr val="D6D734"/>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4724" autoAdjust="0"/>
  </p:normalViewPr>
  <p:slideViewPr>
    <p:cSldViewPr snapToGrid="0">
      <p:cViewPr varScale="1">
        <p:scale>
          <a:sx n="71" d="100"/>
          <a:sy n="71" d="100"/>
        </p:scale>
        <p:origin x="510" y="78"/>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2" y="2766219"/>
            <a:ext cx="6329778" cy="1228732"/>
          </a:xfrm>
        </p:spPr>
        <p:txBody>
          <a:bodyPr anchor="ctr">
            <a:noAutofit/>
          </a:bodyPr>
          <a:lstStyle/>
          <a:p>
            <a:r>
              <a:rPr lang="en-US" sz="6600" dirty="0"/>
              <a:t>Solar Inverter </a:t>
            </a:r>
            <a:endParaRPr lang="en-US" altLang="en-US" sz="6600"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54D0-193B-7A55-7798-341AA28938D1}"/>
              </a:ext>
            </a:extLst>
          </p:cNvPr>
          <p:cNvSpPr>
            <a:spLocks noGrp="1"/>
          </p:cNvSpPr>
          <p:nvPr>
            <p:ph type="title"/>
          </p:nvPr>
        </p:nvSpPr>
        <p:spPr>
          <a:xfrm>
            <a:off x="5199742" y="715962"/>
            <a:ext cx="6477000" cy="864264"/>
          </a:xfrm>
        </p:spPr>
        <p:txBody>
          <a:bodyPr/>
          <a:lstStyle/>
          <a:p>
            <a:r>
              <a:rPr lang="en-IN" dirty="0"/>
              <a:t>Block Diagram</a:t>
            </a:r>
          </a:p>
        </p:txBody>
      </p:sp>
      <p:sp>
        <p:nvSpPr>
          <p:cNvPr id="3" name="Text Placeholder 2">
            <a:extLst>
              <a:ext uri="{FF2B5EF4-FFF2-40B4-BE49-F238E27FC236}">
                <a16:creationId xmlns:a16="http://schemas.microsoft.com/office/drawing/2014/main" id="{EED6E251-0EA9-9667-C437-6CEFE0D4D587}"/>
              </a:ext>
            </a:extLst>
          </p:cNvPr>
          <p:cNvSpPr>
            <a:spLocks noGrp="1"/>
          </p:cNvSpPr>
          <p:nvPr>
            <p:ph type="body" sz="quarter" idx="11"/>
          </p:nvPr>
        </p:nvSpPr>
        <p:spPr>
          <a:xfrm>
            <a:off x="5199743" y="1905000"/>
            <a:ext cx="5435706" cy="429827"/>
          </a:xfrm>
        </p:spPr>
        <p:txBody>
          <a:bodyPr/>
          <a:lstStyle/>
          <a:p>
            <a:endParaRPr lang="en-IN" dirty="0"/>
          </a:p>
        </p:txBody>
      </p:sp>
      <p:sp>
        <p:nvSpPr>
          <p:cNvPr id="5" name="AutoShape 2">
            <a:extLst>
              <a:ext uri="{FF2B5EF4-FFF2-40B4-BE49-F238E27FC236}">
                <a16:creationId xmlns:a16="http://schemas.microsoft.com/office/drawing/2014/main" id="{5881B6AD-CF78-5154-E794-1ABFA805A905}"/>
              </a:ext>
            </a:extLst>
          </p:cNvPr>
          <p:cNvSpPr>
            <a:spLocks noChangeAspect="1" noChangeArrowheads="1"/>
          </p:cNvSpPr>
          <p:nvPr/>
        </p:nvSpPr>
        <p:spPr bwMode="auto">
          <a:xfrm>
            <a:off x="6400800" y="3276600"/>
            <a:ext cx="488272" cy="4882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F4B124E5-257A-5999-5CD4-E524085751E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Rounded Corners 7">
            <a:extLst>
              <a:ext uri="{FF2B5EF4-FFF2-40B4-BE49-F238E27FC236}">
                <a16:creationId xmlns:a16="http://schemas.microsoft.com/office/drawing/2014/main" id="{5A061681-367F-423F-7C38-9EF22B85046D}"/>
              </a:ext>
            </a:extLst>
          </p:cNvPr>
          <p:cNvSpPr/>
          <p:nvPr/>
        </p:nvSpPr>
        <p:spPr>
          <a:xfrm>
            <a:off x="6685682" y="296447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Regulator Battery Charger</a:t>
            </a:r>
          </a:p>
        </p:txBody>
      </p:sp>
      <p:sp>
        <p:nvSpPr>
          <p:cNvPr id="9" name="Rectangle: Rounded Corners 8">
            <a:extLst>
              <a:ext uri="{FF2B5EF4-FFF2-40B4-BE49-F238E27FC236}">
                <a16:creationId xmlns:a16="http://schemas.microsoft.com/office/drawing/2014/main" id="{F85426D0-CA1B-46A1-E6F6-79409B4E895C}"/>
              </a:ext>
            </a:extLst>
          </p:cNvPr>
          <p:cNvSpPr/>
          <p:nvPr/>
        </p:nvSpPr>
        <p:spPr>
          <a:xfrm>
            <a:off x="8225592" y="2964476"/>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1100" dirty="0"/>
              <a:t>Inverter Circuit</a:t>
            </a:r>
          </a:p>
        </p:txBody>
      </p:sp>
      <p:sp>
        <p:nvSpPr>
          <p:cNvPr id="10" name="Rectangle: Rounded Corners 9">
            <a:extLst>
              <a:ext uri="{FF2B5EF4-FFF2-40B4-BE49-F238E27FC236}">
                <a16:creationId xmlns:a16="http://schemas.microsoft.com/office/drawing/2014/main" id="{82C6CE97-F7C4-FA70-75DF-7A48B3748315}"/>
              </a:ext>
            </a:extLst>
          </p:cNvPr>
          <p:cNvSpPr/>
          <p:nvPr/>
        </p:nvSpPr>
        <p:spPr>
          <a:xfrm>
            <a:off x="9737832" y="2971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Switching Device</a:t>
            </a:r>
          </a:p>
        </p:txBody>
      </p:sp>
      <p:sp>
        <p:nvSpPr>
          <p:cNvPr id="12" name="Rectangle: Rounded Corners 11">
            <a:extLst>
              <a:ext uri="{FF2B5EF4-FFF2-40B4-BE49-F238E27FC236}">
                <a16:creationId xmlns:a16="http://schemas.microsoft.com/office/drawing/2014/main" id="{84DAA8B3-236E-C6C5-C5B6-43BD0D4A34F0}"/>
              </a:ext>
            </a:extLst>
          </p:cNvPr>
          <p:cNvSpPr/>
          <p:nvPr/>
        </p:nvSpPr>
        <p:spPr>
          <a:xfrm>
            <a:off x="5165116" y="2971800"/>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Solar</a:t>
            </a:r>
          </a:p>
          <a:p>
            <a:pPr algn="ctr"/>
            <a:r>
              <a:rPr lang="en-IN" sz="1100" dirty="0"/>
              <a:t>Panel</a:t>
            </a:r>
          </a:p>
        </p:txBody>
      </p:sp>
      <p:sp>
        <p:nvSpPr>
          <p:cNvPr id="13" name="Rectangle: Rounded Corners 12">
            <a:extLst>
              <a:ext uri="{FF2B5EF4-FFF2-40B4-BE49-F238E27FC236}">
                <a16:creationId xmlns:a16="http://schemas.microsoft.com/office/drawing/2014/main" id="{896DFAD1-0083-4C94-A0E5-67753ACC0CBD}"/>
              </a:ext>
            </a:extLst>
          </p:cNvPr>
          <p:cNvSpPr/>
          <p:nvPr/>
        </p:nvSpPr>
        <p:spPr>
          <a:xfrm>
            <a:off x="11250456" y="293993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900" dirty="0"/>
              <a:t>Step Up Transformer</a:t>
            </a:r>
          </a:p>
        </p:txBody>
      </p:sp>
      <p:sp>
        <p:nvSpPr>
          <p:cNvPr id="14" name="Arrow: Right 13">
            <a:extLst>
              <a:ext uri="{FF2B5EF4-FFF2-40B4-BE49-F238E27FC236}">
                <a16:creationId xmlns:a16="http://schemas.microsoft.com/office/drawing/2014/main" id="{A04F6C7E-9F9B-44E1-41A5-DE12CF5857E9}"/>
              </a:ext>
            </a:extLst>
          </p:cNvPr>
          <p:cNvSpPr/>
          <p:nvPr/>
        </p:nvSpPr>
        <p:spPr>
          <a:xfrm>
            <a:off x="6079220" y="3269276"/>
            <a:ext cx="587352"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4E4E47D-1F25-9A9D-B0A8-C971D985D826}"/>
              </a:ext>
            </a:extLst>
          </p:cNvPr>
          <p:cNvSpPr/>
          <p:nvPr/>
        </p:nvSpPr>
        <p:spPr>
          <a:xfrm>
            <a:off x="7620416" y="3266502"/>
            <a:ext cx="594360" cy="307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51F2914-08A9-50B6-4A8A-CDC7DF1FAAF2}"/>
              </a:ext>
            </a:extLst>
          </p:cNvPr>
          <p:cNvSpPr/>
          <p:nvPr/>
        </p:nvSpPr>
        <p:spPr>
          <a:xfrm>
            <a:off x="9139992" y="3276600"/>
            <a:ext cx="594360" cy="307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A8735F7-2432-F43E-052B-C74E46CB2B47}"/>
              </a:ext>
            </a:extLst>
          </p:cNvPr>
          <p:cNvSpPr/>
          <p:nvPr/>
        </p:nvSpPr>
        <p:spPr>
          <a:xfrm>
            <a:off x="10652232" y="3258882"/>
            <a:ext cx="594360" cy="307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82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485-F55A-52B9-A3E8-2503AB60A0F7}"/>
              </a:ext>
            </a:extLst>
          </p:cNvPr>
          <p:cNvSpPr>
            <a:spLocks noGrp="1"/>
          </p:cNvSpPr>
          <p:nvPr>
            <p:ph type="title"/>
          </p:nvPr>
        </p:nvSpPr>
        <p:spPr>
          <a:xfrm>
            <a:off x="639193" y="133165"/>
            <a:ext cx="6171462" cy="1269507"/>
          </a:xfrm>
        </p:spPr>
        <p:txBody>
          <a:bodyPr/>
          <a:lstStyle/>
          <a:p>
            <a:r>
              <a:rPr lang="en-IN" dirty="0">
                <a:solidFill>
                  <a:schemeClr val="accent1">
                    <a:lumMod val="75000"/>
                  </a:schemeClr>
                </a:solidFill>
              </a:rPr>
              <a:t>Circuit Diagram: </a:t>
            </a:r>
            <a:br>
              <a:rPr lang="en-IN" dirty="0"/>
            </a:br>
            <a:r>
              <a:rPr lang="en-IN" sz="2400" dirty="0">
                <a:solidFill>
                  <a:schemeClr val="accent6"/>
                </a:solidFill>
              </a:rPr>
              <a:t>Solar Charger Circuit</a:t>
            </a:r>
          </a:p>
        </p:txBody>
      </p:sp>
      <p:pic>
        <p:nvPicPr>
          <p:cNvPr id="5" name="Picture 4">
            <a:extLst>
              <a:ext uri="{FF2B5EF4-FFF2-40B4-BE49-F238E27FC236}">
                <a16:creationId xmlns:a16="http://schemas.microsoft.com/office/drawing/2014/main" id="{38F4A2DB-86DE-8204-65B9-9BD3A94745FD}"/>
              </a:ext>
            </a:extLst>
          </p:cNvPr>
          <p:cNvPicPr>
            <a:picLocks noChangeAspect="1"/>
          </p:cNvPicPr>
          <p:nvPr/>
        </p:nvPicPr>
        <p:blipFill>
          <a:blip r:embed="rId2"/>
          <a:stretch>
            <a:fillRect/>
          </a:stretch>
        </p:blipFill>
        <p:spPr>
          <a:xfrm>
            <a:off x="436488" y="1953088"/>
            <a:ext cx="6374167" cy="4213564"/>
          </a:xfrm>
          <a:prstGeom prst="rect">
            <a:avLst/>
          </a:prstGeom>
        </p:spPr>
      </p:pic>
    </p:spTree>
    <p:extLst>
      <p:ext uri="{BB962C8B-B14F-4D97-AF65-F5344CB8AC3E}">
        <p14:creationId xmlns:p14="http://schemas.microsoft.com/office/powerpoint/2010/main" val="230943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C81F-0622-EE65-6047-991020797368}"/>
              </a:ext>
            </a:extLst>
          </p:cNvPr>
          <p:cNvSpPr>
            <a:spLocks noGrp="1"/>
          </p:cNvSpPr>
          <p:nvPr>
            <p:ph type="title"/>
          </p:nvPr>
        </p:nvSpPr>
        <p:spPr>
          <a:xfrm>
            <a:off x="488272" y="692458"/>
            <a:ext cx="6750727" cy="941511"/>
          </a:xfrm>
        </p:spPr>
        <p:txBody>
          <a:bodyPr/>
          <a:lstStyle/>
          <a:p>
            <a:r>
              <a:rPr lang="en-US" dirty="0"/>
              <a:t>Implementation</a:t>
            </a:r>
            <a:endParaRPr lang="en-IN" dirty="0"/>
          </a:p>
        </p:txBody>
      </p:sp>
      <p:sp>
        <p:nvSpPr>
          <p:cNvPr id="3" name="Text Placeholder 2">
            <a:extLst>
              <a:ext uri="{FF2B5EF4-FFF2-40B4-BE49-F238E27FC236}">
                <a16:creationId xmlns:a16="http://schemas.microsoft.com/office/drawing/2014/main" id="{FF6B69F2-B616-806A-3F41-9953E97472CE}"/>
              </a:ext>
            </a:extLst>
          </p:cNvPr>
          <p:cNvSpPr>
            <a:spLocks noGrp="1"/>
          </p:cNvSpPr>
          <p:nvPr>
            <p:ph type="body" sz="quarter" idx="11"/>
          </p:nvPr>
        </p:nvSpPr>
        <p:spPr>
          <a:xfrm>
            <a:off x="5282214" y="6391922"/>
            <a:ext cx="1956786" cy="168675"/>
          </a:xfrm>
        </p:spPr>
        <p:txBody>
          <a:bodyPr/>
          <a:lstStyle/>
          <a:p>
            <a:endParaRPr lang="en-IN" dirty="0"/>
          </a:p>
        </p:txBody>
      </p:sp>
      <p:pic>
        <p:nvPicPr>
          <p:cNvPr id="5" name="Picture 4">
            <a:extLst>
              <a:ext uri="{FF2B5EF4-FFF2-40B4-BE49-F238E27FC236}">
                <a16:creationId xmlns:a16="http://schemas.microsoft.com/office/drawing/2014/main" id="{D6DCCFDA-6B2E-1326-C9AD-69FFC87BF537}"/>
              </a:ext>
            </a:extLst>
          </p:cNvPr>
          <p:cNvPicPr>
            <a:picLocks noChangeAspect="1"/>
          </p:cNvPicPr>
          <p:nvPr/>
        </p:nvPicPr>
        <p:blipFill>
          <a:blip r:embed="rId2"/>
          <a:stretch>
            <a:fillRect/>
          </a:stretch>
        </p:blipFill>
        <p:spPr>
          <a:xfrm>
            <a:off x="488272" y="1792868"/>
            <a:ext cx="6503512" cy="3853331"/>
          </a:xfrm>
          <a:prstGeom prst="rect">
            <a:avLst/>
          </a:prstGeom>
        </p:spPr>
      </p:pic>
    </p:spTree>
    <p:extLst>
      <p:ext uri="{BB962C8B-B14F-4D97-AF65-F5344CB8AC3E}">
        <p14:creationId xmlns:p14="http://schemas.microsoft.com/office/powerpoint/2010/main" val="30459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D0C0-38FD-615B-2528-60763E3DF0B0}"/>
              </a:ext>
            </a:extLst>
          </p:cNvPr>
          <p:cNvSpPr>
            <a:spLocks noGrp="1"/>
          </p:cNvSpPr>
          <p:nvPr>
            <p:ph type="title"/>
          </p:nvPr>
        </p:nvSpPr>
        <p:spPr>
          <a:xfrm>
            <a:off x="762000" y="715961"/>
            <a:ext cx="6322381" cy="793243"/>
          </a:xfrm>
        </p:spPr>
        <p:txBody>
          <a:bodyPr/>
          <a:lstStyle/>
          <a:p>
            <a:r>
              <a:rPr lang="en-IN" dirty="0">
                <a:solidFill>
                  <a:schemeClr val="accent6"/>
                </a:solidFill>
              </a:rPr>
              <a:t>Circuit Diagram</a:t>
            </a:r>
          </a:p>
        </p:txBody>
      </p:sp>
      <p:sp>
        <p:nvSpPr>
          <p:cNvPr id="3" name="Text Placeholder 2">
            <a:extLst>
              <a:ext uri="{FF2B5EF4-FFF2-40B4-BE49-F238E27FC236}">
                <a16:creationId xmlns:a16="http://schemas.microsoft.com/office/drawing/2014/main" id="{1C4BACC1-8D22-A673-7130-96F0100AED48}"/>
              </a:ext>
            </a:extLst>
          </p:cNvPr>
          <p:cNvSpPr>
            <a:spLocks noGrp="1"/>
          </p:cNvSpPr>
          <p:nvPr>
            <p:ph type="body" sz="quarter" idx="11"/>
          </p:nvPr>
        </p:nvSpPr>
        <p:spPr>
          <a:xfrm>
            <a:off x="886287" y="1509204"/>
            <a:ext cx="6198094" cy="5140171"/>
          </a:xfrm>
        </p:spPr>
        <p:txBody>
          <a:bodyPr/>
          <a:lstStyle/>
          <a:p>
            <a:r>
              <a:rPr lang="en-IN" dirty="0">
                <a:solidFill>
                  <a:srgbClr val="C00000"/>
                </a:solidFill>
              </a:rPr>
              <a:t>Solar Inverter Circuit</a:t>
            </a:r>
          </a:p>
          <a:p>
            <a:endParaRPr lang="en-IN" dirty="0">
              <a:solidFill>
                <a:srgbClr val="C00000"/>
              </a:solidFill>
            </a:endParaRPr>
          </a:p>
        </p:txBody>
      </p:sp>
      <p:pic>
        <p:nvPicPr>
          <p:cNvPr id="5122" name="Picture 2" descr="100W inverter using CD4047 IRF540">
            <a:extLst>
              <a:ext uri="{FF2B5EF4-FFF2-40B4-BE49-F238E27FC236}">
                <a16:creationId xmlns:a16="http://schemas.microsoft.com/office/drawing/2014/main" id="{3142FC98-D90F-2B2E-63AD-2D9EF8297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901"/>
          <a:stretch/>
        </p:blipFill>
        <p:spPr bwMode="auto">
          <a:xfrm>
            <a:off x="553487" y="2302447"/>
            <a:ext cx="6530894" cy="32108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3AB10B-490E-C5B4-C2CC-BB00C46D2E99}"/>
              </a:ext>
            </a:extLst>
          </p:cNvPr>
          <p:cNvSpPr/>
          <p:nvPr/>
        </p:nvSpPr>
        <p:spPr>
          <a:xfrm>
            <a:off x="1714500" y="5168900"/>
            <a:ext cx="647700" cy="127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1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C81F-0622-EE65-6047-991020797368}"/>
              </a:ext>
            </a:extLst>
          </p:cNvPr>
          <p:cNvSpPr>
            <a:spLocks noGrp="1"/>
          </p:cNvSpPr>
          <p:nvPr>
            <p:ph type="title"/>
          </p:nvPr>
        </p:nvSpPr>
        <p:spPr>
          <a:xfrm>
            <a:off x="488272" y="692458"/>
            <a:ext cx="6750727" cy="941511"/>
          </a:xfrm>
        </p:spPr>
        <p:txBody>
          <a:bodyPr/>
          <a:lstStyle/>
          <a:p>
            <a:r>
              <a:rPr lang="en-US" dirty="0"/>
              <a:t>Implementation</a:t>
            </a:r>
            <a:endParaRPr lang="en-IN" dirty="0"/>
          </a:p>
        </p:txBody>
      </p:sp>
      <p:sp>
        <p:nvSpPr>
          <p:cNvPr id="3" name="Text Placeholder 2">
            <a:extLst>
              <a:ext uri="{FF2B5EF4-FFF2-40B4-BE49-F238E27FC236}">
                <a16:creationId xmlns:a16="http://schemas.microsoft.com/office/drawing/2014/main" id="{FF6B69F2-B616-806A-3F41-9953E97472CE}"/>
              </a:ext>
            </a:extLst>
          </p:cNvPr>
          <p:cNvSpPr>
            <a:spLocks noGrp="1"/>
          </p:cNvSpPr>
          <p:nvPr>
            <p:ph type="body" sz="quarter" idx="11"/>
          </p:nvPr>
        </p:nvSpPr>
        <p:spPr>
          <a:xfrm>
            <a:off x="5282214" y="6391922"/>
            <a:ext cx="1956786" cy="168675"/>
          </a:xfrm>
        </p:spPr>
        <p:txBody>
          <a:bodyPr/>
          <a:lstStyle/>
          <a:p>
            <a:endParaRPr lang="en-IN" dirty="0"/>
          </a:p>
        </p:txBody>
      </p:sp>
      <p:pic>
        <p:nvPicPr>
          <p:cNvPr id="5" name="Picture 4">
            <a:extLst>
              <a:ext uri="{FF2B5EF4-FFF2-40B4-BE49-F238E27FC236}">
                <a16:creationId xmlns:a16="http://schemas.microsoft.com/office/drawing/2014/main" id="{D6DCCFDA-6B2E-1326-C9AD-69FFC87BF537}"/>
              </a:ext>
            </a:extLst>
          </p:cNvPr>
          <p:cNvPicPr>
            <a:picLocks noChangeAspect="1"/>
          </p:cNvPicPr>
          <p:nvPr/>
        </p:nvPicPr>
        <p:blipFill>
          <a:blip r:embed="rId2"/>
          <a:srcRect/>
          <a:stretch/>
        </p:blipFill>
        <p:spPr>
          <a:xfrm>
            <a:off x="488272" y="2096196"/>
            <a:ext cx="6503512" cy="3246675"/>
          </a:xfrm>
          <a:prstGeom prst="rect">
            <a:avLst/>
          </a:prstGeom>
        </p:spPr>
      </p:pic>
    </p:spTree>
    <p:extLst>
      <p:ext uri="{BB962C8B-B14F-4D97-AF65-F5344CB8AC3E}">
        <p14:creationId xmlns:p14="http://schemas.microsoft.com/office/powerpoint/2010/main" val="126559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A288-C030-7CE5-13E0-39DC0B0DDDD8}"/>
              </a:ext>
            </a:extLst>
          </p:cNvPr>
          <p:cNvSpPr>
            <a:spLocks noGrp="1"/>
          </p:cNvSpPr>
          <p:nvPr>
            <p:ph type="title"/>
          </p:nvPr>
        </p:nvSpPr>
        <p:spPr>
          <a:xfrm>
            <a:off x="762000" y="715961"/>
            <a:ext cx="6477000" cy="917530"/>
          </a:xfrm>
        </p:spPr>
        <p:txBody>
          <a:bodyPr/>
          <a:lstStyle/>
          <a:p>
            <a:r>
              <a:rPr lang="en-IN" sz="4800" dirty="0">
                <a:solidFill>
                  <a:schemeClr val="accent6"/>
                </a:solidFill>
              </a:rPr>
              <a:t>Working Procedure</a:t>
            </a:r>
          </a:p>
        </p:txBody>
      </p:sp>
      <p:sp>
        <p:nvSpPr>
          <p:cNvPr id="3" name="Text Placeholder 2">
            <a:extLst>
              <a:ext uri="{FF2B5EF4-FFF2-40B4-BE49-F238E27FC236}">
                <a16:creationId xmlns:a16="http://schemas.microsoft.com/office/drawing/2014/main" id="{80E2825F-949E-5026-12D3-5E7E42E20A07}"/>
              </a:ext>
            </a:extLst>
          </p:cNvPr>
          <p:cNvSpPr>
            <a:spLocks noGrp="1"/>
          </p:cNvSpPr>
          <p:nvPr>
            <p:ph type="body" sz="quarter" idx="11"/>
          </p:nvPr>
        </p:nvSpPr>
        <p:spPr>
          <a:xfrm>
            <a:off x="733887" y="1904999"/>
            <a:ext cx="6002784" cy="4158449"/>
          </a:xfrm>
        </p:spPr>
        <p:txBody>
          <a:bodyPr/>
          <a:lstStyle/>
          <a:p>
            <a:pPr marL="342900" indent="-342900" algn="just">
              <a:buFont typeface="+mj-lt"/>
              <a:buAutoNum type="arabicPeriod"/>
            </a:pPr>
            <a:r>
              <a:rPr lang="en-IN" sz="2400" dirty="0"/>
              <a:t>Regulator / Battery Charger</a:t>
            </a:r>
          </a:p>
          <a:p>
            <a:pPr marL="342900" indent="-342900" algn="just">
              <a:buFont typeface="+mj-lt"/>
              <a:buAutoNum type="arabicPeriod"/>
            </a:pPr>
            <a:r>
              <a:rPr lang="en-US" sz="2400" dirty="0"/>
              <a:t>Inverter Circuit using IC CD4047 (Switching Pulse Oscillator)</a:t>
            </a:r>
          </a:p>
          <a:p>
            <a:pPr algn="just"/>
            <a:r>
              <a:rPr lang="en-US" sz="2400" dirty="0"/>
              <a:t>     </a:t>
            </a:r>
            <a:r>
              <a:rPr lang="en-IN" sz="2400" dirty="0"/>
              <a:t>𝑓 = 1/4.4𝑅𝐶.</a:t>
            </a:r>
          </a:p>
          <a:p>
            <a:pPr marL="342900" indent="-342900" algn="just">
              <a:buAutoNum type="arabicPeriod" startAt="3"/>
            </a:pPr>
            <a:r>
              <a:rPr lang="en-US" sz="2400" dirty="0"/>
              <a:t>IRF540 N Channel power </a:t>
            </a:r>
            <a:r>
              <a:rPr lang="en-US" sz="2400" dirty="0" err="1"/>
              <a:t>mosfet</a:t>
            </a:r>
            <a:r>
              <a:rPr lang="en-US" sz="2400" dirty="0"/>
              <a:t> used as driver to the transformer</a:t>
            </a:r>
          </a:p>
          <a:p>
            <a:pPr algn="just"/>
            <a:endParaRPr lang="en-US" sz="2400" dirty="0"/>
          </a:p>
          <a:p>
            <a:pPr marL="342900" indent="-342900">
              <a:buFont typeface="+mj-lt"/>
              <a:buAutoNum type="arabicPeriod"/>
            </a:pPr>
            <a:endParaRPr lang="en-IN" dirty="0"/>
          </a:p>
        </p:txBody>
      </p:sp>
    </p:spTree>
    <p:extLst>
      <p:ext uri="{BB962C8B-B14F-4D97-AF65-F5344CB8AC3E}">
        <p14:creationId xmlns:p14="http://schemas.microsoft.com/office/powerpoint/2010/main" val="125815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5237-99CB-72A9-2BB8-725C78090489}"/>
              </a:ext>
            </a:extLst>
          </p:cNvPr>
          <p:cNvSpPr>
            <a:spLocks noGrp="1"/>
          </p:cNvSpPr>
          <p:nvPr>
            <p:ph type="title"/>
          </p:nvPr>
        </p:nvSpPr>
        <p:spPr>
          <a:xfrm>
            <a:off x="1571348" y="1995468"/>
            <a:ext cx="9095350" cy="615553"/>
          </a:xfrm>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2061D4AE-6BA0-A33F-6CD4-4C767FDEEB26}"/>
              </a:ext>
            </a:extLst>
          </p:cNvPr>
          <p:cNvSpPr>
            <a:spLocks noGrp="1"/>
          </p:cNvSpPr>
          <p:nvPr>
            <p:ph type="body" sz="quarter" idx="12"/>
          </p:nvPr>
        </p:nvSpPr>
        <p:spPr>
          <a:xfrm>
            <a:off x="1677880" y="2885243"/>
            <a:ext cx="8398275" cy="2716567"/>
          </a:xfrm>
        </p:spPr>
        <p:txBody>
          <a:bodyPr/>
          <a:lstStyle/>
          <a:p>
            <a:pPr marL="342900" indent="-342900" algn="just">
              <a:buFont typeface="+mj-lt"/>
              <a:buAutoNum type="arabicPeriod"/>
            </a:pPr>
            <a:r>
              <a:rPr lang="en-US" dirty="0"/>
              <a:t>Solar energy is an infinite source of energy. The main motto of our project is to promote the use of renewable energy sources. This project is most useful in our life because in this project one time investment is fixed on a lifetime. </a:t>
            </a:r>
          </a:p>
          <a:p>
            <a:pPr marL="342900" indent="-342900" algn="just">
              <a:buFont typeface="+mj-lt"/>
              <a:buAutoNum type="arabicPeriod"/>
            </a:pPr>
            <a:endParaRPr lang="en-US" dirty="0"/>
          </a:p>
          <a:p>
            <a:pPr marL="342900" indent="-342900" algn="just">
              <a:buFont typeface="+mj-lt"/>
              <a:buAutoNum type="arabicPeriod"/>
            </a:pPr>
            <a:r>
              <a:rPr lang="en-US" dirty="0"/>
              <a:t>There is more advancements pending in this field which will revolutionize the energy stream and solar energy will be playing the most important role of all. </a:t>
            </a:r>
            <a:endParaRPr lang="en-IN" dirty="0"/>
          </a:p>
        </p:txBody>
      </p:sp>
    </p:spTree>
    <p:extLst>
      <p:ext uri="{BB962C8B-B14F-4D97-AF65-F5344CB8AC3E}">
        <p14:creationId xmlns:p14="http://schemas.microsoft.com/office/powerpoint/2010/main" val="210171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a:t>Conclusion</a:t>
            </a:r>
            <a:endParaRPr lang="en-US" dirty="0"/>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480392" y="2967742"/>
            <a:ext cx="7799387" cy="1534757"/>
          </a:xfrm>
        </p:spPr>
        <p:txBody>
          <a:bodyPr vert="horz" wrap="square" lIns="0" tIns="0" rIns="0" bIns="0" rtlCol="0" anchor="t">
            <a:noAutofit/>
          </a:bodyPr>
          <a:lstStyle/>
          <a:p>
            <a:pPr algn="just"/>
            <a:r>
              <a:rPr lang="en-US" dirty="0"/>
              <a:t>From this project it is observed that the hybrid inverter with solar battery charging provides an uninterrupted power supply during the power cuts.</a:t>
            </a:r>
          </a:p>
          <a:p>
            <a:pPr algn="just"/>
            <a:r>
              <a:rPr lang="en-US" dirty="0"/>
              <a:t> </a:t>
            </a:r>
          </a:p>
          <a:p>
            <a:pPr algn="just"/>
            <a:r>
              <a:rPr lang="en-US" dirty="0"/>
              <a:t>A solar hybrid system stores your excess solar energy and can also provide back-up power during a blackout.</a:t>
            </a:r>
            <a:endParaRPr lang="en-US" altLang="en-US" dirty="0"/>
          </a:p>
          <a:p>
            <a:pPr algn="just"/>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2C455D-7343-F3C1-5B92-C8F071D94C31}"/>
              </a:ext>
            </a:extLst>
          </p:cNvPr>
          <p:cNvPicPr>
            <a:picLocks noChangeAspect="1"/>
          </p:cNvPicPr>
          <p:nvPr/>
        </p:nvPicPr>
        <p:blipFill>
          <a:blip r:embed="rId2"/>
          <a:stretch>
            <a:fillRect/>
          </a:stretch>
        </p:blipFill>
        <p:spPr>
          <a:xfrm>
            <a:off x="1800509" y="719092"/>
            <a:ext cx="8093924" cy="4669654"/>
          </a:xfrm>
          <a:prstGeom prst="rect">
            <a:avLst/>
          </a:prstGeom>
        </p:spPr>
      </p:pic>
      <p:sp>
        <p:nvSpPr>
          <p:cNvPr id="7" name="Title 6">
            <a:extLst>
              <a:ext uri="{FF2B5EF4-FFF2-40B4-BE49-F238E27FC236}">
                <a16:creationId xmlns:a16="http://schemas.microsoft.com/office/drawing/2014/main" id="{134296CC-A978-08F9-60CB-0FF21B18FB2A}"/>
              </a:ext>
            </a:extLst>
          </p:cNvPr>
          <p:cNvSpPr>
            <a:spLocks noGrp="1"/>
          </p:cNvSpPr>
          <p:nvPr>
            <p:ph type="title"/>
          </p:nvPr>
        </p:nvSpPr>
        <p:spPr>
          <a:xfrm>
            <a:off x="1356625" y="336051"/>
            <a:ext cx="9141397" cy="615553"/>
          </a:xfrm>
        </p:spPr>
        <p:txBody>
          <a:bodyPr/>
          <a:lstStyle/>
          <a:p>
            <a:endParaRPr lang="en-IN" dirty="0"/>
          </a:p>
        </p:txBody>
      </p:sp>
      <p:sp>
        <p:nvSpPr>
          <p:cNvPr id="8" name="Text Placeholder 7">
            <a:extLst>
              <a:ext uri="{FF2B5EF4-FFF2-40B4-BE49-F238E27FC236}">
                <a16:creationId xmlns:a16="http://schemas.microsoft.com/office/drawing/2014/main" id="{0404DEBB-E73B-4A06-8944-30A05D4D02DB}"/>
              </a:ext>
            </a:extLst>
          </p:cNvPr>
          <p:cNvSpPr>
            <a:spLocks noGrp="1"/>
          </p:cNvSpPr>
          <p:nvPr>
            <p:ph type="body" sz="quarter" idx="12"/>
          </p:nvPr>
        </p:nvSpPr>
        <p:spPr/>
        <p:txBody>
          <a:bodyPr/>
          <a:lstStyle/>
          <a:p>
            <a:endParaRPr lang="en-IN"/>
          </a:p>
        </p:txBody>
      </p:sp>
    </p:spTree>
    <p:extLst>
      <p:ext uri="{BB962C8B-B14F-4D97-AF65-F5344CB8AC3E}">
        <p14:creationId xmlns:p14="http://schemas.microsoft.com/office/powerpoint/2010/main" val="323110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45C496-1FCE-E59D-BD7A-E4066330BD8A}"/>
              </a:ext>
            </a:extLst>
          </p:cNvPr>
          <p:cNvSpPr>
            <a:spLocks noGrp="1"/>
          </p:cNvSpPr>
          <p:nvPr>
            <p:ph type="body" sz="quarter" idx="11"/>
          </p:nvPr>
        </p:nvSpPr>
        <p:spPr>
          <a:xfrm>
            <a:off x="608174" y="2086251"/>
            <a:ext cx="6477000" cy="3923932"/>
          </a:xfrm>
        </p:spPr>
        <p:txBody>
          <a:bodyPr/>
          <a:lstStyle/>
          <a:p>
            <a:r>
              <a:rPr lang="en-US" sz="1600" dirty="0">
                <a:latin typeface="Calibri" panose="020F0502020204030204" pitchFamily="34" charset="0"/>
                <a:cs typeface="Calibri" panose="020F0502020204030204" pitchFamily="34" charset="0"/>
              </a:rPr>
              <a:t>                                                   Presented By,</a:t>
            </a:r>
          </a:p>
          <a:p>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Abhranil</a:t>
            </a:r>
            <a:r>
              <a:rPr lang="en-IN" sz="1600" dirty="0">
                <a:latin typeface="Calibri" panose="020F0502020204030204" pitchFamily="34" charset="0"/>
                <a:cs typeface="Calibri" panose="020F0502020204030204" pitchFamily="34" charset="0"/>
              </a:rPr>
              <a:t> Das, Roll no. 13</a:t>
            </a:r>
          </a:p>
          <a:p>
            <a:r>
              <a:rPr lang="en-IN" sz="1600" dirty="0">
                <a:latin typeface="Calibri" panose="020F0502020204030204" pitchFamily="34" charset="0"/>
                <a:cs typeface="Calibri" panose="020F0502020204030204" pitchFamily="34" charset="0"/>
              </a:rPr>
              <a:t>                                      Ranjan Kumar, Roll no. 14</a:t>
            </a:r>
          </a:p>
          <a:p>
            <a:r>
              <a:rPr lang="en-IN" sz="1600" dirty="0">
                <a:latin typeface="Calibri" panose="020F0502020204030204" pitchFamily="34" charset="0"/>
                <a:cs typeface="Calibri" panose="020F0502020204030204" pitchFamily="34" charset="0"/>
              </a:rPr>
              <a:t>                                      Sudipta Sarkar, Roll no. 15</a:t>
            </a:r>
          </a:p>
          <a:p>
            <a:r>
              <a:rPr lang="en-US" sz="1600" dirty="0">
                <a:latin typeface="Calibri" panose="020F0502020204030204" pitchFamily="34" charset="0"/>
                <a:cs typeface="Calibri" panose="020F0502020204030204" pitchFamily="34" charset="0"/>
              </a:rPr>
              <a:t>                                                     Nov,2022</a:t>
            </a:r>
          </a:p>
          <a:p>
            <a:r>
              <a:rPr lang="en-US" sz="1600" dirty="0">
                <a:latin typeface="Calibri" panose="020F0502020204030204" pitchFamily="34" charset="0"/>
                <a:cs typeface="Calibri" panose="020F0502020204030204" pitchFamily="34" charset="0"/>
              </a:rPr>
              <a:t>                          Under the guidance of, Hon’ble Professor,</a:t>
            </a:r>
          </a:p>
          <a:p>
            <a:r>
              <a:rPr lang="en-US" sz="1600" dirty="0">
                <a:latin typeface="Calibri" panose="020F0502020204030204" pitchFamily="34" charset="0"/>
                <a:cs typeface="Calibri" panose="020F0502020204030204" pitchFamily="34" charset="0"/>
              </a:rPr>
              <a:t>                                                 Prof. </a:t>
            </a:r>
            <a:r>
              <a:rPr lang="en-US" sz="1600" dirty="0" err="1">
                <a:latin typeface="Calibri" panose="020F0502020204030204" pitchFamily="34" charset="0"/>
                <a:cs typeface="Calibri" panose="020F0502020204030204" pitchFamily="34" charset="0"/>
              </a:rPr>
              <a:t>Arijita</a:t>
            </a:r>
            <a:r>
              <a:rPr lang="en-US" sz="1600" dirty="0">
                <a:latin typeface="Calibri" panose="020F0502020204030204" pitchFamily="34" charset="0"/>
                <a:cs typeface="Calibri" panose="020F0502020204030204" pitchFamily="34" charset="0"/>
              </a:rPr>
              <a:t> Das </a:t>
            </a:r>
          </a:p>
          <a:p>
            <a:endParaRPr lang="en-US" sz="1600" dirty="0">
              <a:latin typeface="Calibri" panose="020F0502020204030204" pitchFamily="34" charset="0"/>
              <a:cs typeface="Calibri" panose="020F0502020204030204" pitchFamily="34" charset="0"/>
            </a:endParaRPr>
          </a:p>
          <a:p>
            <a:pPr algn="just"/>
            <a:r>
              <a:rPr lang="en-US" sz="1600" dirty="0">
                <a:solidFill>
                  <a:schemeClr val="bg1">
                    <a:lumMod val="85000"/>
                    <a:lumOff val="15000"/>
                  </a:schemeClr>
                </a:solidFill>
              </a:rPr>
              <a:t>DEPARTMENT OF ELECTRICAL &amp; ELECTRONICS ENGINEERING                      INSTITUTE OF ENGINEERING &amp; MANAGEMENT SECTOR V,     SALTLAKE ELECTRONIC COMPLEX, KOLKATA-700091 </a:t>
            </a:r>
            <a:endParaRPr lang="en-IN" sz="1600" dirty="0">
              <a:solidFill>
                <a:schemeClr val="bg1">
                  <a:lumMod val="85000"/>
                  <a:lumOff val="15000"/>
                </a:schemeClr>
              </a:solidFill>
            </a:endParaRPr>
          </a:p>
        </p:txBody>
      </p:sp>
      <p:pic>
        <p:nvPicPr>
          <p:cNvPr id="6" name="Picture 5">
            <a:extLst>
              <a:ext uri="{FF2B5EF4-FFF2-40B4-BE49-F238E27FC236}">
                <a16:creationId xmlns:a16="http://schemas.microsoft.com/office/drawing/2014/main" id="{B988A8E5-1300-86F4-1CFC-1A641EFB40D1}"/>
              </a:ext>
            </a:extLst>
          </p:cNvPr>
          <p:cNvPicPr>
            <a:picLocks noChangeAspect="1"/>
          </p:cNvPicPr>
          <p:nvPr/>
        </p:nvPicPr>
        <p:blipFill>
          <a:blip r:embed="rId2"/>
          <a:stretch>
            <a:fillRect/>
          </a:stretch>
        </p:blipFill>
        <p:spPr>
          <a:xfrm>
            <a:off x="2350779" y="219351"/>
            <a:ext cx="2447925" cy="1866900"/>
          </a:xfrm>
          <a:prstGeom prst="rect">
            <a:avLst/>
          </a:prstGeom>
        </p:spPr>
      </p:pic>
      <p:sp>
        <p:nvSpPr>
          <p:cNvPr id="5" name="Title 4">
            <a:extLst>
              <a:ext uri="{FF2B5EF4-FFF2-40B4-BE49-F238E27FC236}">
                <a16:creationId xmlns:a16="http://schemas.microsoft.com/office/drawing/2014/main" id="{C5EAE728-A0C5-F30A-AF48-C425F76F4E79}"/>
              </a:ext>
            </a:extLst>
          </p:cNvPr>
          <p:cNvSpPr>
            <a:spLocks noGrp="1"/>
          </p:cNvSpPr>
          <p:nvPr>
            <p:ph type="title"/>
          </p:nvPr>
        </p:nvSpPr>
        <p:spPr>
          <a:xfrm>
            <a:off x="762000" y="381740"/>
            <a:ext cx="6477000" cy="1704511"/>
          </a:xfrm>
        </p:spPr>
        <p:txBody>
          <a:bodyPr/>
          <a:lstStyle/>
          <a:p>
            <a:endParaRPr lang="en-IN" dirty="0"/>
          </a:p>
        </p:txBody>
      </p:sp>
    </p:spTree>
    <p:extLst>
      <p:ext uri="{BB962C8B-B14F-4D97-AF65-F5344CB8AC3E}">
        <p14:creationId xmlns:p14="http://schemas.microsoft.com/office/powerpoint/2010/main" val="16711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2521258" y="1658304"/>
            <a:ext cx="7004482" cy="649890"/>
          </a:xfrm>
        </p:spPr>
        <p:txBody>
          <a:bodyPr/>
          <a:lstStyle/>
          <a:p>
            <a:r>
              <a:rPr lang="en-US" sz="4800"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3260705"/>
            <a:ext cx="7799387" cy="1534757"/>
          </a:xfrm>
        </p:spPr>
        <p:txBody>
          <a:bodyPr/>
          <a:lstStyle/>
          <a:p>
            <a:endParaRPr lang="en-US" dirty="0"/>
          </a:p>
          <a:p>
            <a:endParaRPr lang="en-US" dirty="0"/>
          </a:p>
        </p:txBody>
      </p:sp>
      <p:sp>
        <p:nvSpPr>
          <p:cNvPr id="3" name="TextBox 2">
            <a:extLst>
              <a:ext uri="{FF2B5EF4-FFF2-40B4-BE49-F238E27FC236}">
                <a16:creationId xmlns:a16="http://schemas.microsoft.com/office/drawing/2014/main" id="{825FFCE4-02B0-4F25-A390-21C275D0FB0C}"/>
              </a:ext>
            </a:extLst>
          </p:cNvPr>
          <p:cNvSpPr txBox="1"/>
          <p:nvPr/>
        </p:nvSpPr>
        <p:spPr>
          <a:xfrm>
            <a:off x="4305670" y="2949985"/>
            <a:ext cx="3755255" cy="1938992"/>
          </a:xfrm>
          <a:prstGeom prst="rect">
            <a:avLst/>
          </a:prstGeom>
          <a:noFill/>
        </p:spPr>
        <p:txBody>
          <a:bodyPr wrap="square">
            <a:spAutoFit/>
          </a:bodyPr>
          <a:lstStyle/>
          <a:p>
            <a:pPr marL="342900" indent="-342900" algn="just">
              <a:buAutoNum type="arabicPeriod"/>
            </a:pPr>
            <a:r>
              <a:rPr lang="en-IN" sz="2000" dirty="0"/>
              <a:t> Introduction</a:t>
            </a:r>
          </a:p>
          <a:p>
            <a:pPr marL="342900" indent="-342900" algn="just">
              <a:buAutoNum type="arabicPeriod"/>
            </a:pPr>
            <a:r>
              <a:rPr lang="en-IN" sz="2000" dirty="0"/>
              <a:t> Components Required</a:t>
            </a:r>
          </a:p>
          <a:p>
            <a:pPr marL="342900" indent="-342900" algn="just">
              <a:buAutoNum type="arabicPeriod"/>
            </a:pPr>
            <a:r>
              <a:rPr lang="en-IN" sz="2000" dirty="0"/>
              <a:t> Block Diagram</a:t>
            </a:r>
          </a:p>
          <a:p>
            <a:pPr marL="342900" indent="-342900" algn="just">
              <a:buAutoNum type="arabicPeriod"/>
            </a:pPr>
            <a:r>
              <a:rPr lang="en-IN" sz="2000" dirty="0"/>
              <a:t> Working Procedure</a:t>
            </a:r>
          </a:p>
          <a:p>
            <a:pPr marL="342900" indent="-342900" algn="just">
              <a:buAutoNum type="arabicPeriod"/>
            </a:pPr>
            <a:r>
              <a:rPr lang="en-IN" sz="2000" dirty="0"/>
              <a:t> Future Scope</a:t>
            </a:r>
          </a:p>
          <a:p>
            <a:pPr marL="342900" indent="-342900" algn="just">
              <a:buAutoNum type="arabicPeriod"/>
            </a:pPr>
            <a:r>
              <a:rPr lang="en-IN" sz="2000" dirty="0"/>
              <a:t> Conclusion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340929" cy="3276600"/>
          </a:xfrm>
        </p:spPr>
        <p:txBody>
          <a:bodyPr/>
          <a:lstStyle/>
          <a:p>
            <a:pPr algn="just"/>
            <a:r>
              <a:rPr lang="en-US" b="0" dirty="0">
                <a:latin typeface="+mj-lt"/>
              </a:rPr>
              <a:t>The world demand for electric energy is constantly increasing and conventional energy resources are diminishing . For all these reasons, the need for alternative energy sources has become necessary and solar energy in particular has proved to be a very promising alternative. An inverter is basically a converter that converts DC-AC power.</a:t>
            </a:r>
            <a:r>
              <a:rPr lang="en-US" dirty="0"/>
              <a:t> </a:t>
            </a:r>
            <a:r>
              <a:rPr lang="en-US" b="0" dirty="0">
                <a:latin typeface="+mj-lt"/>
              </a:rPr>
              <a:t>It is a common inverter, but uses energy from the sun that is termed "solar energy". This kind of inverter helps in changing the DC- AC uses solar power. </a:t>
            </a:r>
          </a:p>
          <a:p>
            <a:pPr marL="342900" indent="-342900">
              <a:buFont typeface="+mj-lt"/>
              <a:buAutoNum type="arabicPeriod"/>
            </a:pPr>
            <a:endParaRPr lang="en-US" altLang="en-US" b="0"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177554"/>
            <a:ext cx="6477000" cy="603682"/>
          </a:xfrm>
        </p:spPr>
        <p:txBody>
          <a:bodyPr>
            <a:normAutofit fontScale="90000"/>
          </a:bodyPr>
          <a:lstStyle/>
          <a:p>
            <a:r>
              <a:rPr lang="en-IN" dirty="0"/>
              <a:t>Components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255580" y="814527"/>
            <a:ext cx="6412317" cy="5865919"/>
          </a:xfrm>
        </p:spPr>
        <p:txBody>
          <a:bodyPr vert="horz" lIns="91440" tIns="45720" rIns="91440" bIns="45720" rtlCol="0" anchor="t">
            <a:normAutofit fontScale="62500" lnSpcReduction="20000"/>
          </a:bodyPr>
          <a:lstStyle/>
          <a:p>
            <a:r>
              <a:rPr lang="en-US" sz="2200" dirty="0">
                <a:solidFill>
                  <a:schemeClr val="accent6"/>
                </a:solidFill>
              </a:rPr>
              <a:t>Circuit Components for solar charger circuit:</a:t>
            </a:r>
          </a:p>
          <a:p>
            <a:pPr algn="just"/>
            <a:r>
              <a:rPr lang="en-US" sz="2000" dirty="0"/>
              <a:t>1)Solar panel – 12V</a:t>
            </a:r>
          </a:p>
          <a:p>
            <a:pPr algn="just"/>
            <a:r>
              <a:rPr lang="en-US" sz="2000" dirty="0"/>
              <a:t>2) LM317 voltage regulator</a:t>
            </a:r>
          </a:p>
          <a:p>
            <a:pPr algn="just"/>
            <a:r>
              <a:rPr lang="en-US" sz="2000" dirty="0"/>
              <a:t>3) DC battery</a:t>
            </a:r>
          </a:p>
          <a:p>
            <a:pPr algn="just"/>
            <a:r>
              <a:rPr lang="en-US" sz="2000" dirty="0"/>
              <a:t>4) Diode – 1n4007</a:t>
            </a:r>
          </a:p>
          <a:p>
            <a:pPr algn="just"/>
            <a:r>
              <a:rPr lang="en-US" sz="2000" dirty="0"/>
              <a:t>5)Capacitor – 0.1uF</a:t>
            </a:r>
          </a:p>
          <a:p>
            <a:pPr algn="just"/>
            <a:r>
              <a:rPr lang="en-US" sz="2000" dirty="0"/>
              <a:t>6)Schottky diode – 3A, 50V</a:t>
            </a:r>
          </a:p>
          <a:p>
            <a:pPr algn="just"/>
            <a:r>
              <a:rPr lang="en-US" sz="2000" dirty="0"/>
              <a:t>7) Resistors – 220, 680 ohms</a:t>
            </a:r>
          </a:p>
          <a:p>
            <a:pPr algn="just"/>
            <a:r>
              <a:rPr lang="en-US" sz="2000" dirty="0"/>
              <a:t>8) Pot – 2K</a:t>
            </a:r>
          </a:p>
          <a:p>
            <a:pPr algn="just"/>
            <a:r>
              <a:rPr lang="en-US" dirty="0"/>
              <a:t>9) Connecting wires</a:t>
            </a:r>
          </a:p>
          <a:p>
            <a:pPr algn="just"/>
            <a:r>
              <a:rPr lang="en-US" sz="2200" dirty="0">
                <a:solidFill>
                  <a:schemeClr val="accent6"/>
                </a:solidFill>
              </a:rPr>
              <a:t>Circuit Components for inverter circuits</a:t>
            </a:r>
            <a:r>
              <a:rPr lang="en-US" sz="2200" dirty="0"/>
              <a:t>:</a:t>
            </a:r>
          </a:p>
          <a:p>
            <a:pPr algn="just"/>
            <a:r>
              <a:rPr lang="en-US" sz="1900" dirty="0"/>
              <a:t>1) IC CD4047</a:t>
            </a:r>
          </a:p>
          <a:p>
            <a:pPr algn="just"/>
            <a:r>
              <a:rPr lang="en-US" sz="1900" dirty="0"/>
              <a:t>2)POT-100K</a:t>
            </a:r>
          </a:p>
          <a:p>
            <a:pPr algn="just"/>
            <a:r>
              <a:rPr lang="en-US" sz="1900" dirty="0"/>
              <a:t>3) Step-up Transformer (230v primary 9v-0-9v, 1.5A , secondary</a:t>
            </a:r>
          </a:p>
          <a:p>
            <a:pPr algn="just"/>
            <a:r>
              <a:rPr lang="en-US" sz="1900" dirty="0"/>
              <a:t>    transformer connected in reverse)</a:t>
            </a:r>
          </a:p>
          <a:p>
            <a:pPr algn="just"/>
            <a:r>
              <a:rPr lang="en-US" sz="1900" dirty="0"/>
              <a:t>4) Capacitor – 2200uf(25V), 0.01uf, 0.1uf (600v) , 22uf(200V)</a:t>
            </a:r>
          </a:p>
          <a:p>
            <a:pPr algn="just"/>
            <a:r>
              <a:rPr lang="en-US" sz="1900" dirty="0"/>
              <a:t>5) 1N4007-Diode</a:t>
            </a:r>
          </a:p>
          <a:p>
            <a:pPr algn="just"/>
            <a:r>
              <a:rPr lang="en-US" sz="1900" dirty="0"/>
              <a:t>6) Resistors- 20K , 330, 820, 220, 220 ohms</a:t>
            </a:r>
          </a:p>
          <a:p>
            <a:pPr algn="just"/>
            <a:r>
              <a:rPr lang="en-US" sz="1900" dirty="0"/>
              <a:t>7) Led-1</a:t>
            </a:r>
          </a:p>
          <a:p>
            <a:pPr algn="just"/>
            <a:r>
              <a:rPr lang="en-US" sz="1900" dirty="0"/>
              <a:t>8) IRF540 MOSFET -2</a:t>
            </a:r>
          </a:p>
          <a:p>
            <a:pPr algn="just"/>
            <a:r>
              <a:rPr lang="en-US" sz="1900" dirty="0"/>
              <a:t>9) MOV RDN240 </a:t>
            </a:r>
          </a:p>
          <a:p>
            <a:endParaRPr lang="en-US" dirty="0"/>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IN" dirty="0">
                <a:solidFill>
                  <a:schemeClr val="accent6"/>
                </a:solidFill>
              </a:rPr>
              <a:t>Solar panel</a:t>
            </a:r>
            <a:endParaRPr lang="en-US" dirty="0">
              <a:solidFill>
                <a:schemeClr val="accent6"/>
              </a:solidFill>
            </a:endParaRP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97654" y="1544715"/>
            <a:ext cx="4669655" cy="4989249"/>
          </a:xfrm>
        </p:spPr>
        <p:txBody>
          <a:bodyPr/>
          <a:lstStyle/>
          <a:p>
            <a:endParaRPr lang="en-US" sz="1600" dirty="0"/>
          </a:p>
          <a:p>
            <a:pPr marL="342900" indent="-342900" algn="just">
              <a:buFont typeface="+mj-lt"/>
              <a:buAutoNum type="arabicParenR"/>
            </a:pPr>
            <a:r>
              <a:rPr lang="en-US" sz="1600" dirty="0"/>
              <a:t>Photo voltaic solar panels absorb sunlight as a source of energy to generate electricity.</a:t>
            </a:r>
          </a:p>
          <a:p>
            <a:pPr marL="342900" indent="-342900" algn="just">
              <a:buFont typeface="+mj-lt"/>
              <a:buAutoNum type="arabicParenR"/>
            </a:pPr>
            <a:r>
              <a:rPr lang="en-US" sz="1600" dirty="0"/>
              <a:t>A photo voltaic system typically includes an array of photo voltaic modules, an inverter, a battery pack for storage.</a:t>
            </a:r>
            <a:endParaRPr lang="en-US" sz="1600" u="sng" dirty="0"/>
          </a:p>
          <a:p>
            <a:pPr marL="342900" indent="-342900" algn="just">
              <a:buFont typeface="+mj-lt"/>
              <a:buAutoNum type="arabicParenR"/>
            </a:pPr>
            <a:r>
              <a:rPr lang="en-US" sz="1600" dirty="0"/>
              <a:t>The most common application of solar       panels is solar water heating systems.</a:t>
            </a:r>
          </a:p>
          <a:p>
            <a:endParaRPr lang="en-US" dirty="0"/>
          </a:p>
        </p:txBody>
      </p:sp>
      <p:pic>
        <p:nvPicPr>
          <p:cNvPr id="2050" name="Picture 2" descr="Waaree 250 Watt 24 V Polycrystalline Solar Panel at Rs 6500/piece | MULTI  CRYSTALLINE SOLAR PANEL in Chennai | ID: 15067961933">
            <a:extLst>
              <a:ext uri="{FF2B5EF4-FFF2-40B4-BE49-F238E27FC236}">
                <a16:creationId xmlns:a16="http://schemas.microsoft.com/office/drawing/2014/main" id="{8B82C469-1A62-5509-E92D-CBD7F4BAC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309" y="1370095"/>
            <a:ext cx="2693263" cy="316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EE74-9BD0-94CF-C495-89DA14421C1E}"/>
              </a:ext>
            </a:extLst>
          </p:cNvPr>
          <p:cNvSpPr>
            <a:spLocks noGrp="1"/>
          </p:cNvSpPr>
          <p:nvPr>
            <p:ph type="title"/>
          </p:nvPr>
        </p:nvSpPr>
        <p:spPr>
          <a:xfrm>
            <a:off x="5128721" y="298711"/>
            <a:ext cx="6477000" cy="606812"/>
          </a:xfrm>
        </p:spPr>
        <p:txBody>
          <a:bodyPr>
            <a:normAutofit fontScale="90000"/>
          </a:bodyPr>
          <a:lstStyle/>
          <a:p>
            <a:r>
              <a:rPr lang="en-IN" dirty="0"/>
              <a:t>4.5A Rechargeable Battery</a:t>
            </a:r>
          </a:p>
        </p:txBody>
      </p:sp>
      <p:sp>
        <p:nvSpPr>
          <p:cNvPr id="3" name="Text Placeholder 2">
            <a:extLst>
              <a:ext uri="{FF2B5EF4-FFF2-40B4-BE49-F238E27FC236}">
                <a16:creationId xmlns:a16="http://schemas.microsoft.com/office/drawing/2014/main" id="{13B2FBC4-998C-1381-4774-7023545695BD}"/>
              </a:ext>
            </a:extLst>
          </p:cNvPr>
          <p:cNvSpPr>
            <a:spLocks noGrp="1"/>
          </p:cNvSpPr>
          <p:nvPr>
            <p:ph type="body" sz="quarter" idx="11"/>
          </p:nvPr>
        </p:nvSpPr>
        <p:spPr>
          <a:xfrm>
            <a:off x="7420076" y="1433742"/>
            <a:ext cx="4771924" cy="4372253"/>
          </a:xfrm>
        </p:spPr>
        <p:txBody>
          <a:bodyPr/>
          <a:lstStyle/>
          <a:p>
            <a:pPr marL="342900" indent="-342900" algn="just">
              <a:buFont typeface="+mj-lt"/>
              <a:buAutoNum type="arabicPeriod"/>
            </a:pPr>
            <a:r>
              <a:rPr lang="en-US" sz="2000" dirty="0"/>
              <a:t>A rechargeable battery, secondary cell, is a electrical battery that can be charged, discharged into a load, and recharged many times.</a:t>
            </a:r>
          </a:p>
          <a:p>
            <a:pPr marL="342900" indent="-342900" algn="just">
              <a:buFont typeface="+mj-lt"/>
              <a:buAutoNum type="arabicPeriod"/>
            </a:pPr>
            <a:r>
              <a:rPr lang="en-US" sz="2000" dirty="0"/>
              <a:t>The energy used to charge rechargeable batteries usually comes from a battery charger using AC mains electricity</a:t>
            </a:r>
            <a:r>
              <a:rPr lang="en-US" dirty="0"/>
              <a:t>.</a:t>
            </a:r>
            <a:endParaRPr lang="en-IN" dirty="0"/>
          </a:p>
        </p:txBody>
      </p:sp>
      <p:pic>
        <p:nvPicPr>
          <p:cNvPr id="3074" name="Picture 2" descr="Amptek 6 V Sealed Rechargeable Battery, Capacity: 4.5 Ah at Rs 250/piece in  Ahmedabad">
            <a:extLst>
              <a:ext uri="{FF2B5EF4-FFF2-40B4-BE49-F238E27FC236}">
                <a16:creationId xmlns:a16="http://schemas.microsoft.com/office/drawing/2014/main" id="{E728ADB5-DE5D-176C-5FEE-E71C73E7B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924" y="1282821"/>
            <a:ext cx="2648152" cy="312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2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57EB-3FD7-5BF7-97B9-44A6670D0398}"/>
              </a:ext>
            </a:extLst>
          </p:cNvPr>
          <p:cNvSpPr>
            <a:spLocks noGrp="1"/>
          </p:cNvSpPr>
          <p:nvPr>
            <p:ph type="title"/>
          </p:nvPr>
        </p:nvSpPr>
        <p:spPr/>
        <p:txBody>
          <a:bodyPr/>
          <a:lstStyle/>
          <a:p>
            <a:r>
              <a:rPr lang="en-IN" dirty="0"/>
              <a:t> LM317 Voltage Controller</a:t>
            </a:r>
          </a:p>
        </p:txBody>
      </p:sp>
      <p:sp>
        <p:nvSpPr>
          <p:cNvPr id="3" name="Text Placeholder 2">
            <a:extLst>
              <a:ext uri="{FF2B5EF4-FFF2-40B4-BE49-F238E27FC236}">
                <a16:creationId xmlns:a16="http://schemas.microsoft.com/office/drawing/2014/main" id="{3A8EF063-DF00-F003-554D-24DCEACACA28}"/>
              </a:ext>
            </a:extLst>
          </p:cNvPr>
          <p:cNvSpPr>
            <a:spLocks noGrp="1"/>
          </p:cNvSpPr>
          <p:nvPr>
            <p:ph type="body" sz="quarter" idx="11"/>
          </p:nvPr>
        </p:nvSpPr>
        <p:spPr>
          <a:xfrm>
            <a:off x="5199743" y="1905000"/>
            <a:ext cx="6477000" cy="1717089"/>
          </a:xfrm>
        </p:spPr>
        <p:txBody>
          <a:bodyPr/>
          <a:lstStyle/>
          <a:p>
            <a:pPr marL="342900" indent="-342900" algn="just">
              <a:buFont typeface="+mj-lt"/>
              <a:buAutoNum type="arabicPeriod"/>
            </a:pPr>
            <a:r>
              <a:rPr lang="en-US" dirty="0"/>
              <a:t>It is a type of positive-linear-voltage regulator used for voltage regulation.</a:t>
            </a:r>
          </a:p>
          <a:p>
            <a:pPr marL="342900" indent="-342900" algn="just">
              <a:buFont typeface="+mj-lt"/>
              <a:buAutoNum type="arabicPeriod"/>
            </a:pPr>
            <a:r>
              <a:rPr lang="en-US" dirty="0"/>
              <a:t>If we connect a fixed resistor between the output and adjustment of the LM317 regulator, then the LM317 circuit can be used as a precision current regulator.</a:t>
            </a:r>
            <a:endParaRPr lang="en-IN" dirty="0"/>
          </a:p>
        </p:txBody>
      </p:sp>
      <p:pic>
        <p:nvPicPr>
          <p:cNvPr id="2050" name="Picture 2" descr="Single Phase LM317 3 Terminal Adjustable Regulator at Rs 17 in Bengaluru">
            <a:extLst>
              <a:ext uri="{FF2B5EF4-FFF2-40B4-BE49-F238E27FC236}">
                <a16:creationId xmlns:a16="http://schemas.microsoft.com/office/drawing/2014/main" id="{6847401E-6392-20E1-9AE2-B7865B5F2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109" y="3884398"/>
            <a:ext cx="3364637"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6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30FCE-B19B-B64D-5470-B354314918BB}"/>
              </a:ext>
            </a:extLst>
          </p:cNvPr>
          <p:cNvSpPr>
            <a:spLocks noGrp="1"/>
          </p:cNvSpPr>
          <p:nvPr>
            <p:ph type="title"/>
          </p:nvPr>
        </p:nvSpPr>
        <p:spPr>
          <a:xfrm>
            <a:off x="5102087" y="343746"/>
            <a:ext cx="6477000" cy="1189037"/>
          </a:xfrm>
        </p:spPr>
        <p:txBody>
          <a:bodyPr/>
          <a:lstStyle/>
          <a:p>
            <a:r>
              <a:rPr lang="en-IN" dirty="0"/>
              <a:t>IC CD4047</a:t>
            </a:r>
          </a:p>
        </p:txBody>
      </p:sp>
      <p:sp>
        <p:nvSpPr>
          <p:cNvPr id="3" name="Text Placeholder 2">
            <a:extLst>
              <a:ext uri="{FF2B5EF4-FFF2-40B4-BE49-F238E27FC236}">
                <a16:creationId xmlns:a16="http://schemas.microsoft.com/office/drawing/2014/main" id="{C8F81D28-6DFE-55D3-3149-D12B78F036B5}"/>
              </a:ext>
            </a:extLst>
          </p:cNvPr>
          <p:cNvSpPr>
            <a:spLocks noGrp="1"/>
          </p:cNvSpPr>
          <p:nvPr>
            <p:ph type="body" sz="quarter" idx="11"/>
          </p:nvPr>
        </p:nvSpPr>
        <p:spPr>
          <a:xfrm>
            <a:off x="5102087" y="1074938"/>
            <a:ext cx="3793336" cy="5783062"/>
          </a:xfrm>
        </p:spPr>
        <p:txBody>
          <a:bodyPr/>
          <a:lstStyle/>
          <a:p>
            <a:pPr marL="342900" indent="-342900" algn="just">
              <a:buFont typeface="+mj-lt"/>
              <a:buAutoNum type="arabicPeriod"/>
            </a:pPr>
            <a:r>
              <a:rPr lang="en-US" sz="2400" dirty="0"/>
              <a:t>CD4047 is also a multivibrator IC. It can operate in two modes.</a:t>
            </a:r>
          </a:p>
          <a:p>
            <a:pPr marL="342900" indent="-342900" algn="just">
              <a:buFont typeface="+mj-lt"/>
              <a:buAutoNum type="arabicPeriod"/>
            </a:pPr>
            <a:r>
              <a:rPr lang="en-US" sz="2400" dirty="0"/>
              <a:t>A capacitor is connected externally between pins 1 and 3 to determine the pulse width of the output signal in the astable mode.</a:t>
            </a:r>
            <a:endParaRPr lang="en-IN" sz="2400" dirty="0"/>
          </a:p>
        </p:txBody>
      </p:sp>
      <p:pic>
        <p:nvPicPr>
          <p:cNvPr id="10" name="Picture 9">
            <a:extLst>
              <a:ext uri="{FF2B5EF4-FFF2-40B4-BE49-F238E27FC236}">
                <a16:creationId xmlns:a16="http://schemas.microsoft.com/office/drawing/2014/main" id="{DBB69D95-C7E0-D8D2-692B-DED84E219D4C}"/>
              </a:ext>
            </a:extLst>
          </p:cNvPr>
          <p:cNvPicPr>
            <a:picLocks noChangeAspect="1"/>
          </p:cNvPicPr>
          <p:nvPr/>
        </p:nvPicPr>
        <p:blipFill>
          <a:blip r:embed="rId2"/>
          <a:stretch>
            <a:fillRect/>
          </a:stretch>
        </p:blipFill>
        <p:spPr>
          <a:xfrm>
            <a:off x="8340587" y="1532783"/>
            <a:ext cx="4037423" cy="2939969"/>
          </a:xfrm>
          <a:prstGeom prst="rect">
            <a:avLst/>
          </a:prstGeom>
        </p:spPr>
      </p:pic>
    </p:spTree>
    <p:extLst>
      <p:ext uri="{BB962C8B-B14F-4D97-AF65-F5344CB8AC3E}">
        <p14:creationId xmlns:p14="http://schemas.microsoft.com/office/powerpoint/2010/main" val="178881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547</TotalTime>
  <Words>680</Words>
  <Application>Microsoft Office PowerPoint</Application>
  <PresentationFormat>Widescreen</PresentationFormat>
  <Paragraphs>82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Segoe UI</vt:lpstr>
      <vt:lpstr>Office Theme</vt:lpstr>
      <vt:lpstr>Solar Inverter </vt:lpstr>
      <vt:lpstr>PowerPoint Presentation</vt:lpstr>
      <vt:lpstr>Overview</vt:lpstr>
      <vt:lpstr>Introduction</vt:lpstr>
      <vt:lpstr>Components </vt:lpstr>
      <vt:lpstr>Solar panel</vt:lpstr>
      <vt:lpstr>4.5A Rechargeable Battery</vt:lpstr>
      <vt:lpstr> LM317 Voltage Controller</vt:lpstr>
      <vt:lpstr>IC CD4047</vt:lpstr>
      <vt:lpstr>Block Diagram</vt:lpstr>
      <vt:lpstr>Circuit Diagram:  Solar Charger Circuit</vt:lpstr>
      <vt:lpstr>Implementation</vt:lpstr>
      <vt:lpstr>Circuit Diagram</vt:lpstr>
      <vt:lpstr>Implementation</vt:lpstr>
      <vt:lpstr>Working Procedure</vt:lpstr>
      <vt:lpstr>Future Scope</vt:lpstr>
      <vt:lpstr>Conclusion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Inverter with Solar Battery Charging</dc:title>
  <dc:subject/>
  <dc:creator>sudipta sarkar</dc:creator>
  <cp:keywords/>
  <dc:description/>
  <cp:lastModifiedBy>user</cp:lastModifiedBy>
  <cp:revision>14</cp:revision>
  <dcterms:created xsi:type="dcterms:W3CDTF">2022-11-24T10:12:35Z</dcterms:created>
  <dcterms:modified xsi:type="dcterms:W3CDTF">2023-05-08T04:53:53Z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