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3"/>
  </p:notesMasterIdLst>
  <p:sldIdLst>
    <p:sldId id="256" r:id="rId4"/>
    <p:sldId id="303" r:id="rId5"/>
    <p:sldId id="328" r:id="rId6"/>
    <p:sldId id="321" r:id="rId7"/>
    <p:sldId id="322" r:id="rId8"/>
    <p:sldId id="279" r:id="rId9"/>
    <p:sldId id="329" r:id="rId10"/>
    <p:sldId id="330" r:id="rId11"/>
    <p:sldId id="331" r:id="rId12"/>
    <p:sldId id="332" r:id="rId13"/>
    <p:sldId id="333" r:id="rId14"/>
    <p:sldId id="334" r:id="rId15"/>
    <p:sldId id="335" r:id="rId16"/>
    <p:sldId id="269" r:id="rId17"/>
    <p:sldId id="275" r:id="rId18"/>
    <p:sldId id="262" r:id="rId19"/>
    <p:sldId id="336" r:id="rId20"/>
    <p:sldId id="273"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N" sz="4400" b="0" strike="noStrike" spc="-1" dirty="0">
                <a:latin typeface="Arial"/>
              </a:rPr>
              <a:t>Click to move the slide</a:t>
            </a:r>
          </a:p>
        </p:txBody>
      </p:sp>
      <p:sp>
        <p:nvSpPr>
          <p:cNvPr id="115"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16"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dirty="0">
                <a:latin typeface="Times New Roman"/>
              </a:rPr>
              <a:t>&lt;header&gt;</a:t>
            </a:r>
          </a:p>
        </p:txBody>
      </p:sp>
      <p:sp>
        <p:nvSpPr>
          <p:cNvPr id="117"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dirty="0">
                <a:latin typeface="Times New Roman"/>
              </a:rPr>
              <a:t>&lt;date/time&gt;</a:t>
            </a:r>
          </a:p>
        </p:txBody>
      </p:sp>
      <p:sp>
        <p:nvSpPr>
          <p:cNvPr id="118"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dirty="0">
                <a:latin typeface="Times New Roman"/>
              </a:rPr>
              <a:t>&lt;footer&gt;</a:t>
            </a:r>
          </a:p>
        </p:txBody>
      </p:sp>
      <p:sp>
        <p:nvSpPr>
          <p:cNvPr id="119"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2BC14C2B-830A-4194-9696-0653C603612C}" type="slidenum">
              <a:rPr lang="en-IN" sz="1400" b="0" strike="noStrike" spc="-1">
                <a:latin typeface="Times New Roman"/>
              </a:rPr>
              <a:pPr algn="r"/>
              <a:t>‹#›</a:t>
            </a:fld>
            <a:endParaRPr lang="en-IN" sz="1400" b="0" strike="noStrike" spc="-1" dirty="0">
              <a:latin typeface="Times New Roman"/>
            </a:endParaRPr>
          </a:p>
        </p:txBody>
      </p:sp>
    </p:spTree>
    <p:extLst>
      <p:ext uri="{BB962C8B-B14F-4D97-AF65-F5344CB8AC3E}">
        <p14:creationId xmlns="" xmlns:p14="http://schemas.microsoft.com/office/powerpoint/2010/main" val="2616768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body"/>
          </p:nvPr>
        </p:nvSpPr>
        <p:spPr>
          <a:xfrm>
            <a:off x="685800" y="4343400"/>
            <a:ext cx="5484600" cy="4113000"/>
          </a:xfrm>
          <a:prstGeom prst="rect">
            <a:avLst/>
          </a:prstGeom>
        </p:spPr>
        <p:txBody>
          <a:bodyPr lIns="0" tIns="0" rIns="0" bIns="0">
            <a:noAutofit/>
          </a:bodyPr>
          <a:lstStyle/>
          <a:p>
            <a:endParaRPr lang="en-IN" sz="2000" b="0" strike="noStrike" spc="-1" dirty="0">
              <a:latin typeface="Arial"/>
            </a:endParaRPr>
          </a:p>
        </p:txBody>
      </p:sp>
      <p:sp>
        <p:nvSpPr>
          <p:cNvPr id="181" name="CustomShape 2"/>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7A1944F-3F0D-4E2E-9257-EA874B9F1082}" type="slidenum">
              <a:rPr lang="en-IN" sz="1200" b="0" strike="noStrike" spc="-1">
                <a:solidFill>
                  <a:srgbClr val="000000"/>
                </a:solidFill>
                <a:latin typeface="+mn-lt"/>
                <a:ea typeface="+mn-ea"/>
              </a:rPr>
              <a:pPr algn="r">
                <a:lnSpc>
                  <a:spcPct val="100000"/>
                </a:lnSpc>
              </a:pPr>
              <a:t>1</a:t>
            </a:fld>
            <a:endParaRPr lang="en-IN" sz="1200" b="0" strike="noStrike" spc="-1" dirty="0">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fld id="{2BC14C2B-830A-4194-9696-0653C603612C}" type="slidenum">
              <a:rPr lang="en-IN" sz="1400" b="0" strike="noStrike" spc="-1" smtClean="0">
                <a:latin typeface="Times New Roman"/>
              </a:rPr>
              <a:pPr algn="r"/>
              <a:t>2</a:t>
            </a:fld>
            <a:endParaRPr lang="en-IN" sz="1400" b="0" strike="noStrike" spc="-1" dirty="0">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B38D0E-4C85-4D0F-8788-BEBC5C025B2F}" type="slidenum">
              <a:rPr lang="en-IN" smtClean="0"/>
              <a:pPr/>
              <a:t>6</a:t>
            </a:fld>
            <a:endParaRPr lang="en-IN" dirty="0"/>
          </a:p>
        </p:txBody>
      </p:sp>
    </p:spTree>
    <p:extLst>
      <p:ext uri="{BB962C8B-B14F-4D97-AF65-F5344CB8AC3E}">
        <p14:creationId xmlns="" xmlns:p14="http://schemas.microsoft.com/office/powerpoint/2010/main" val="4203328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1_Two Conten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12581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77"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 name="CustomShape 1"/>
          <p:cNvSpPr/>
          <p:nvPr/>
        </p:nvSpPr>
        <p:spPr>
          <a:xfrm>
            <a:off x="784771" y="2435782"/>
            <a:ext cx="7574457" cy="714024"/>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b="1" spc="-1" dirty="0">
                <a:solidFill>
                  <a:srgbClr val="0070C0"/>
                </a:solidFill>
                <a:highlight>
                  <a:srgbClr val="00FFFF"/>
                </a:highlight>
                <a:latin typeface="Times New Roman"/>
                <a:ea typeface="DejaVu Sans"/>
              </a:rPr>
              <a:t>“Working On Modules”</a:t>
            </a:r>
            <a:endParaRPr lang="en-US" sz="1200" b="1" spc="-1" dirty="0">
              <a:solidFill>
                <a:srgbClr val="0070C0"/>
              </a:solidFill>
              <a:highlight>
                <a:srgbClr val="00FFFF"/>
              </a:highlight>
              <a:latin typeface="Times New Roman"/>
            </a:endParaRPr>
          </a:p>
        </p:txBody>
      </p:sp>
      <p:sp>
        <p:nvSpPr>
          <p:cNvPr id="122" name="CustomShape 3"/>
          <p:cNvSpPr/>
          <p:nvPr/>
        </p:nvSpPr>
        <p:spPr>
          <a:xfrm>
            <a:off x="1978811" y="1019799"/>
            <a:ext cx="5956495" cy="115235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oAutofit/>
          </a:bodyPr>
          <a:lstStyle/>
          <a:p>
            <a:pPr algn="ctr">
              <a:lnSpc>
                <a:spcPct val="100000"/>
              </a:lnSpc>
            </a:pPr>
            <a:r>
              <a:rPr lang="en-US" sz="3200" b="1" spc="-1" dirty="0">
                <a:solidFill>
                  <a:schemeClr val="tx2"/>
                </a:solidFill>
                <a:latin typeface="Times New Roman" panose="02020603050405020304" pitchFamily="18" charset="0"/>
                <a:cs typeface="Times New Roman" panose="02020603050405020304" pitchFamily="18" charset="0"/>
              </a:rPr>
              <a:t>HEADING</a:t>
            </a:r>
          </a:p>
          <a:p>
            <a:pPr algn="ctr">
              <a:lnSpc>
                <a:spcPct val="100000"/>
              </a:lnSpc>
            </a:pPr>
            <a:r>
              <a:rPr lang="en-US" sz="2400" b="1" spc="-1" dirty="0">
                <a:solidFill>
                  <a:schemeClr val="tx2"/>
                </a:solidFill>
                <a:latin typeface="Times New Roman" panose="02020603050405020304" pitchFamily="18" charset="0"/>
                <a:cs typeface="Times New Roman" panose="02020603050405020304" pitchFamily="18" charset="0"/>
              </a:rPr>
              <a:t>SUBHEADING</a:t>
            </a:r>
            <a:endParaRPr lang="en-IN" sz="2400" b="1" strike="noStrike" spc="-1" dirty="0">
              <a:solidFill>
                <a:schemeClr val="tx2"/>
              </a:solidFill>
              <a:latin typeface="Times New Roman" panose="02020603050405020304" pitchFamily="18" charset="0"/>
              <a:cs typeface="Times New Roman" panose="02020603050405020304" pitchFamily="18" charset="0"/>
            </a:endParaRPr>
          </a:p>
        </p:txBody>
      </p:sp>
      <p:sp>
        <p:nvSpPr>
          <p:cNvPr id="124" name="CustomShape 4"/>
          <p:cNvSpPr/>
          <p:nvPr/>
        </p:nvSpPr>
        <p:spPr>
          <a:xfrm>
            <a:off x="181440" y="183960"/>
            <a:ext cx="8808480" cy="6519600"/>
          </a:xfrm>
          <a:prstGeom prst="rect">
            <a:avLst/>
          </a:prstGeom>
          <a:noFill/>
          <a:ln w="57240" cmpd="dbl">
            <a:solidFill>
              <a:schemeClr val="tx2">
                <a:lumMod val="60000"/>
                <a:lumOff val="40000"/>
              </a:schemeClr>
            </a:solidFill>
            <a:round/>
          </a:ln>
        </p:spPr>
        <p:style>
          <a:lnRef idx="0">
            <a:scrgbClr r="0" g="0" b="0"/>
          </a:lnRef>
          <a:fillRef idx="0">
            <a:scrgbClr r="0" g="0" b="0"/>
          </a:fillRef>
          <a:effectRef idx="0">
            <a:scrgbClr r="0" g="0" b="0"/>
          </a:effectRef>
          <a:fontRef idx="minor"/>
        </p:style>
      </p:sp>
      <p:sp>
        <p:nvSpPr>
          <p:cNvPr id="125" name="CustomShape 5"/>
          <p:cNvSpPr/>
          <p:nvPr/>
        </p:nvSpPr>
        <p:spPr>
          <a:xfrm>
            <a:off x="2826358" y="4443426"/>
            <a:ext cx="3518644" cy="1629068"/>
          </a:xfrm>
          <a:prstGeom prst="rect">
            <a:avLst/>
          </a:prstGeom>
          <a:solidFill>
            <a:srgbClr val="FFFFFF"/>
          </a:solidFill>
          <a:ln>
            <a:solidFill>
              <a:srgbClr val="0070C0"/>
            </a:solid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US" sz="1600" b="1" spc="-1" dirty="0">
                <a:solidFill>
                  <a:srgbClr val="000066"/>
                </a:solidFill>
                <a:latin typeface="Times New Roman" panose="02020603050405020304" pitchFamily="18" charset="0"/>
                <a:ea typeface="DejaVu Sans"/>
                <a:cs typeface="Times New Roman" panose="02020603050405020304" pitchFamily="18" charset="0"/>
              </a:rPr>
              <a:t>Presented by, </a:t>
            </a:r>
          </a:p>
          <a:p>
            <a:pPr algn="ctr">
              <a:lnSpc>
                <a:spcPct val="100000"/>
              </a:lnSpc>
            </a:pPr>
            <a:r>
              <a:rPr lang="en-US" sz="1600" spc="-1" dirty="0">
                <a:solidFill>
                  <a:srgbClr val="000066"/>
                </a:solidFill>
                <a:latin typeface="Times New Roman" panose="02020603050405020304" pitchFamily="18" charset="0"/>
                <a:ea typeface="DejaVu Sans"/>
                <a:cs typeface="Times New Roman" panose="02020603050405020304" pitchFamily="18" charset="0"/>
              </a:rPr>
              <a:t>Sudipta saha</a:t>
            </a:r>
          </a:p>
          <a:p>
            <a:pPr algn="ctr">
              <a:lnSpc>
                <a:spcPct val="100000"/>
              </a:lnSpc>
            </a:pPr>
            <a:r>
              <a:rPr lang="en-IN" sz="1400" spc="-1" dirty="0">
                <a:solidFill>
                  <a:srgbClr val="000066"/>
                </a:solidFill>
                <a:latin typeface="Times New Roman" panose="02020603050405020304" pitchFamily="18" charset="0"/>
                <a:ea typeface="DejaVu Sans"/>
                <a:cs typeface="Times New Roman" panose="02020603050405020304" pitchFamily="18" charset="0"/>
              </a:rPr>
              <a:t>Department of Computer and System Sciences, </a:t>
            </a:r>
            <a:r>
              <a:rPr lang="en-IN" sz="1400" b="0" strike="noStrike" spc="-1" dirty="0">
                <a:solidFill>
                  <a:srgbClr val="000066"/>
                </a:solidFill>
                <a:latin typeface="Times New Roman" panose="02020603050405020304" pitchFamily="18" charset="0"/>
                <a:cs typeface="Times New Roman" panose="02020603050405020304" pitchFamily="18" charset="0"/>
              </a:rPr>
              <a:t>Siksha Bhavana, Visva-Bharati</a:t>
            </a:r>
            <a:endParaRPr lang="en-IN" sz="1400" b="0" strike="noStrike" spc="-1" dirty="0">
              <a:latin typeface="Times New Roman" panose="02020603050405020304" pitchFamily="18" charset="0"/>
              <a:cs typeface="Times New Roman" panose="02020603050405020304" pitchFamily="18" charset="0"/>
            </a:endParaRPr>
          </a:p>
        </p:txBody>
      </p:sp>
      <p:pic>
        <p:nvPicPr>
          <p:cNvPr id="11" name="Picture 10" descr="Visva Bharti University: Central University under CUET">
            <a:extLst>
              <a:ext uri="{FF2B5EF4-FFF2-40B4-BE49-F238E27FC236}">
                <a16:creationId xmlns="" xmlns:a16="http://schemas.microsoft.com/office/drawing/2014/main" id="{948F3827-DCF6-4188-88B4-13429764EBC9}"/>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284890" y="939929"/>
            <a:ext cx="1099348" cy="115235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9CDDB68C-0637-480A-9727-867C325EBA39}"/>
              </a:ext>
            </a:extLst>
          </p:cNvPr>
          <p:cNvSpPr txBox="1"/>
          <p:nvPr/>
        </p:nvSpPr>
        <p:spPr>
          <a:xfrm>
            <a:off x="3347864" y="3573016"/>
            <a:ext cx="184731" cy="369332"/>
          </a:xfrm>
          <a:prstGeom prst="rect">
            <a:avLst/>
          </a:prstGeom>
          <a:noFill/>
        </p:spPr>
        <p:txBody>
          <a:bodyPr wrap="none" rtlCol="0">
            <a:spAutoFit/>
          </a:bodyPr>
          <a:lstStyle/>
          <a:p>
            <a:endParaRPr lang="en-IN" dirty="0"/>
          </a:p>
        </p:txBody>
      </p:sp>
      <p:sp>
        <p:nvSpPr>
          <p:cNvPr id="16" name="TextBox 15">
            <a:extLst>
              <a:ext uri="{FF2B5EF4-FFF2-40B4-BE49-F238E27FC236}">
                <a16:creationId xmlns="" xmlns:a16="http://schemas.microsoft.com/office/drawing/2014/main" id="{727038D8-B9B0-4B37-A690-2CF5A8357ABC}"/>
              </a:ext>
            </a:extLst>
          </p:cNvPr>
          <p:cNvSpPr txBox="1"/>
          <p:nvPr/>
        </p:nvSpPr>
        <p:spPr>
          <a:xfrm>
            <a:off x="3203848" y="3429000"/>
            <a:ext cx="3917165" cy="369332"/>
          </a:xfrm>
          <a:prstGeom prst="rect">
            <a:avLst/>
          </a:prstGeom>
          <a:noFill/>
        </p:spPr>
        <p:txBody>
          <a:bodyPr wrap="square">
            <a:spAutoFit/>
          </a:bodyPr>
          <a:lstStyle/>
          <a:p>
            <a:r>
              <a:rPr lang="en-US" b="1" dirty="0">
                <a:solidFill>
                  <a:schemeClr val="tx2"/>
                </a:solidFill>
                <a:latin typeface="Times New Roman" panose="02020603050405020304" pitchFamily="18" charset="0"/>
                <a:cs typeface="Times New Roman" panose="02020603050405020304" pitchFamily="18" charset="0"/>
              </a:rPr>
              <a:t>Any Require Information</a:t>
            </a:r>
            <a:r>
              <a:rPr lang="en-US" sz="1100" b="1" dirty="0">
                <a:solidFill>
                  <a:schemeClr val="bg1"/>
                </a:solidFill>
                <a:highlight>
                  <a:srgbClr val="C0C0C0"/>
                </a:highlight>
                <a:latin typeface="Times New Roman" panose="02020603050405020304" pitchFamily="18" charset="0"/>
                <a:cs typeface="Times New Roman" panose="02020603050405020304" pitchFamily="18" charset="0"/>
              </a:rPr>
              <a:t> </a:t>
            </a:r>
            <a:endParaRPr lang="en-IN" b="1" dirty="0">
              <a:solidFill>
                <a:schemeClr val="bg1"/>
              </a:solidFill>
              <a:highlight>
                <a:srgbClr val="C0C0C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p:nvPr>
        </p:nvSpPr>
        <p:spPr/>
        <p:txBody>
          <a:bodyPr/>
          <a:lstStyle/>
          <a:p>
            <a:r>
              <a:rPr lang="en-US" b="1" dirty="0" smtClean="0"/>
              <a:t>Output in summary_report.pdf</a:t>
            </a:r>
          </a:p>
          <a:p>
            <a:r>
              <a:rPr lang="en-US" b="1" dirty="0" smtClean="0"/>
              <a:t>Summary</a:t>
            </a:r>
          </a:p>
          <a:p>
            <a:r>
              <a:rPr lang="en-US" dirty="0" smtClean="0"/>
              <a:t>Alice was beginning to get very tired of sitting by her sister on the bank, and of having nothing to do. Once or twice she had peeped into the book her sister was reading, but it had no pictures or conversations in it. So she was considering in her own mind whether the pleasure of making a daisy-chain would be worth the trouble of getting up and picking the daisies. When suddenly a White Rabbit with pink eyes ran close by her...</a:t>
            </a:r>
          </a:p>
          <a:p>
            <a:r>
              <a:rPr lang="en-US" b="1" dirty="0" smtClean="0"/>
              <a:t>Sentiment Score</a:t>
            </a:r>
          </a:p>
          <a:p>
            <a:r>
              <a:rPr lang="en-US" b="1" dirty="0" smtClean="0"/>
              <a:t>Polarity:</a:t>
            </a:r>
            <a:r>
              <a:rPr lang="en-US" dirty="0" smtClean="0"/>
              <a:t> 0.10</a:t>
            </a:r>
          </a:p>
          <a:p>
            <a:r>
              <a:rPr lang="en-US" b="1" dirty="0" smtClean="0"/>
              <a:t>Sentiment:</a:t>
            </a:r>
            <a:r>
              <a:rPr lang="en-US" dirty="0" smtClean="0"/>
              <a:t> </a:t>
            </a:r>
            <a:r>
              <a:rPr lang="en-US" i="1" dirty="0" smtClean="0"/>
              <a:t>Positive</a:t>
            </a:r>
            <a:endParaRPr lang="en-US" dirty="0" smtClean="0"/>
          </a:p>
          <a:p>
            <a:r>
              <a:rPr lang="en-US" b="1" dirty="0" smtClean="0"/>
              <a:t>Word Frequency Chart</a:t>
            </a:r>
          </a:p>
          <a:p>
            <a:r>
              <a:rPr lang="en-US" i="1" dirty="0" smtClean="0"/>
              <a:t>(An image showing most common words like “</a:t>
            </a:r>
            <a:r>
              <a:rPr lang="en-US" i="1" dirty="0" err="1" smtClean="0"/>
              <a:t>alice</a:t>
            </a:r>
            <a:r>
              <a:rPr lang="en-US" i="1" dirty="0" smtClean="0"/>
              <a:t>”, “sister”, “book”, “pictures”, etc.)</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PROBLEM</a:t>
            </a:r>
            <a:r>
              <a:rPr lang="en-US" dirty="0" smtClean="0"/>
              <a:t> </a:t>
            </a:r>
            <a:r>
              <a:rPr lang="en-US" b="1" dirty="0" smtClean="0"/>
              <a:t>DEFINATION</a:t>
            </a:r>
            <a:endParaRPr lang="en-US" b="1" dirty="0"/>
          </a:p>
        </p:txBody>
      </p:sp>
      <p:sp>
        <p:nvSpPr>
          <p:cNvPr id="3" name="Text Placeholder 2"/>
          <p:cNvSpPr>
            <a:spLocks noGrp="1"/>
          </p:cNvSpPr>
          <p:nvPr>
            <p:ph type="body"/>
          </p:nvPr>
        </p:nvSpPr>
        <p:spPr/>
        <p:txBody>
          <a:bodyPr/>
          <a:lstStyle/>
          <a:p>
            <a:endParaRPr lang="en-US" dirty="0"/>
          </a:p>
        </p:txBody>
      </p:sp>
      <p:sp>
        <p:nvSpPr>
          <p:cNvPr id="4" name="TextBox 3"/>
          <p:cNvSpPr txBox="1"/>
          <p:nvPr/>
        </p:nvSpPr>
        <p:spPr>
          <a:xfrm>
            <a:off x="428596" y="1714488"/>
            <a:ext cx="8215370" cy="3693319"/>
          </a:xfrm>
          <a:prstGeom prst="rect">
            <a:avLst/>
          </a:prstGeom>
          <a:noFill/>
        </p:spPr>
        <p:txBody>
          <a:bodyPr wrap="square" rtlCol="0">
            <a:spAutoFit/>
          </a:bodyPr>
          <a:lstStyle/>
          <a:p>
            <a:r>
              <a:rPr lang="en-US" dirty="0" smtClean="0"/>
              <a:t>In today's information-rich world, people are constantly exposed to large volumes of text—from books and articles to reports and reviews. However, reading and understanding lengthy documents can be time-consuming and overwhelming. There is a growing need for intelligent systems that can </a:t>
            </a:r>
            <a:r>
              <a:rPr lang="en-US" b="1" dirty="0" smtClean="0"/>
              <a:t>automatically extract important information</a:t>
            </a:r>
            <a:r>
              <a:rPr lang="en-US" dirty="0" smtClean="0"/>
              <a:t>, </a:t>
            </a:r>
            <a:r>
              <a:rPr lang="en-US" b="1" dirty="0" smtClean="0"/>
              <a:t>analyze emotional tone</a:t>
            </a:r>
            <a:r>
              <a:rPr lang="en-US" dirty="0" smtClean="0"/>
              <a:t>, and </a:t>
            </a:r>
            <a:r>
              <a:rPr lang="en-US" b="1" dirty="0" smtClean="0"/>
              <a:t>present insights in a simple, user-friendly format</a:t>
            </a:r>
            <a:r>
              <a:rPr lang="en-US" dirty="0" smtClean="0"/>
              <a:t>.</a:t>
            </a:r>
          </a:p>
          <a:p>
            <a:r>
              <a:rPr lang="en-US" dirty="0" smtClean="0"/>
              <a:t>Despite the availability of various tools, many existing solutions:</a:t>
            </a:r>
          </a:p>
          <a:p>
            <a:r>
              <a:rPr lang="en-US" dirty="0" smtClean="0"/>
              <a:t>Lack integration between </a:t>
            </a:r>
            <a:r>
              <a:rPr lang="en-US" b="1" dirty="0" smtClean="0"/>
              <a:t>summarization</a:t>
            </a:r>
            <a:r>
              <a:rPr lang="en-US" dirty="0" smtClean="0"/>
              <a:t>, </a:t>
            </a:r>
            <a:r>
              <a:rPr lang="en-US" b="1" dirty="0" smtClean="0"/>
              <a:t>sentiment analysis</a:t>
            </a:r>
            <a:r>
              <a:rPr lang="en-US" dirty="0" smtClean="0"/>
              <a:t>, and </a:t>
            </a:r>
            <a:r>
              <a:rPr lang="en-US" b="1" dirty="0" smtClean="0"/>
              <a:t>visual reporting</a:t>
            </a:r>
            <a:r>
              <a:rPr lang="en-US" dirty="0" smtClean="0"/>
              <a:t>.</a:t>
            </a:r>
          </a:p>
          <a:p>
            <a:r>
              <a:rPr lang="en-US" dirty="0" smtClean="0"/>
              <a:t>Require </a:t>
            </a:r>
            <a:r>
              <a:rPr lang="en-US" b="1" dirty="0" smtClean="0"/>
              <a:t>manual effort</a:t>
            </a:r>
            <a:r>
              <a:rPr lang="en-US" dirty="0" smtClean="0"/>
              <a:t> or advanced knowledge to operate.</a:t>
            </a:r>
          </a:p>
          <a:p>
            <a:r>
              <a:rPr lang="en-US" dirty="0" smtClean="0"/>
              <a:t>Don’t provide a convenient way to </a:t>
            </a:r>
            <a:r>
              <a:rPr lang="en-US" b="1" dirty="0" smtClean="0"/>
              <a:t>export results into a sharable format</a:t>
            </a:r>
            <a:r>
              <a:rPr lang="en-US" dirty="0" smtClean="0"/>
              <a:t> like PDF.</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EXPERIMENTAL SETUP</a:t>
            </a:r>
            <a:endParaRPr lang="en-US" dirty="0"/>
          </a:p>
        </p:txBody>
      </p:sp>
      <p:sp>
        <p:nvSpPr>
          <p:cNvPr id="3" name="Text Placeholder 2"/>
          <p:cNvSpPr>
            <a:spLocks noGrp="1"/>
          </p:cNvSpPr>
          <p:nvPr>
            <p:ph type="body"/>
          </p:nvPr>
        </p:nvSpPr>
        <p:spPr/>
        <p:txBody>
          <a:bodyPr/>
          <a:lstStyle/>
          <a:p>
            <a:r>
              <a:rPr lang="en-US" b="1" i="1" dirty="0" smtClean="0"/>
              <a:t>                            </a:t>
            </a:r>
            <a:r>
              <a:rPr lang="en-US" sz="2000" dirty="0" smtClean="0"/>
              <a:t>                                          </a:t>
            </a:r>
            <a:endParaRPr lang="en-US" sz="2000" dirty="0"/>
          </a:p>
        </p:txBody>
      </p:sp>
      <p:sp>
        <p:nvSpPr>
          <p:cNvPr id="6" name="TextBox 5"/>
          <p:cNvSpPr txBox="1"/>
          <p:nvPr/>
        </p:nvSpPr>
        <p:spPr>
          <a:xfrm>
            <a:off x="500034" y="1857364"/>
            <a:ext cx="8215370" cy="4247317"/>
          </a:xfrm>
          <a:prstGeom prst="rect">
            <a:avLst/>
          </a:prstGeom>
          <a:noFill/>
        </p:spPr>
        <p:txBody>
          <a:bodyPr wrap="square" rtlCol="0">
            <a:spAutoFit/>
          </a:bodyPr>
          <a:lstStyle/>
          <a:p>
            <a:r>
              <a:rPr lang="en-US" dirty="0" smtClean="0"/>
              <a:t>These are the modules which is used in this project:</a:t>
            </a:r>
          </a:p>
          <a:p>
            <a:r>
              <a:rPr lang="en-US" b="1" dirty="0" err="1" smtClean="0"/>
              <a:t>nltk</a:t>
            </a:r>
            <a:r>
              <a:rPr lang="en-US" dirty="0" err="1" smtClean="0"/>
              <a:t>Natural</a:t>
            </a:r>
            <a:r>
              <a:rPr lang="en-US" dirty="0" smtClean="0"/>
              <a:t> Language Toolkit – used for tokenizing text, splitting sentences, removing </a:t>
            </a:r>
            <a:r>
              <a:rPr lang="en-US" dirty="0" err="1" smtClean="0"/>
              <a:t>stopwords</a:t>
            </a:r>
            <a:r>
              <a:rPr lang="en-US" dirty="0" smtClean="0"/>
              <a:t>. Essential for basic NLP processing</a:t>
            </a:r>
            <a:r>
              <a:rPr lang="en-US" dirty="0" smtClean="0"/>
              <a:t>.	</a:t>
            </a:r>
            <a:endParaRPr lang="en-US" dirty="0" smtClean="0"/>
          </a:p>
          <a:p>
            <a:r>
              <a:rPr lang="en-US" b="1" dirty="0" err="1" smtClean="0"/>
              <a:t>textblob</a:t>
            </a:r>
            <a:r>
              <a:rPr lang="en-US" dirty="0" err="1" smtClean="0"/>
              <a:t>A</a:t>
            </a:r>
            <a:r>
              <a:rPr lang="en-US" dirty="0" smtClean="0"/>
              <a:t> </a:t>
            </a:r>
            <a:r>
              <a:rPr lang="en-US" dirty="0" smtClean="0"/>
              <a:t>simple NLP library – used for </a:t>
            </a:r>
            <a:r>
              <a:rPr lang="en-US" b="1" dirty="0" smtClean="0"/>
              <a:t>sentiment analysis</a:t>
            </a:r>
            <a:r>
              <a:rPr lang="en-US" dirty="0" smtClean="0"/>
              <a:t> (polarity scoring</a:t>
            </a:r>
            <a:r>
              <a:rPr lang="en-US" dirty="0" smtClean="0"/>
              <a:t>).</a:t>
            </a:r>
          </a:p>
          <a:p>
            <a:r>
              <a:rPr lang="en-US" b="1" dirty="0" err="1" smtClean="0"/>
              <a:t>matplotlib.pyplot</a:t>
            </a:r>
            <a:r>
              <a:rPr lang="en-US" dirty="0" err="1" smtClean="0"/>
              <a:t>Used</a:t>
            </a:r>
            <a:r>
              <a:rPr lang="en-US" dirty="0" smtClean="0"/>
              <a:t> for creating the </a:t>
            </a:r>
            <a:r>
              <a:rPr lang="en-US" b="1" dirty="0" smtClean="0"/>
              <a:t>bar plot</a:t>
            </a:r>
            <a:r>
              <a:rPr lang="en-US" dirty="0" smtClean="0"/>
              <a:t> of word frequencies</a:t>
            </a:r>
            <a:r>
              <a:rPr lang="en-US" dirty="0" smtClean="0"/>
              <a:t>.</a:t>
            </a:r>
          </a:p>
          <a:p>
            <a:r>
              <a:rPr lang="en-US" b="1" dirty="0" err="1" smtClean="0"/>
              <a:t>pandas</a:t>
            </a:r>
            <a:r>
              <a:rPr lang="en-US" dirty="0" err="1" smtClean="0"/>
              <a:t>Used</a:t>
            </a:r>
            <a:r>
              <a:rPr lang="en-US" dirty="0" smtClean="0"/>
              <a:t> to store word frequency data in a </a:t>
            </a:r>
            <a:r>
              <a:rPr lang="en-US" dirty="0" err="1" smtClean="0"/>
              <a:t>DataFrame</a:t>
            </a:r>
            <a:r>
              <a:rPr lang="en-US" dirty="0" smtClean="0"/>
              <a:t> before plotting</a:t>
            </a:r>
            <a:r>
              <a:rPr lang="en-US" dirty="0" smtClean="0"/>
              <a:t>.</a:t>
            </a:r>
          </a:p>
          <a:p>
            <a:r>
              <a:rPr lang="en-US" b="1" dirty="0" err="1" smtClean="0"/>
              <a:t>fpdf</a:t>
            </a:r>
            <a:r>
              <a:rPr lang="en-US" dirty="0" err="1" smtClean="0"/>
              <a:t>Used</a:t>
            </a:r>
            <a:r>
              <a:rPr lang="en-US" dirty="0" smtClean="0"/>
              <a:t> for creating the </a:t>
            </a:r>
            <a:r>
              <a:rPr lang="en-US" b="1" dirty="0" smtClean="0"/>
              <a:t>PDF report</a:t>
            </a:r>
            <a:r>
              <a:rPr lang="en-US" dirty="0" smtClean="0"/>
              <a:t> with text and image</a:t>
            </a:r>
            <a:r>
              <a:rPr lang="en-US" dirty="0" smtClean="0"/>
              <a:t>.</a:t>
            </a:r>
          </a:p>
          <a:p>
            <a:r>
              <a:rPr lang="en-US" b="1" dirty="0" err="1" smtClean="0"/>
              <a:t>collections.Counter</a:t>
            </a:r>
            <a:r>
              <a:rPr lang="en-US" dirty="0" err="1" smtClean="0"/>
              <a:t>A</a:t>
            </a:r>
            <a:r>
              <a:rPr lang="en-US" dirty="0" smtClean="0"/>
              <a:t> container from the collections module to count word frequencies efficiently</a:t>
            </a:r>
            <a:r>
              <a:rPr lang="en-US" dirty="0" smtClean="0"/>
              <a:t>.</a:t>
            </a:r>
          </a:p>
          <a:p>
            <a:r>
              <a:rPr lang="en-US" b="1" dirty="0" err="1" smtClean="0"/>
              <a:t>string</a:t>
            </a:r>
            <a:r>
              <a:rPr lang="en-US" dirty="0" err="1" smtClean="0"/>
              <a:t>Used</a:t>
            </a:r>
            <a:r>
              <a:rPr lang="en-US" dirty="0" smtClean="0"/>
              <a:t> for accessing a list of punctuation characters to remove from tokens</a:t>
            </a:r>
            <a:r>
              <a:rPr lang="en-US" dirty="0" smtClean="0"/>
              <a:t>.</a:t>
            </a:r>
          </a:p>
          <a:p>
            <a:r>
              <a:rPr lang="en-US" b="1" dirty="0" err="1" smtClean="0"/>
              <a:t>os</a:t>
            </a:r>
            <a:r>
              <a:rPr lang="en-US" dirty="0" smtClean="0"/>
              <a:t> </a:t>
            </a:r>
            <a:r>
              <a:rPr lang="en-US" i="1" dirty="0" smtClean="0"/>
              <a:t>(optional, not used directly)</a:t>
            </a:r>
            <a:r>
              <a:rPr lang="en-US" dirty="0" smtClean="0"/>
              <a:t>Often used for file handling or checking paths. Could be added for improvements</a:t>
            </a:r>
            <a:r>
              <a:rPr lang="en-US" dirty="0" smtClean="0"/>
              <a:t>.</a:t>
            </a:r>
          </a:p>
          <a:p>
            <a:r>
              <a:rPr lang="en-US" b="1" dirty="0" smtClean="0"/>
              <a:t>built-in </a:t>
            </a:r>
            <a:r>
              <a:rPr lang="en-US" b="1" dirty="0" err="1" smtClean="0"/>
              <a:t>functions</a:t>
            </a:r>
            <a:r>
              <a:rPr lang="en-US" dirty="0" err="1" smtClean="0"/>
              <a:t>Such</a:t>
            </a:r>
            <a:r>
              <a:rPr lang="en-US" dirty="0" smtClean="0"/>
              <a:t> as open(), input(), and standard control flow (if, for, etc.).</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p:nvPr>
        </p:nvSpPr>
        <p:spPr>
          <a:xfrm>
            <a:off x="457200" y="273600"/>
            <a:ext cx="8229240" cy="6441548"/>
          </a:xfrm>
        </p:spPr>
        <p:txBody>
          <a:bodyPr/>
          <a:lstStyle/>
          <a:p>
            <a:r>
              <a:rPr lang="en-US" b="1" dirty="0" smtClean="0"/>
              <a:t>Methodology:</a:t>
            </a:r>
          </a:p>
          <a:p>
            <a:r>
              <a:rPr lang="en-US" b="1" dirty="0" smtClean="0"/>
              <a:t>Load Text</a:t>
            </a:r>
            <a:r>
              <a:rPr lang="en-US" dirty="0" smtClean="0"/>
              <a:t>:</a:t>
            </a:r>
          </a:p>
          <a:p>
            <a:pPr lvl="1"/>
            <a:r>
              <a:rPr lang="en-US" dirty="0" smtClean="0"/>
              <a:t>Read a .txt file using UTF-8 encoding.</a:t>
            </a:r>
          </a:p>
          <a:p>
            <a:r>
              <a:rPr lang="en-US" b="1" dirty="0" smtClean="0"/>
              <a:t>Text Summarization</a:t>
            </a:r>
            <a:r>
              <a:rPr lang="en-US" dirty="0" smtClean="0"/>
              <a:t>:</a:t>
            </a:r>
          </a:p>
          <a:p>
            <a:pPr lvl="1"/>
            <a:r>
              <a:rPr lang="en-US" dirty="0" smtClean="0"/>
              <a:t>Tokenize the text into words and sentences.</a:t>
            </a:r>
          </a:p>
          <a:p>
            <a:pPr lvl="1"/>
            <a:r>
              <a:rPr lang="en-US" dirty="0" smtClean="0"/>
              <a:t>Remove </a:t>
            </a:r>
            <a:r>
              <a:rPr lang="en-US" dirty="0" err="1" smtClean="0"/>
              <a:t>stopwords</a:t>
            </a:r>
            <a:r>
              <a:rPr lang="en-US" dirty="0" smtClean="0"/>
              <a:t> and punctuation.</a:t>
            </a:r>
          </a:p>
          <a:p>
            <a:pPr lvl="1"/>
            <a:r>
              <a:rPr lang="en-US" dirty="0" smtClean="0"/>
              <a:t>Calculate word frequencies.</a:t>
            </a:r>
          </a:p>
          <a:p>
            <a:pPr lvl="1"/>
            <a:r>
              <a:rPr lang="en-US" dirty="0" smtClean="0"/>
              <a:t>Score sentences based on word frequencies.</a:t>
            </a:r>
          </a:p>
          <a:p>
            <a:pPr lvl="1"/>
            <a:r>
              <a:rPr lang="en-US" dirty="0" smtClean="0"/>
              <a:t>Select top N highest-scoring sentences as the summary.</a:t>
            </a:r>
          </a:p>
          <a:p>
            <a:r>
              <a:rPr lang="en-US" b="1" dirty="0" smtClean="0"/>
              <a:t>Sentiment Analysis</a:t>
            </a:r>
            <a:r>
              <a:rPr lang="en-US" dirty="0" smtClean="0"/>
              <a:t>:</a:t>
            </a:r>
          </a:p>
          <a:p>
            <a:pPr lvl="1"/>
            <a:r>
              <a:rPr lang="en-US" dirty="0" smtClean="0"/>
              <a:t>Use </a:t>
            </a:r>
            <a:r>
              <a:rPr lang="en-US" dirty="0" err="1" smtClean="0"/>
              <a:t>TextBlob</a:t>
            </a:r>
            <a:r>
              <a:rPr lang="en-US" dirty="0" smtClean="0"/>
              <a:t> to calculate sentiment polarity of the summary:</a:t>
            </a:r>
          </a:p>
          <a:p>
            <a:pPr lvl="2"/>
            <a:r>
              <a:rPr lang="en-US" dirty="0" smtClean="0"/>
              <a:t>Range: -1 (Negative) to 1 (Positive).</a:t>
            </a:r>
          </a:p>
          <a:p>
            <a:r>
              <a:rPr lang="en-US" b="1" dirty="0" smtClean="0"/>
              <a:t>Word Frequency Plot</a:t>
            </a:r>
            <a:r>
              <a:rPr lang="en-US" dirty="0" smtClean="0"/>
              <a:t>:</a:t>
            </a:r>
          </a:p>
          <a:p>
            <a:pPr lvl="1"/>
            <a:r>
              <a:rPr lang="en-US" dirty="0" smtClean="0"/>
              <a:t>Count and sort the top N words.</a:t>
            </a:r>
          </a:p>
          <a:p>
            <a:pPr lvl="1"/>
            <a:r>
              <a:rPr lang="en-US" dirty="0" smtClean="0"/>
              <a:t>Visualize as a bar chart using </a:t>
            </a:r>
            <a:r>
              <a:rPr lang="en-US" dirty="0" err="1" smtClean="0"/>
              <a:t>matplotlib</a:t>
            </a:r>
            <a:r>
              <a:rPr lang="en-US" dirty="0" smtClean="0"/>
              <a:t>.</a:t>
            </a:r>
          </a:p>
          <a:p>
            <a:pPr lvl="1"/>
            <a:r>
              <a:rPr lang="en-US" dirty="0" smtClean="0"/>
              <a:t>Save the plot as an image (word_freq.png).</a:t>
            </a:r>
          </a:p>
          <a:p>
            <a:r>
              <a:rPr lang="en-US" b="1" dirty="0" smtClean="0"/>
              <a:t>PDF Report Generation</a:t>
            </a:r>
          </a:p>
          <a:p>
            <a:r>
              <a:rPr lang="en-US" dirty="0" smtClean="0"/>
              <a:t>The report includes:</a:t>
            </a:r>
          </a:p>
          <a:p>
            <a:pPr lvl="1"/>
            <a:r>
              <a:rPr lang="en-US" dirty="0" smtClean="0"/>
              <a:t>A title,</a:t>
            </a:r>
          </a:p>
          <a:p>
            <a:pPr lvl="1"/>
            <a:r>
              <a:rPr lang="en-US" dirty="0" smtClean="0"/>
              <a:t>The summarized text,</a:t>
            </a:r>
          </a:p>
          <a:p>
            <a:pPr lvl="1"/>
            <a:r>
              <a:rPr lang="en-US" dirty="0" smtClean="0"/>
              <a:t>The sentiment score,</a:t>
            </a:r>
          </a:p>
          <a:p>
            <a:pPr lvl="1"/>
            <a:r>
              <a:rPr lang="en-US" dirty="0" smtClean="0"/>
              <a:t>A word frequency chart.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 xmlns:a16="http://schemas.microsoft.com/office/drawing/2014/main" id="{40911B22-960F-52D8-CC19-482FF2A731F5}"/>
              </a:ext>
            </a:extLst>
          </p:cNvPr>
          <p:cNvSpPr/>
          <p:nvPr/>
        </p:nvSpPr>
        <p:spPr>
          <a:xfrm>
            <a:off x="686941" y="822930"/>
            <a:ext cx="77706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000" b="1" kern="0" dirty="0">
                <a:solidFill>
                  <a:srgbClr val="003366"/>
                </a:solidFill>
                <a:latin typeface="Times New Roman" panose="02020603050405020304" pitchFamily="18" charset="0"/>
                <a:cs typeface="Times New Roman" panose="02020603050405020304" pitchFamily="18" charset="0"/>
              </a:rPr>
              <a:t>Case Study</a:t>
            </a:r>
            <a:endParaRPr lang="en-IN" sz="4000" b="1" strike="noStrike" spc="-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85720" y="1928802"/>
            <a:ext cx="8643998" cy="4524315"/>
          </a:xfrm>
          <a:prstGeom prst="rect">
            <a:avLst/>
          </a:prstGeom>
          <a:noFill/>
        </p:spPr>
        <p:txBody>
          <a:bodyPr wrap="square" rtlCol="0">
            <a:spAutoFit/>
          </a:bodyPr>
          <a:lstStyle/>
          <a:p>
            <a:r>
              <a:rPr lang="en-US" b="1" dirty="0" smtClean="0"/>
              <a:t>1. Problem Statement</a:t>
            </a:r>
          </a:p>
          <a:p>
            <a:r>
              <a:rPr lang="en-US" dirty="0" smtClean="0"/>
              <a:t>With the growing volume of digital books and documents, readers often struggle to extract key insights or understand the sentiment of long texts without spending hours reading. There is a need for an </a:t>
            </a:r>
            <a:r>
              <a:rPr lang="en-US" b="1" dirty="0" smtClean="0"/>
              <a:t>automated system</a:t>
            </a:r>
            <a:r>
              <a:rPr lang="en-US" dirty="0" smtClean="0"/>
              <a:t> that can:</a:t>
            </a:r>
          </a:p>
          <a:p>
            <a:r>
              <a:rPr lang="en-US" dirty="0" smtClean="0"/>
              <a:t>Generate concise summaries from long texts.</a:t>
            </a:r>
          </a:p>
          <a:p>
            <a:r>
              <a:rPr lang="en-US" dirty="0" smtClean="0"/>
              <a:t>Analyze the sentiment of the content.</a:t>
            </a:r>
          </a:p>
          <a:p>
            <a:r>
              <a:rPr lang="en-US" dirty="0" smtClean="0"/>
              <a:t>Visualize key word usage.</a:t>
            </a:r>
          </a:p>
          <a:p>
            <a:r>
              <a:rPr lang="en-US" dirty="0" smtClean="0"/>
              <a:t>Produce a structured PDF report with all findings.</a:t>
            </a:r>
          </a:p>
          <a:p>
            <a:r>
              <a:rPr lang="en-US" b="1" dirty="0" smtClean="0"/>
              <a:t>2. Objective</a:t>
            </a:r>
          </a:p>
          <a:p>
            <a:r>
              <a:rPr lang="en-US" dirty="0" smtClean="0"/>
              <a:t>To develop a Python application that:</a:t>
            </a:r>
          </a:p>
          <a:p>
            <a:r>
              <a:rPr lang="en-US" dirty="0" smtClean="0"/>
              <a:t>Loads and processes a .txt file containing a book or large text.</a:t>
            </a:r>
          </a:p>
          <a:p>
            <a:r>
              <a:rPr lang="en-US" dirty="0" smtClean="0"/>
              <a:t>Summarizes the text using natural language techniques.</a:t>
            </a:r>
          </a:p>
          <a:p>
            <a:r>
              <a:rPr lang="en-US" dirty="0" smtClean="0"/>
              <a:t>Analyzes the overall sentiment.</a:t>
            </a:r>
          </a:p>
          <a:p>
            <a:r>
              <a:rPr lang="en-US" dirty="0" smtClean="0"/>
              <a:t>Identifies and plots the most frequent words.</a:t>
            </a:r>
          </a:p>
          <a:p>
            <a:r>
              <a:rPr lang="en-US" dirty="0" smtClean="0"/>
              <a:t>Generates a comprehensive PDF report.</a:t>
            </a:r>
          </a:p>
          <a:p>
            <a:endParaRPr lang="en-US" dirty="0"/>
          </a:p>
        </p:txBody>
      </p:sp>
    </p:spTree>
    <p:extLst>
      <p:ext uri="{BB962C8B-B14F-4D97-AF65-F5344CB8AC3E}">
        <p14:creationId xmlns="" xmlns:p14="http://schemas.microsoft.com/office/powerpoint/2010/main" val="3219062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4"/>
          <p:cNvSpPr/>
          <p:nvPr/>
        </p:nvSpPr>
        <p:spPr>
          <a:xfrm>
            <a:off x="8604448" y="95760"/>
            <a:ext cx="490232"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endParaRPr lang="en-IN" sz="1800" b="0" strike="noStrike" spc="-1" dirty="0">
              <a:latin typeface="Arial"/>
            </a:endParaRPr>
          </a:p>
        </p:txBody>
      </p:sp>
      <p:sp>
        <p:nvSpPr>
          <p:cNvPr id="3" name="CustomShape 1">
            <a:extLst>
              <a:ext uri="{FF2B5EF4-FFF2-40B4-BE49-F238E27FC236}">
                <a16:creationId xmlns="" xmlns:a16="http://schemas.microsoft.com/office/drawing/2014/main" id="{802CA18F-95C1-7B0A-4701-4B4396090C7F}"/>
              </a:ext>
            </a:extLst>
          </p:cNvPr>
          <p:cNvSpPr/>
          <p:nvPr/>
        </p:nvSpPr>
        <p:spPr>
          <a:xfrm>
            <a:off x="685800" y="277380"/>
            <a:ext cx="77706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4400" b="1" strike="noStrike" spc="-1" dirty="0">
                <a:solidFill>
                  <a:srgbClr val="002060"/>
                </a:solidFill>
                <a:latin typeface="Times New Roman"/>
                <a:ea typeface="DejaVu Sans"/>
              </a:rPr>
              <a:t>Results</a:t>
            </a:r>
            <a:endParaRPr lang="en-IN" sz="4400" b="0" strike="noStrike" spc="-1" dirty="0">
              <a:latin typeface="Arial"/>
            </a:endParaRPr>
          </a:p>
        </p:txBody>
      </p:sp>
      <p:sp>
        <p:nvSpPr>
          <p:cNvPr id="4" name="TextBox 3"/>
          <p:cNvSpPr txBox="1"/>
          <p:nvPr/>
        </p:nvSpPr>
        <p:spPr>
          <a:xfrm>
            <a:off x="428596" y="1428736"/>
            <a:ext cx="8286808" cy="1754326"/>
          </a:xfrm>
          <a:prstGeom prst="rect">
            <a:avLst/>
          </a:prstGeom>
          <a:noFill/>
        </p:spPr>
        <p:txBody>
          <a:bodyPr wrap="square" rtlCol="0">
            <a:spAutoFit/>
          </a:bodyPr>
          <a:lstStyle/>
          <a:p>
            <a:r>
              <a:rPr lang="en-US" dirty="0" smtClean="0"/>
              <a:t>1.The </a:t>
            </a:r>
            <a:r>
              <a:rPr lang="en-US" dirty="0" smtClean="0"/>
              <a:t>tool was tested with multiple book samples (e.g., </a:t>
            </a:r>
            <a:r>
              <a:rPr lang="en-US" i="1" dirty="0" smtClean="0"/>
              <a:t>Pride and Prejudice</a:t>
            </a:r>
            <a:r>
              <a:rPr lang="en-US" dirty="0" smtClean="0"/>
              <a:t>, </a:t>
            </a:r>
            <a:r>
              <a:rPr lang="en-US" i="1" dirty="0" smtClean="0"/>
              <a:t>Frankenstein</a:t>
            </a:r>
            <a:r>
              <a:rPr lang="en-US" dirty="0" smtClean="0"/>
              <a:t>).</a:t>
            </a:r>
          </a:p>
          <a:p>
            <a:r>
              <a:rPr lang="en-US" dirty="0" smtClean="0"/>
              <a:t>2.Summaries </a:t>
            </a:r>
            <a:r>
              <a:rPr lang="en-US" dirty="0" smtClean="0"/>
              <a:t>were concise and relevant.</a:t>
            </a:r>
          </a:p>
          <a:p>
            <a:r>
              <a:rPr lang="en-US" dirty="0" smtClean="0"/>
              <a:t>3.Sentiment </a:t>
            </a:r>
            <a:r>
              <a:rPr lang="en-US" dirty="0" smtClean="0"/>
              <a:t>analysis correctly reflected the tone of the text.</a:t>
            </a:r>
          </a:p>
          <a:p>
            <a:r>
              <a:rPr lang="en-US" dirty="0" smtClean="0"/>
              <a:t>4.PDF </a:t>
            </a:r>
            <a:r>
              <a:rPr lang="en-US" dirty="0" smtClean="0"/>
              <a:t>report was clear, informative, and easy to share.</a:t>
            </a:r>
          </a:p>
          <a:p>
            <a:endParaRPr lang="en-US" dirty="0"/>
          </a:p>
        </p:txBody>
      </p:sp>
    </p:spTree>
    <p:extLst>
      <p:ext uri="{BB962C8B-B14F-4D97-AF65-F5344CB8AC3E}">
        <p14:creationId xmlns="" xmlns:p14="http://schemas.microsoft.com/office/powerpoint/2010/main" val="3042898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4"/>
          <p:cNvSpPr/>
          <p:nvPr/>
        </p:nvSpPr>
        <p:spPr>
          <a:xfrm>
            <a:off x="8604448" y="95760"/>
            <a:ext cx="490232"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endParaRPr lang="en-IN" sz="1800" b="0" strike="noStrike" spc="-1" dirty="0">
              <a:latin typeface="Arial"/>
            </a:endParaRPr>
          </a:p>
        </p:txBody>
      </p:sp>
      <p:sp>
        <p:nvSpPr>
          <p:cNvPr id="10" name="CustomShape 1">
            <a:extLst>
              <a:ext uri="{FF2B5EF4-FFF2-40B4-BE49-F238E27FC236}">
                <a16:creationId xmlns="" xmlns:a16="http://schemas.microsoft.com/office/drawing/2014/main" id="{1A23F20F-7353-4419-ACB5-AAC32F704371}"/>
              </a:ext>
            </a:extLst>
          </p:cNvPr>
          <p:cNvSpPr/>
          <p:nvPr/>
        </p:nvSpPr>
        <p:spPr>
          <a:xfrm>
            <a:off x="395536" y="411885"/>
            <a:ext cx="77706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4400" b="1" strike="noStrike" spc="-1" dirty="0">
                <a:solidFill>
                  <a:srgbClr val="002060"/>
                </a:solidFill>
                <a:latin typeface="Times New Roman"/>
                <a:ea typeface="DejaVu Sans"/>
              </a:rPr>
              <a:t>Discussion</a:t>
            </a:r>
            <a:endParaRPr lang="en-IN" sz="4400" b="0" strike="noStrike" spc="-1" dirty="0">
              <a:latin typeface="Arial"/>
            </a:endParaRPr>
          </a:p>
        </p:txBody>
      </p:sp>
      <p:sp>
        <p:nvSpPr>
          <p:cNvPr id="4" name="TextBox 3"/>
          <p:cNvSpPr txBox="1"/>
          <p:nvPr/>
        </p:nvSpPr>
        <p:spPr>
          <a:xfrm>
            <a:off x="285720" y="1500174"/>
            <a:ext cx="8572560" cy="5632311"/>
          </a:xfrm>
          <a:prstGeom prst="rect">
            <a:avLst/>
          </a:prstGeom>
          <a:noFill/>
        </p:spPr>
        <p:txBody>
          <a:bodyPr wrap="square" rtlCol="0">
            <a:spAutoFit/>
          </a:bodyPr>
          <a:lstStyle/>
          <a:p>
            <a:r>
              <a:rPr lang="en-US" dirty="0" smtClean="0"/>
              <a:t>The development of this text analysis and reporting system provided valuable insights into how various Python modules can be combined to build a practical and efficient application. The project successfully demonstrates the integration of </a:t>
            </a:r>
            <a:r>
              <a:rPr lang="en-US" b="1" dirty="0" smtClean="0"/>
              <a:t>natural language processing</a:t>
            </a:r>
            <a:r>
              <a:rPr lang="en-US" dirty="0" smtClean="0"/>
              <a:t>, </a:t>
            </a:r>
            <a:r>
              <a:rPr lang="en-US" b="1" dirty="0" smtClean="0"/>
              <a:t>data visualization</a:t>
            </a:r>
            <a:r>
              <a:rPr lang="en-US" dirty="0" smtClean="0"/>
              <a:t>, and </a:t>
            </a:r>
            <a:r>
              <a:rPr lang="en-US" b="1" dirty="0" smtClean="0"/>
              <a:t>automated reporting</a:t>
            </a:r>
            <a:r>
              <a:rPr lang="en-US" dirty="0" smtClean="0"/>
              <a:t>, which are crucial skills in today’s data-driven world.</a:t>
            </a:r>
          </a:p>
          <a:p>
            <a:r>
              <a:rPr lang="en-US" b="1" dirty="0" smtClean="0"/>
              <a:t>Performance and Effectiveness</a:t>
            </a:r>
          </a:p>
          <a:p>
            <a:r>
              <a:rPr lang="en-US" dirty="0" smtClean="0"/>
              <a:t>The summarization method used—based on </a:t>
            </a:r>
            <a:r>
              <a:rPr lang="en-US" b="1" dirty="0" smtClean="0"/>
              <a:t>word frequency</a:t>
            </a:r>
            <a:r>
              <a:rPr lang="en-US" dirty="0" smtClean="0"/>
              <a:t>—proved to be efficient for general text summarization. While it doesn't understand context or semantics deeply (as neural networks do), it provides reasonably good results for documents with repetitive keywords and structured content.</a:t>
            </a:r>
          </a:p>
          <a:p>
            <a:r>
              <a:rPr lang="en-US" dirty="0" smtClean="0"/>
              <a:t>The </a:t>
            </a:r>
            <a:r>
              <a:rPr lang="en-US" b="1" dirty="0" smtClean="0"/>
              <a:t>sentiment analysis</a:t>
            </a:r>
            <a:r>
              <a:rPr lang="en-US" dirty="0" smtClean="0"/>
              <a:t> using </a:t>
            </a:r>
            <a:r>
              <a:rPr lang="en-US" dirty="0" err="1" smtClean="0"/>
              <a:t>TextBlob</a:t>
            </a:r>
            <a:r>
              <a:rPr lang="en-US" dirty="0" smtClean="0"/>
              <a:t> worked well for detecting the general tone of the summary. Since </a:t>
            </a:r>
            <a:r>
              <a:rPr lang="en-US" dirty="0" err="1" smtClean="0"/>
              <a:t>TextBlob</a:t>
            </a:r>
            <a:r>
              <a:rPr lang="en-US" dirty="0" smtClean="0"/>
              <a:t> uses a lexicon-based approach, it is fast and easy to implement, though it might miss subtle emotional cues or sarcasm in the text.</a:t>
            </a:r>
          </a:p>
          <a:p>
            <a:r>
              <a:rPr lang="en-US" b="1" dirty="0" smtClean="0"/>
              <a:t>Word frequency visualization</a:t>
            </a:r>
            <a:r>
              <a:rPr lang="en-US" dirty="0" smtClean="0"/>
              <a:t> offered a quick understanding of the most important topics in the text. This is especially helpful for longer documents where key themes are not immediately obvious.</a:t>
            </a:r>
          </a:p>
          <a:p>
            <a:r>
              <a:rPr lang="en-US" dirty="0" smtClean="0"/>
              <a:t>The </a:t>
            </a:r>
            <a:r>
              <a:rPr lang="en-US" b="1" dirty="0" smtClean="0"/>
              <a:t>PDF report generation</a:t>
            </a:r>
            <a:r>
              <a:rPr lang="en-US" dirty="0" smtClean="0"/>
              <a:t> added great value by compiling all results into a readable format that can be shared or printed. This makes the tool not only suitable for personal use but also for academic or business reporting.</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85728"/>
            <a:ext cx="8572560" cy="7017306"/>
          </a:xfrm>
          <a:prstGeom prst="rect">
            <a:avLst/>
          </a:prstGeom>
          <a:noFill/>
        </p:spPr>
        <p:txBody>
          <a:bodyPr wrap="square" rtlCol="0">
            <a:spAutoFit/>
          </a:bodyPr>
          <a:lstStyle/>
          <a:p>
            <a:r>
              <a:rPr lang="en-US" b="1" dirty="0" smtClean="0"/>
              <a:t>Challenges Faced</a:t>
            </a:r>
          </a:p>
          <a:p>
            <a:r>
              <a:rPr lang="en-US" dirty="0" smtClean="0"/>
              <a:t>Several challenges were encountered during development:</a:t>
            </a:r>
          </a:p>
          <a:p>
            <a:r>
              <a:rPr lang="en-US" b="1" dirty="0" smtClean="0"/>
              <a:t>Text Quality</a:t>
            </a:r>
            <a:r>
              <a:rPr lang="en-US" dirty="0" smtClean="0"/>
              <a:t>: Some .txt files from online sources contained strange characters or poor formatting, requiring careful encoding and error handling.</a:t>
            </a:r>
          </a:p>
          <a:p>
            <a:r>
              <a:rPr lang="en-US" b="1" dirty="0" smtClean="0"/>
              <a:t>Sentence Selection</a:t>
            </a:r>
            <a:r>
              <a:rPr lang="en-US" dirty="0" smtClean="0"/>
              <a:t>: The summarizer might sometimes include long or uninformative sentences if they contain frequent words.</a:t>
            </a:r>
          </a:p>
          <a:p>
            <a:r>
              <a:rPr lang="en-US" b="1" dirty="0" smtClean="0"/>
              <a:t>Basic Sentiment Model</a:t>
            </a:r>
            <a:r>
              <a:rPr lang="en-US" dirty="0" smtClean="0"/>
              <a:t>: </a:t>
            </a:r>
            <a:r>
              <a:rPr lang="en-US" dirty="0" err="1" smtClean="0"/>
              <a:t>TextBlob’s</a:t>
            </a:r>
            <a:r>
              <a:rPr lang="en-US" dirty="0" smtClean="0"/>
              <a:t> sentiment analyzer is limited in handling complex sentence structures or contextual sentiment.</a:t>
            </a:r>
          </a:p>
          <a:p>
            <a:r>
              <a:rPr lang="en-US" b="1" dirty="0" smtClean="0"/>
              <a:t>Image Scaling in PDF</a:t>
            </a:r>
            <a:r>
              <a:rPr lang="en-US" dirty="0" smtClean="0"/>
              <a:t>: Ensuring that the word frequency image was well-sized and clear inside the PDF required manual adjustments.</a:t>
            </a:r>
          </a:p>
          <a:p>
            <a:r>
              <a:rPr lang="en-US" b="1" dirty="0" smtClean="0"/>
              <a:t>Learning Outcomes</a:t>
            </a:r>
          </a:p>
          <a:p>
            <a:r>
              <a:rPr lang="en-US" dirty="0" smtClean="0"/>
              <a:t>This project deepened understanding of:</a:t>
            </a:r>
          </a:p>
          <a:p>
            <a:r>
              <a:rPr lang="en-US" b="1" dirty="0" smtClean="0"/>
              <a:t>NLP concepts</a:t>
            </a:r>
            <a:r>
              <a:rPr lang="en-US" dirty="0" smtClean="0"/>
              <a:t> such as tokenization, </a:t>
            </a:r>
            <a:r>
              <a:rPr lang="en-US" dirty="0" err="1" smtClean="0"/>
              <a:t>stopword</a:t>
            </a:r>
            <a:r>
              <a:rPr lang="en-US" dirty="0" smtClean="0"/>
              <a:t> removal, and frequency analysis.</a:t>
            </a:r>
          </a:p>
          <a:p>
            <a:r>
              <a:rPr lang="en-US" dirty="0" smtClean="0"/>
              <a:t>How to use </a:t>
            </a:r>
            <a:r>
              <a:rPr lang="en-US" b="1" dirty="0" smtClean="0"/>
              <a:t>Python libraries</a:t>
            </a:r>
            <a:r>
              <a:rPr lang="en-US" dirty="0" smtClean="0"/>
              <a:t> like </a:t>
            </a:r>
            <a:r>
              <a:rPr lang="en-US" dirty="0" err="1" smtClean="0"/>
              <a:t>nltk</a:t>
            </a:r>
            <a:r>
              <a:rPr lang="en-US" dirty="0" smtClean="0"/>
              <a:t>, </a:t>
            </a:r>
            <a:r>
              <a:rPr lang="en-US" dirty="0" err="1" smtClean="0"/>
              <a:t>TextBlob</a:t>
            </a:r>
            <a:r>
              <a:rPr lang="en-US" dirty="0" smtClean="0"/>
              <a:t>, </a:t>
            </a:r>
            <a:r>
              <a:rPr lang="en-US" dirty="0" err="1" smtClean="0"/>
              <a:t>matplotlib</a:t>
            </a:r>
            <a:r>
              <a:rPr lang="en-US" dirty="0" smtClean="0"/>
              <a:t>, </a:t>
            </a:r>
            <a:r>
              <a:rPr lang="en-US" dirty="0" err="1" smtClean="0"/>
              <a:t>fpdf</a:t>
            </a:r>
            <a:r>
              <a:rPr lang="en-US" dirty="0" smtClean="0"/>
              <a:t>, and pandas in real-world applications.</a:t>
            </a:r>
          </a:p>
          <a:p>
            <a:r>
              <a:rPr lang="en-US" dirty="0" smtClean="0"/>
              <a:t>The importance of </a:t>
            </a:r>
            <a:r>
              <a:rPr lang="en-US" b="1" dirty="0" smtClean="0"/>
              <a:t>modular programming</a:t>
            </a:r>
            <a:r>
              <a:rPr lang="en-US" dirty="0" smtClean="0"/>
              <a:t> — separating logic into functions made the code more readable and reusable.</a:t>
            </a:r>
          </a:p>
          <a:p>
            <a:r>
              <a:rPr lang="en-US" dirty="0" smtClean="0"/>
              <a:t>The process of </a:t>
            </a:r>
            <a:r>
              <a:rPr lang="en-US" b="1" dirty="0" smtClean="0"/>
              <a:t>automating repetitive tasks</a:t>
            </a:r>
            <a:r>
              <a:rPr lang="en-US" dirty="0" smtClean="0"/>
              <a:t> and creating a complete pipeline from data input to final report generation.</a:t>
            </a:r>
          </a:p>
          <a:p>
            <a:r>
              <a:rPr lang="en-US" b="1" dirty="0" smtClean="0"/>
              <a:t>Real-world Applications</a:t>
            </a:r>
          </a:p>
          <a:p>
            <a:r>
              <a:rPr lang="en-US" dirty="0" smtClean="0"/>
              <a:t>This tool could be adapted or extended for various practical uses:</a:t>
            </a:r>
          </a:p>
          <a:p>
            <a:r>
              <a:rPr lang="en-US" dirty="0" smtClean="0"/>
              <a:t>Summarizing </a:t>
            </a:r>
            <a:r>
              <a:rPr lang="en-US" b="1" dirty="0" smtClean="0"/>
              <a:t>meeting transcripts</a:t>
            </a:r>
            <a:r>
              <a:rPr lang="en-US" dirty="0" smtClean="0"/>
              <a:t>, </a:t>
            </a:r>
            <a:r>
              <a:rPr lang="en-US" b="1" dirty="0" smtClean="0"/>
              <a:t>legal documents</a:t>
            </a:r>
            <a:r>
              <a:rPr lang="en-US" dirty="0" smtClean="0"/>
              <a:t>, or </a:t>
            </a:r>
            <a:r>
              <a:rPr lang="en-US" b="1" dirty="0" smtClean="0"/>
              <a:t>news articles</a:t>
            </a:r>
            <a:r>
              <a:rPr lang="en-US" dirty="0" smtClean="0"/>
              <a:t>.</a:t>
            </a:r>
          </a:p>
          <a:p>
            <a:r>
              <a:rPr lang="en-US" dirty="0" smtClean="0"/>
              <a:t>Generating reports from </a:t>
            </a:r>
            <a:r>
              <a:rPr lang="en-US" b="1" dirty="0" smtClean="0"/>
              <a:t>customer feedback</a:t>
            </a:r>
            <a:r>
              <a:rPr lang="en-US" dirty="0" smtClean="0"/>
              <a:t> or </a:t>
            </a:r>
            <a:r>
              <a:rPr lang="en-US" b="1" dirty="0" smtClean="0"/>
              <a:t>survey results</a:t>
            </a:r>
            <a:r>
              <a:rPr lang="en-US" dirty="0" smtClean="0"/>
              <a:t>.</a:t>
            </a:r>
          </a:p>
          <a:p>
            <a:r>
              <a:rPr lang="en-US" dirty="0" smtClean="0"/>
              <a:t>Helping </a:t>
            </a:r>
            <a:r>
              <a:rPr lang="en-US" b="1" dirty="0" smtClean="0"/>
              <a:t>students or researchers</a:t>
            </a:r>
            <a:r>
              <a:rPr lang="en-US" dirty="0" smtClean="0"/>
              <a:t> quickly understand key points in large readings.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4"/>
          <p:cNvSpPr/>
          <p:nvPr/>
        </p:nvSpPr>
        <p:spPr>
          <a:xfrm>
            <a:off x="8604448" y="95760"/>
            <a:ext cx="490232"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endParaRPr lang="en-IN" sz="1800" b="0" strike="noStrike" spc="-1" dirty="0">
              <a:latin typeface="Arial"/>
            </a:endParaRPr>
          </a:p>
        </p:txBody>
      </p:sp>
      <p:sp>
        <p:nvSpPr>
          <p:cNvPr id="3" name="CustomShape 1">
            <a:extLst>
              <a:ext uri="{FF2B5EF4-FFF2-40B4-BE49-F238E27FC236}">
                <a16:creationId xmlns="" xmlns:a16="http://schemas.microsoft.com/office/drawing/2014/main" id="{40911B22-960F-52D8-CC19-482FF2A731F5}"/>
              </a:ext>
            </a:extLst>
          </p:cNvPr>
          <p:cNvSpPr/>
          <p:nvPr/>
        </p:nvSpPr>
        <p:spPr>
          <a:xfrm>
            <a:off x="395536" y="503662"/>
            <a:ext cx="77706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4400" b="1" strike="noStrike" spc="-1" dirty="0">
                <a:solidFill>
                  <a:srgbClr val="002060"/>
                </a:solidFill>
                <a:latin typeface="Times New Roman"/>
                <a:ea typeface="DejaVu Sans"/>
              </a:rPr>
              <a:t>Conclusion</a:t>
            </a:r>
            <a:endParaRPr lang="en-IN" sz="4400" b="0" strike="noStrike" spc="-1" dirty="0">
              <a:latin typeface="Arial"/>
            </a:endParaRPr>
          </a:p>
        </p:txBody>
      </p:sp>
      <p:sp>
        <p:nvSpPr>
          <p:cNvPr id="4" name="TextBox 3"/>
          <p:cNvSpPr txBox="1"/>
          <p:nvPr/>
        </p:nvSpPr>
        <p:spPr>
          <a:xfrm>
            <a:off x="571472" y="1785926"/>
            <a:ext cx="8215370" cy="923330"/>
          </a:xfrm>
          <a:prstGeom prst="rect">
            <a:avLst/>
          </a:prstGeom>
          <a:noFill/>
        </p:spPr>
        <p:txBody>
          <a:bodyPr wrap="square" rtlCol="0">
            <a:spAutoFit/>
          </a:bodyPr>
          <a:lstStyle/>
          <a:p>
            <a:r>
              <a:rPr lang="en-US" dirty="0" smtClean="0"/>
              <a:t>This project demonstrates how Python can be used to automate real-world tasks involving text processing. By combining multiple modules, the application provides a full pipeline from raw text input to a professional report output.</a:t>
            </a:r>
            <a:endParaRPr lang="en-US" dirty="0"/>
          </a:p>
        </p:txBody>
      </p:sp>
    </p:spTree>
    <p:extLst>
      <p:ext uri="{BB962C8B-B14F-4D97-AF65-F5344CB8AC3E}">
        <p14:creationId xmlns="" xmlns:p14="http://schemas.microsoft.com/office/powerpoint/2010/main" val="3840067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5DF4166-590D-372C-FE72-BD8EB6148E88}"/>
            </a:ext>
          </a:extLst>
        </p:cNvPr>
        <p:cNvGrpSpPr/>
        <p:nvPr/>
      </p:nvGrpSpPr>
      <p:grpSpPr>
        <a:xfrm>
          <a:off x="0" y="0"/>
          <a:ext cx="0" cy="0"/>
          <a:chOff x="0" y="0"/>
          <a:chExt cx="0" cy="0"/>
        </a:xfrm>
      </p:grpSpPr>
      <p:sp>
        <p:nvSpPr>
          <p:cNvPr id="174" name="CustomShape 1">
            <a:extLst>
              <a:ext uri="{FF2B5EF4-FFF2-40B4-BE49-F238E27FC236}">
                <a16:creationId xmlns="" xmlns:a16="http://schemas.microsoft.com/office/drawing/2014/main" id="{7008EE71-A105-D6BF-F614-9D3F75CDFAC1}"/>
              </a:ext>
            </a:extLst>
          </p:cNvPr>
          <p:cNvSpPr/>
          <p:nvPr/>
        </p:nvSpPr>
        <p:spPr>
          <a:xfrm>
            <a:off x="2280847" y="2331052"/>
            <a:ext cx="4582305" cy="109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4400" b="1" strike="noStrike" spc="-1" dirty="0">
                <a:solidFill>
                  <a:srgbClr val="002060"/>
                </a:solidFill>
                <a:latin typeface="Times New Roman"/>
                <a:ea typeface="DejaVu Sans"/>
              </a:rPr>
              <a:t>Thankyou</a:t>
            </a:r>
            <a:endParaRPr lang="en-IN" sz="4800" b="0" strike="noStrike" spc="-1" dirty="0">
              <a:latin typeface="Arial"/>
            </a:endParaRPr>
          </a:p>
        </p:txBody>
      </p:sp>
    </p:spTree>
    <p:extLst>
      <p:ext uri="{BB962C8B-B14F-4D97-AF65-F5344CB8AC3E}">
        <p14:creationId xmlns="" xmlns:p14="http://schemas.microsoft.com/office/powerpoint/2010/main" val="2187129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58358E5-0841-4CE4-9094-6C5676C41225}"/>
              </a:ext>
            </a:extLst>
          </p:cNvPr>
          <p:cNvSpPr txBox="1"/>
          <p:nvPr/>
        </p:nvSpPr>
        <p:spPr>
          <a:xfrm>
            <a:off x="2759003" y="908720"/>
            <a:ext cx="3625993" cy="646331"/>
          </a:xfrm>
          <a:prstGeom prst="rect">
            <a:avLst/>
          </a:prstGeom>
          <a:noFill/>
        </p:spPr>
        <p:txBody>
          <a:bodyPr wrap="none" rtlCol="0">
            <a:spAutoFit/>
          </a:bodyPr>
          <a:lstStyle/>
          <a:p>
            <a:r>
              <a:rPr lang="en-US" sz="3600" b="1" dirty="0">
                <a:latin typeface="Times New Roman" panose="02020603050405020304" pitchFamily="18" charset="0"/>
                <a:cs typeface="Times New Roman" panose="02020603050405020304" pitchFamily="18" charset="0"/>
              </a:rPr>
              <a:t>Project Overview</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538433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p:nvPr>
        </p:nvSpPr>
        <p:spPr/>
        <p:txBody>
          <a:bodyPr/>
          <a:lstStyle/>
          <a:p>
            <a:r>
              <a:rPr lang="en-US" b="1" dirty="0" smtClean="0"/>
              <a:t>                                 </a:t>
            </a:r>
            <a:r>
              <a:rPr lang="en-US" sz="2400" b="1" dirty="0" smtClean="0">
                <a:latin typeface="Arial Black" pitchFamily="34" charset="0"/>
              </a:rPr>
              <a:t>Project Overview</a:t>
            </a:r>
          </a:p>
          <a:p>
            <a:r>
              <a:rPr lang="en-US" b="1" dirty="0" smtClean="0"/>
              <a:t>Project Title:</a:t>
            </a:r>
          </a:p>
          <a:p>
            <a:r>
              <a:rPr lang="en-US" b="1" dirty="0" smtClean="0"/>
              <a:t>Working on Modules – Text Summarizer and Analyzer</a:t>
            </a:r>
            <a:endParaRPr lang="en-US" dirty="0" smtClean="0"/>
          </a:p>
          <a:p>
            <a:r>
              <a:rPr lang="en-US" b="1" dirty="0" smtClean="0"/>
              <a:t> Objective:</a:t>
            </a:r>
          </a:p>
          <a:p>
            <a:r>
              <a:rPr lang="en-US" dirty="0" smtClean="0"/>
              <a:t>The main objective of this project is to demonstrate the use of multiple Python modules to analyze a .txt file (like a book or article). The program performs the following tasks:</a:t>
            </a:r>
          </a:p>
          <a:p>
            <a:r>
              <a:rPr lang="en-US" dirty="0" smtClean="0"/>
              <a:t>Summarizes the content</a:t>
            </a:r>
          </a:p>
          <a:p>
            <a:r>
              <a:rPr lang="en-US" dirty="0" smtClean="0"/>
              <a:t>Analyzes sentiment (positive/negative/neutral)</a:t>
            </a:r>
          </a:p>
          <a:p>
            <a:r>
              <a:rPr lang="en-US" dirty="0" smtClean="0"/>
              <a:t>Plots the most frequent words</a:t>
            </a:r>
          </a:p>
          <a:p>
            <a:r>
              <a:rPr lang="en-US" dirty="0" smtClean="0"/>
              <a:t>Generates a final PDF report</a:t>
            </a:r>
          </a:p>
          <a:p>
            <a:r>
              <a:rPr lang="en-US" dirty="0" smtClean="0"/>
              <a:t>This project showcases how different modules can work together to create a complete and useful data processing pipeline.</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p:nvPr>
        </p:nvSpPr>
        <p:spPr/>
        <p:txBody>
          <a:bodyPr/>
          <a:lstStyle/>
          <a:p>
            <a:r>
              <a:rPr lang="en-US" b="1" dirty="0" smtClean="0"/>
              <a:t> Key Features:</a:t>
            </a:r>
          </a:p>
          <a:p>
            <a:r>
              <a:rPr lang="en-US" b="1" dirty="0" smtClean="0"/>
              <a:t>Text Summarization</a:t>
            </a:r>
            <a:r>
              <a:rPr lang="en-US" dirty="0" smtClean="0"/>
              <a:t>: Uses word frequency scoring to extract key sentences.</a:t>
            </a:r>
          </a:p>
          <a:p>
            <a:r>
              <a:rPr lang="en-US" b="1" dirty="0" smtClean="0"/>
              <a:t>Sentiment Analysis</a:t>
            </a:r>
            <a:r>
              <a:rPr lang="en-US" dirty="0" smtClean="0"/>
              <a:t>: Determines the emotional tone of the text using polarity scores.</a:t>
            </a:r>
          </a:p>
          <a:p>
            <a:r>
              <a:rPr lang="en-US" b="1" dirty="0" smtClean="0"/>
              <a:t>Word Frequency Visualization</a:t>
            </a:r>
            <a:r>
              <a:rPr lang="en-US" dirty="0" smtClean="0"/>
              <a:t>: Generates a bar chart of the top 10 most frequent words.</a:t>
            </a:r>
          </a:p>
          <a:p>
            <a:r>
              <a:rPr lang="en-US" b="1" dirty="0" smtClean="0"/>
              <a:t>PDF Report Generation</a:t>
            </a:r>
            <a:r>
              <a:rPr lang="en-US" dirty="0" smtClean="0"/>
              <a:t>: Combines summary, sentiment, and chart into a downloadable PDF file.</a:t>
            </a:r>
          </a:p>
          <a:p>
            <a:r>
              <a:rPr lang="en-US" b="1" dirty="0" smtClean="0"/>
              <a:t>How It Works (Workflow):</a:t>
            </a:r>
          </a:p>
          <a:p>
            <a:r>
              <a:rPr lang="en-US" b="1" dirty="0" smtClean="0"/>
              <a:t>Input</a:t>
            </a:r>
            <a:r>
              <a:rPr lang="en-US" dirty="0" smtClean="0"/>
              <a:t>: User provides the path to a .txt file.</a:t>
            </a:r>
          </a:p>
          <a:p>
            <a:r>
              <a:rPr lang="en-US" b="1" dirty="0" smtClean="0"/>
              <a:t>Processing</a:t>
            </a:r>
            <a:r>
              <a:rPr lang="en-US" dirty="0" smtClean="0"/>
              <a:t>:</a:t>
            </a:r>
          </a:p>
          <a:p>
            <a:pPr lvl="1"/>
            <a:r>
              <a:rPr lang="en-US" dirty="0" smtClean="0"/>
              <a:t>The program summarizes the content.</a:t>
            </a:r>
          </a:p>
          <a:p>
            <a:pPr lvl="1"/>
            <a:r>
              <a:rPr lang="en-US" dirty="0" smtClean="0"/>
              <a:t>Performs sentiment analysis on the summary.</a:t>
            </a:r>
          </a:p>
          <a:p>
            <a:pPr lvl="1"/>
            <a:r>
              <a:rPr lang="en-US" dirty="0" smtClean="0"/>
              <a:t>Identifies and plots the most frequent words.</a:t>
            </a:r>
          </a:p>
          <a:p>
            <a:r>
              <a:rPr lang="en-US" b="1" dirty="0" smtClean="0"/>
              <a:t>Output</a:t>
            </a:r>
            <a:r>
              <a:rPr lang="en-US" dirty="0" smtClean="0"/>
              <a:t>:</a:t>
            </a:r>
          </a:p>
          <a:p>
            <a:pPr lvl="1"/>
            <a:r>
              <a:rPr lang="en-US" dirty="0" smtClean="0"/>
              <a:t>Saves a bar chart (word_freq.png).</a:t>
            </a:r>
          </a:p>
          <a:p>
            <a:pPr lvl="1"/>
            <a:r>
              <a:rPr lang="en-US" dirty="0" smtClean="0"/>
              <a:t>Generates a PDF report (summary_report.pdf) with all results.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p:nvPr>
        </p:nvSpPr>
        <p:spPr/>
        <p:txBody>
          <a:bodyPr/>
          <a:lstStyle/>
          <a:p>
            <a:r>
              <a:rPr lang="en-US" b="1" dirty="0" smtClean="0"/>
              <a:t>Output Example:</a:t>
            </a:r>
          </a:p>
          <a:p>
            <a:r>
              <a:rPr lang="en-US" dirty="0" smtClean="0"/>
              <a:t>summary_report.pdf includes:</a:t>
            </a:r>
          </a:p>
          <a:p>
            <a:pPr lvl="1"/>
            <a:r>
              <a:rPr lang="en-US" dirty="0" smtClean="0"/>
              <a:t>Title: </a:t>
            </a:r>
            <a:r>
              <a:rPr lang="en-US" i="1" dirty="0" smtClean="0"/>
              <a:t>Book Summary and Sentiment Report</a:t>
            </a:r>
            <a:endParaRPr lang="en-US" dirty="0" smtClean="0"/>
          </a:p>
          <a:p>
            <a:pPr lvl="1"/>
            <a:r>
              <a:rPr lang="en-US" dirty="0" smtClean="0"/>
              <a:t>Summary text</a:t>
            </a:r>
          </a:p>
          <a:p>
            <a:pPr lvl="1"/>
            <a:r>
              <a:rPr lang="en-US" dirty="0" smtClean="0"/>
              <a:t>Sentiment score and label</a:t>
            </a:r>
          </a:p>
          <a:p>
            <a:pPr lvl="1"/>
            <a:r>
              <a:rPr lang="en-US" dirty="0" smtClean="0"/>
              <a:t>Word frequency chart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 xmlns:a16="http://schemas.microsoft.com/office/drawing/2014/main" id="{E786E333-3B21-40F3-B3D0-F2A6FD16ABAA}"/>
              </a:ext>
            </a:extLst>
          </p:cNvPr>
          <p:cNvSpPr txBox="1">
            <a:spLocks/>
          </p:cNvSpPr>
          <p:nvPr/>
        </p:nvSpPr>
        <p:spPr>
          <a:xfrm>
            <a:off x="2265045" y="1179777"/>
            <a:ext cx="4613910" cy="45972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700" b="1"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 xmlns:a16="http://schemas.microsoft.com/office/drawing/2014/main" id="{A54F1A61-7D17-430C-B0EB-0FBDCF89CB8C}"/>
              </a:ext>
            </a:extLst>
          </p:cNvPr>
          <p:cNvSpPr txBox="1">
            <a:spLocks/>
          </p:cNvSpPr>
          <p:nvPr/>
        </p:nvSpPr>
        <p:spPr>
          <a:xfrm>
            <a:off x="919691" y="543251"/>
            <a:ext cx="7304617" cy="636526"/>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solidFill>
                  <a:srgbClr val="003366"/>
                </a:solidFill>
              </a:defRPr>
            </a:pPr>
            <a:r>
              <a:rPr lang="en-IN" dirty="0">
                <a:solidFill>
                  <a:srgbClr val="003366"/>
                </a:solidFill>
                <a:latin typeface="Times New Roman" panose="02020603050405020304" pitchFamily="18" charset="0"/>
                <a:cs typeface="Times New Roman" panose="02020603050405020304" pitchFamily="18" charset="0"/>
              </a:rPr>
              <a:t>Introduction</a:t>
            </a:r>
          </a:p>
        </p:txBody>
      </p:sp>
      <p:sp>
        <p:nvSpPr>
          <p:cNvPr id="4" name="Rectangle 3"/>
          <p:cNvSpPr/>
          <p:nvPr/>
        </p:nvSpPr>
        <p:spPr>
          <a:xfrm>
            <a:off x="2286000" y="1305342"/>
            <a:ext cx="4572000" cy="4247317"/>
          </a:xfrm>
          <a:prstGeom prst="rect">
            <a:avLst/>
          </a:prstGeom>
        </p:spPr>
        <p:txBody>
          <a:bodyPr>
            <a:spAutoFit/>
          </a:bodyPr>
          <a:lstStyle/>
          <a:p>
            <a:r>
              <a:rPr lang="en-US" dirty="0" smtClean="0"/>
              <a:t>This Python project is designed to process large textual data—such as books or articles—by performing automated </a:t>
            </a:r>
            <a:r>
              <a:rPr lang="en-US" b="1" dirty="0" smtClean="0"/>
              <a:t>summarization</a:t>
            </a:r>
            <a:r>
              <a:rPr lang="en-US" dirty="0" smtClean="0"/>
              <a:t>, </a:t>
            </a:r>
            <a:r>
              <a:rPr lang="en-US" b="1" dirty="0" smtClean="0"/>
              <a:t>sentiment analysis</a:t>
            </a:r>
            <a:r>
              <a:rPr lang="en-US" dirty="0" smtClean="0"/>
              <a:t>, </a:t>
            </a:r>
            <a:r>
              <a:rPr lang="en-US" b="1" dirty="0" smtClean="0"/>
              <a:t>word frequency visualization</a:t>
            </a:r>
            <a:r>
              <a:rPr lang="en-US" dirty="0" smtClean="0"/>
              <a:t>, and generating a professional </a:t>
            </a:r>
            <a:r>
              <a:rPr lang="en-US" b="1" dirty="0" smtClean="0"/>
              <a:t>PDF report</a:t>
            </a:r>
            <a:r>
              <a:rPr lang="en-US" dirty="0" smtClean="0"/>
              <a:t>. The primary goal is to make sense of large text files quickly, extracting essential information and insights using Natural Language Processing (NLP) techniques.</a:t>
            </a:r>
          </a:p>
          <a:p>
            <a:r>
              <a:rPr lang="en-US" dirty="0" smtClean="0"/>
              <a:t>The project follows a </a:t>
            </a:r>
            <a:r>
              <a:rPr lang="en-US" b="1" dirty="0" smtClean="0"/>
              <a:t>modular approach</a:t>
            </a:r>
            <a:r>
              <a:rPr lang="en-US" dirty="0" smtClean="0"/>
              <a:t>, where each functionality is encapsulated in its own function or module. This structure improves readability, reusability, and maintainability of the code.</a:t>
            </a:r>
            <a:endParaRPr lang="en-US" dirty="0"/>
          </a:p>
        </p:txBody>
      </p:sp>
    </p:spTree>
    <p:extLst>
      <p:ext uri="{BB962C8B-B14F-4D97-AF65-F5344CB8AC3E}">
        <p14:creationId xmlns="" xmlns:p14="http://schemas.microsoft.com/office/powerpoint/2010/main" val="245166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2400" b="1" dirty="0" smtClean="0"/>
              <a:t>OBJECTIVES</a:t>
            </a:r>
            <a:endParaRPr lang="en-US" sz="2400" b="1" dirty="0"/>
          </a:p>
        </p:txBody>
      </p:sp>
      <p:sp>
        <p:nvSpPr>
          <p:cNvPr id="3" name="Text Placeholder 2"/>
          <p:cNvSpPr>
            <a:spLocks noGrp="1"/>
          </p:cNvSpPr>
          <p:nvPr>
            <p:ph type="body"/>
          </p:nvPr>
        </p:nvSpPr>
        <p:spPr/>
        <p:txBody>
          <a:bodyPr/>
          <a:lstStyle/>
          <a:p>
            <a:endParaRPr lang="en-US" dirty="0"/>
          </a:p>
        </p:txBody>
      </p:sp>
      <p:sp>
        <p:nvSpPr>
          <p:cNvPr id="4" name="TextBox 3"/>
          <p:cNvSpPr txBox="1"/>
          <p:nvPr/>
        </p:nvSpPr>
        <p:spPr>
          <a:xfrm>
            <a:off x="357158" y="1785926"/>
            <a:ext cx="8286808" cy="4247317"/>
          </a:xfrm>
          <a:prstGeom prst="rect">
            <a:avLst/>
          </a:prstGeom>
          <a:noFill/>
        </p:spPr>
        <p:txBody>
          <a:bodyPr wrap="square" rtlCol="0">
            <a:spAutoFit/>
          </a:bodyPr>
          <a:lstStyle/>
          <a:p>
            <a:r>
              <a:rPr lang="en-US" b="1" dirty="0" smtClean="0"/>
              <a:t>Automate Text Summarization</a:t>
            </a:r>
            <a:endParaRPr lang="en-US" dirty="0" smtClean="0"/>
          </a:p>
          <a:p>
            <a:pPr lvl="1"/>
            <a:r>
              <a:rPr lang="en-US" dirty="0" smtClean="0"/>
              <a:t>Extract key sentences from large text files to provide a quick overview.</a:t>
            </a:r>
          </a:p>
          <a:p>
            <a:r>
              <a:rPr lang="en-US" b="1" dirty="0" smtClean="0"/>
              <a:t>Perform Sentiment Analysis</a:t>
            </a:r>
            <a:endParaRPr lang="en-US" dirty="0" smtClean="0"/>
          </a:p>
          <a:p>
            <a:pPr lvl="1"/>
            <a:r>
              <a:rPr lang="en-US" dirty="0" smtClean="0"/>
              <a:t>Determine the emotional tone (positive, negative, or neutral) of the summarized content.</a:t>
            </a:r>
          </a:p>
          <a:p>
            <a:r>
              <a:rPr lang="en-US" b="1" dirty="0" smtClean="0"/>
              <a:t>Visualize Word Frequencies</a:t>
            </a:r>
            <a:endParaRPr lang="en-US" dirty="0" smtClean="0"/>
          </a:p>
          <a:p>
            <a:pPr lvl="1"/>
            <a:r>
              <a:rPr lang="en-US" dirty="0" smtClean="0"/>
              <a:t>Identify and display the most frequently used words in the text using bar charts.</a:t>
            </a:r>
          </a:p>
          <a:p>
            <a:r>
              <a:rPr lang="en-US" b="1" dirty="0" smtClean="0"/>
              <a:t>Generate PDF Reports</a:t>
            </a:r>
            <a:endParaRPr lang="en-US" dirty="0" smtClean="0"/>
          </a:p>
          <a:p>
            <a:pPr lvl="1"/>
            <a:r>
              <a:rPr lang="en-US" dirty="0" smtClean="0"/>
              <a:t>Create a user-friendly, downloadable report including summary, sentiment score, and word frequency chart.</a:t>
            </a:r>
          </a:p>
          <a:p>
            <a:r>
              <a:rPr lang="en-US" b="1" dirty="0" smtClean="0"/>
              <a:t>Promote Modular Programming</a:t>
            </a:r>
            <a:endParaRPr lang="en-US" dirty="0" smtClean="0"/>
          </a:p>
          <a:p>
            <a:pPr lvl="1"/>
            <a:r>
              <a:rPr lang="en-US" dirty="0" smtClean="0"/>
              <a:t>Design reusable and well-structured Python modules for each major task (loading, processing, analyzing, reporting).</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CONTRIBUTIONS</a:t>
            </a:r>
            <a:endParaRPr lang="en-US" b="1" dirty="0"/>
          </a:p>
        </p:txBody>
      </p:sp>
      <p:sp>
        <p:nvSpPr>
          <p:cNvPr id="3" name="Text Placeholder 2"/>
          <p:cNvSpPr>
            <a:spLocks noGrp="1"/>
          </p:cNvSpPr>
          <p:nvPr>
            <p:ph type="body"/>
          </p:nvPr>
        </p:nvSpPr>
        <p:spPr/>
        <p:txBody>
          <a:bodyPr>
            <a:normAutofit/>
          </a:bodyPr>
          <a:lstStyle/>
          <a:p>
            <a:endParaRPr lang="en-US" dirty="0" smtClean="0"/>
          </a:p>
          <a:p>
            <a:endParaRPr lang="en-US" dirty="0"/>
          </a:p>
        </p:txBody>
      </p:sp>
      <p:sp>
        <p:nvSpPr>
          <p:cNvPr id="4" name="TextBox 3"/>
          <p:cNvSpPr txBox="1"/>
          <p:nvPr/>
        </p:nvSpPr>
        <p:spPr>
          <a:xfrm>
            <a:off x="357158" y="1785926"/>
            <a:ext cx="8358246" cy="4524315"/>
          </a:xfrm>
          <a:prstGeom prst="rect">
            <a:avLst/>
          </a:prstGeom>
          <a:noFill/>
        </p:spPr>
        <p:txBody>
          <a:bodyPr wrap="square" rtlCol="0">
            <a:spAutoFit/>
          </a:bodyPr>
          <a:lstStyle/>
          <a:p>
            <a:r>
              <a:rPr lang="en-US" b="1" dirty="0" smtClean="0"/>
              <a:t>End-to-End Text Analysis Tool</a:t>
            </a:r>
            <a:endParaRPr lang="en-US" dirty="0" smtClean="0"/>
          </a:p>
          <a:p>
            <a:r>
              <a:rPr lang="en-US" dirty="0" smtClean="0"/>
              <a:t>Offers a complete pipeline from raw text to a polished summary report.</a:t>
            </a:r>
          </a:p>
          <a:p>
            <a:r>
              <a:rPr lang="en-US" b="1" dirty="0" smtClean="0"/>
              <a:t>User-Friendly Interface</a:t>
            </a:r>
            <a:endParaRPr lang="en-US" dirty="0" smtClean="0"/>
          </a:p>
          <a:p>
            <a:r>
              <a:rPr lang="en-US" dirty="0" smtClean="0"/>
              <a:t>Requires only a text file path as input; the rest of the process is fully automated.</a:t>
            </a:r>
          </a:p>
          <a:p>
            <a:r>
              <a:rPr lang="en-US" b="1" dirty="0" smtClean="0"/>
              <a:t>Educational Value</a:t>
            </a:r>
            <a:endParaRPr lang="en-US" dirty="0" smtClean="0"/>
          </a:p>
          <a:p>
            <a:r>
              <a:rPr lang="en-US" dirty="0" smtClean="0"/>
              <a:t>Demonstrates real-world use of NLP libraries such as </a:t>
            </a:r>
            <a:r>
              <a:rPr lang="en-US" dirty="0" err="1" smtClean="0"/>
              <a:t>nltk</a:t>
            </a:r>
            <a:r>
              <a:rPr lang="en-US" dirty="0" smtClean="0"/>
              <a:t>, </a:t>
            </a:r>
            <a:r>
              <a:rPr lang="en-US" dirty="0" err="1" smtClean="0"/>
              <a:t>TextBlob</a:t>
            </a:r>
            <a:r>
              <a:rPr lang="en-US" dirty="0" smtClean="0"/>
              <a:t>, and </a:t>
            </a:r>
            <a:r>
              <a:rPr lang="en-US" dirty="0" err="1" smtClean="0"/>
              <a:t>matplotlib</a:t>
            </a:r>
            <a:r>
              <a:rPr lang="en-US" dirty="0" smtClean="0"/>
              <a:t>.</a:t>
            </a:r>
          </a:p>
          <a:p>
            <a:r>
              <a:rPr lang="en-US" b="1" dirty="0" smtClean="0"/>
              <a:t>Reusable Codebase</a:t>
            </a:r>
            <a:endParaRPr lang="en-US" dirty="0" smtClean="0"/>
          </a:p>
          <a:p>
            <a:r>
              <a:rPr lang="en-US" dirty="0" smtClean="0"/>
              <a:t>Each function (e.g., summarization, plotting, PDF generation) can be reused or expanded for other NLP tasks.</a:t>
            </a:r>
          </a:p>
          <a:p>
            <a:r>
              <a:rPr lang="en-US" b="1" dirty="0" smtClean="0"/>
              <a:t>Report Automation</a:t>
            </a:r>
            <a:endParaRPr lang="en-US" dirty="0" smtClean="0"/>
          </a:p>
          <a:p>
            <a:r>
              <a:rPr lang="en-US" dirty="0" smtClean="0"/>
              <a:t>Converts textual analysis into a well-formatted PDF, suitable for sharing or documentation.</a:t>
            </a:r>
          </a:p>
          <a:p>
            <a:r>
              <a:rPr lang="en-US" b="1" dirty="0" smtClean="0"/>
              <a:t>Open for Extensions</a:t>
            </a:r>
            <a:endParaRPr lang="en-US" dirty="0" smtClean="0"/>
          </a:p>
          <a:p>
            <a:r>
              <a:rPr lang="en-US" dirty="0" smtClean="0"/>
              <a:t>Can be further enhanced with advanced NLP techniques like keyword extraction, named entity recognition (NER), or deep learning-based summarization.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EXAMPLE</a:t>
            </a:r>
            <a:endParaRPr lang="en-US" b="1" dirty="0"/>
          </a:p>
        </p:txBody>
      </p:sp>
      <p:sp>
        <p:nvSpPr>
          <p:cNvPr id="3" name="Text Placeholder 2"/>
          <p:cNvSpPr>
            <a:spLocks noGrp="1"/>
          </p:cNvSpPr>
          <p:nvPr>
            <p:ph type="body"/>
          </p:nvPr>
        </p:nvSpPr>
        <p:spPr/>
        <p:txBody>
          <a:bodyPr/>
          <a:lstStyle/>
          <a:p>
            <a:r>
              <a:rPr lang="en-US" b="1" dirty="0" smtClean="0"/>
              <a:t> </a:t>
            </a:r>
            <a:endParaRPr lang="en-US" dirty="0"/>
          </a:p>
        </p:txBody>
      </p:sp>
      <p:sp>
        <p:nvSpPr>
          <p:cNvPr id="4" name="TextBox 3"/>
          <p:cNvSpPr txBox="1"/>
          <p:nvPr/>
        </p:nvSpPr>
        <p:spPr>
          <a:xfrm>
            <a:off x="428596" y="1643050"/>
            <a:ext cx="8286808" cy="3970318"/>
          </a:xfrm>
          <a:prstGeom prst="rect">
            <a:avLst/>
          </a:prstGeom>
          <a:noFill/>
        </p:spPr>
        <p:txBody>
          <a:bodyPr wrap="square" rtlCol="0">
            <a:spAutoFit/>
          </a:bodyPr>
          <a:lstStyle/>
          <a:p>
            <a:r>
              <a:rPr lang="en-US" b="1" dirty="0" smtClean="0"/>
              <a:t>Input</a:t>
            </a:r>
          </a:p>
          <a:p>
            <a:r>
              <a:rPr lang="en-US" dirty="0" smtClean="0"/>
              <a:t>The user provides a .txt file, for example:</a:t>
            </a:r>
          </a:p>
          <a:p>
            <a:r>
              <a:rPr lang="en-US" b="1" dirty="0" smtClean="0"/>
              <a:t>File: sample_book.txt</a:t>
            </a:r>
            <a:endParaRPr lang="en-US" dirty="0" smtClean="0"/>
          </a:p>
          <a:p>
            <a:r>
              <a:rPr lang="en-US" dirty="0" smtClean="0"/>
              <a:t>txt</a:t>
            </a:r>
          </a:p>
          <a:p>
            <a:r>
              <a:rPr lang="en-US" dirty="0" err="1" smtClean="0"/>
              <a:t>CopyEdit</a:t>
            </a:r>
            <a:endParaRPr lang="en-US" dirty="0" smtClean="0"/>
          </a:p>
          <a:p>
            <a:r>
              <a:rPr lang="en-US" dirty="0" smtClean="0"/>
              <a:t>Alice was beginning to get very tired of sitting by her sister on the bank, and of having nothing to do. Once or twice she had peeped into the book her sister was reading, but it had no pictures or conversations in it. "And what is the use of a book," thought Alice "without pictures or conversation?" So she was considering in her own mind (as well as she could, for the hot day made her feel very sleepy and stupid), whether the pleasure of making a daisy-chain would be worth the trouble of getting up and picking the daisies, when suddenly a White Rabbit with pink eyes ran close by her...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828</TotalTime>
  <Words>1767</Words>
  <Application>Microsoft Office PowerPoint</Application>
  <PresentationFormat>On-screen Show (4:3)</PresentationFormat>
  <Paragraphs>170</Paragraphs>
  <Slides>19</Slides>
  <Notes>3</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Office Theme</vt:lpstr>
      <vt:lpstr>Office Theme</vt:lpstr>
      <vt:lpstr>Office Theme</vt:lpstr>
      <vt:lpstr>Slide 1</vt:lpstr>
      <vt:lpstr>Slide 2</vt:lpstr>
      <vt:lpstr>Slide 3</vt:lpstr>
      <vt:lpstr>Slide 4</vt:lpstr>
      <vt:lpstr>Slide 5</vt:lpstr>
      <vt:lpstr>Slide 6</vt:lpstr>
      <vt:lpstr>                                        OBJECTIVES</vt:lpstr>
      <vt:lpstr>                                        CONTRIBUTIONS</vt:lpstr>
      <vt:lpstr>                                        EXAMPLE</vt:lpstr>
      <vt:lpstr>Slide 10</vt:lpstr>
      <vt:lpstr>                                        PROBLEM DEFINATION</vt:lpstr>
      <vt:lpstr>                              EXPERIMENTAL SETUP</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sudipta saha</cp:lastModifiedBy>
  <cp:revision>128</cp:revision>
  <dcterms:modified xsi:type="dcterms:W3CDTF">2025-07-10T18:21:54Z</dcterms:modified>
  <dc:language>en-IN</dc:language>
</cp:coreProperties>
</file>