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Wells_Fargo" TargetMode="External"/><Relationship Id="rId3" Type="http://schemas.openxmlformats.org/officeDocument/2006/relationships/hyperlink" Target="http://finance.yahoo.com/news/wells-fargo-fallout-study-says-145943938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talog.data.gov/dataset/consumer-complaint-databas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Wells Fargo - Data and Trend analysis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Sudipta Sarma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1897" y="2602854"/>
            <a:ext cx="14116886" cy="6543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560" y="3136706"/>
            <a:ext cx="12160892" cy="5232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One-sample t-test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700" y="2933700"/>
            <a:ext cx="12510884" cy="572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Linear Regression Model</a:t>
            </a:r>
          </a:p>
        </p:txBody>
      </p:sp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89862"/>
            <a:ext cx="13004800" cy="5559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749300" y="-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Linear Regression Model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2" y="1278946"/>
            <a:ext cx="57277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4370" y="1278946"/>
            <a:ext cx="57277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432" y="5436306"/>
            <a:ext cx="57277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1486" y="5436306"/>
            <a:ext cx="57277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About Wells Fargo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378848"/>
            <a:ext cx="11099800" cy="6286501"/>
          </a:xfrm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t>San Francisco based international banking and financial services company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World’s second largest bank by market cap and the third largest bank in the US by assets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September 2016 - Scandal of unauthorized cross-selling and unsolicited fake accounts surfaced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Bank associates are entitled to commission pay of successful cross-selling or up-selling of any bank product or service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October 2016 - $185 million fine, losing ~$4 billion in revenue and breach of customer trust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More than 5000 employees fired and CEO John Stumpf stepped down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* </a:t>
            </a:r>
            <a:r>
              <a:rPr sz="1239"/>
              <a:t>Courtesy - </a:t>
            </a:r>
            <a:r>
              <a:rPr sz="1239" u="sng">
                <a:hlinkClick r:id="rId2" invalidUrl="" action="" tgtFrame="" tooltip="" history="1" highlightClick="0" endSnd="0"/>
              </a:rPr>
              <a:t>https://en.wikipedia.org/wiki/Wells_Fargo</a:t>
            </a:r>
            <a:r>
              <a:rPr sz="1239"/>
              <a:t>, </a:t>
            </a:r>
            <a:r>
              <a:rPr sz="1239" u="sng">
                <a:hlinkClick r:id="rId3" invalidUrl="" action="" tgtFrame="" tooltip="" history="1" highlightClick="0" endSnd="0"/>
              </a:rPr>
              <a:t>http://finance.yahoo.com/news/wells-fargo-fallout-study-says-145943938.html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About the project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199667"/>
            <a:ext cx="11099801" cy="6286501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Source - Financial products and services Consumer complaint database published by the consumer financial protection bureau </a:t>
            </a:r>
            <a:r>
              <a:rPr sz="1320"/>
              <a:t>(</a:t>
            </a:r>
            <a:r>
              <a:rPr sz="1320" u="sng">
                <a:hlinkClick r:id="rId2" invalidUrl="" action="" tgtFrame="" tooltip="" history="1" highlightClick="0" endSnd="0"/>
              </a:rPr>
              <a:t>https://catalog.data.gov/dataset/consumer-complaint-database</a:t>
            </a:r>
            <a:r>
              <a:rPr sz="1320"/>
              <a:t>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Database of consumer complaints dating from 2011 - Oct 2016 </a:t>
            </a:r>
            <a:r>
              <a:rPr sz="1320"/>
              <a:t>(Format - CSV file)</a:t>
            </a:r>
            <a:endParaRPr sz="1320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Focus on company - Wells Fargo in the wake of the recent scandal involving the creation of millions of fake consumer accounts created by thousands of the company employees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Analysis of complaint data in CA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Challenges with Raw data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303965"/>
            <a:ext cx="11099800" cy="6286501"/>
          </a:xfrm>
          <a:prstGeom prst="rect">
            <a:avLst/>
          </a:prstGeom>
        </p:spPr>
        <p:txBody>
          <a:bodyPr/>
          <a:lstStyle/>
          <a:p>
            <a:pPr marL="395605" indent="-395605" defTabSz="519937">
              <a:spcBef>
                <a:spcPts val="3700"/>
              </a:spcBef>
              <a:defRPr sz="2492"/>
            </a:pPr>
            <a:r>
              <a:t>No numeric data columns except “Complaint ID”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“Complaint ID” column not of much use - Needed complaint count instead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All data columns were of type “character” (string)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Had to resort to limited string “parsing” to prepare data for analysis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651,081 records as of 19th Oct 2016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Used functions - table(), strftime(),aggregate(),sort(),percent(),head(),grep()</a:t>
            </a:r>
          </a:p>
          <a:p>
            <a:pPr marL="395605" indent="-395605" defTabSz="519937">
              <a:spcBef>
                <a:spcPts val="3700"/>
              </a:spcBef>
              <a:defRPr sz="2492"/>
            </a:pPr>
            <a:r>
              <a:t>Graphics functions - ggplot(),plot(),barplot(),pie()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Complaint data used for analysis…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817033" y="26098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"Date.received" </a:t>
            </a:r>
            <a:r>
              <a:t>               "Product"                  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"Sub.product"             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"Issue"</a:t>
            </a:r>
            <a:r>
              <a:t>                    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"Sub.issue"                    </a:t>
            </a:r>
            <a:r>
              <a:rPr i="1"/>
              <a:t>“Consumer.complaint.narrative"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"Company.public.response"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"Company" </a:t>
            </a:r>
            <a:r>
              <a:t>                  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"State"</a:t>
            </a:r>
            <a:r>
              <a:t>                       "ZIP.code"                  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"Tags"                        "Consumer.consent.provided."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"Submitted.via"               "Date.sent.to.company"        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t>“Company.response.to.consumer"    "Timely.response."       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43991">
              <a:spcBef>
                <a:spcPts val="3100"/>
              </a:spcBef>
              <a:buSzTx/>
              <a:buNone/>
              <a:defRPr sz="212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"Consumer.disputed."  </a:t>
            </a:r>
            <a:r>
              <a:t>   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"Complaint.ID" 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611" y="3188387"/>
            <a:ext cx="9506671" cy="5683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520" y="2734497"/>
            <a:ext cx="10454131" cy="574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337" y="3009071"/>
            <a:ext cx="10767418" cy="5327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 Picture is worth a thousand words…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1376" y="2326104"/>
            <a:ext cx="13004801" cy="702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