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186"/>
      </p:cViewPr>
      <p:guideLst/>
    </p:cSldViewPr>
  </p:slideViewPr>
  <p:notesTextViewPr>
    <p:cViewPr>
      <p:scale>
        <a:sx n="1" d="1"/>
        <a:sy n="1" d="1"/>
      </p:scale>
      <p:origin x="0" y="-28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9839E-9E0F-48F2-B496-5E955C089C02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B957D-51DF-46C6-9C02-55C2DA289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214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Write the required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B957D-51DF-46C6-9C02-55C2DA2897D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476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Write down the main topics and delete the </a:t>
            </a:r>
            <a:r>
              <a:rPr lang="en-IN" dirty="0" err="1"/>
              <a:t>unecessary</a:t>
            </a:r>
            <a:r>
              <a:rPr lang="en-IN" dirty="0"/>
              <a:t>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B957D-51DF-46C6-9C02-55C2DA2897D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547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E9C43-3642-FC42-AD50-00B1FA1C0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508243-9752-42CB-1339-5DDB8AF22B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2F8AED-C2C5-9260-4A56-F415173A46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 The Place of Topic Content Write The Name And Use The Empty Part To Write Anything</a:t>
            </a:r>
          </a:p>
          <a:p>
            <a:r>
              <a:rPr lang="en-IN" dirty="0"/>
              <a:t>Guidelines:</a:t>
            </a:r>
          </a:p>
          <a:p>
            <a:r>
              <a:rPr lang="en-IN" dirty="0"/>
              <a:t>A. Font Family For The Content can be the following: 1. Poppins 2. Fira Sans 3. Arial 4. Serif 5. Cambria Math</a:t>
            </a:r>
          </a:p>
          <a:p>
            <a:r>
              <a:rPr lang="en-IN" dirty="0"/>
              <a:t>B. For Images make sure it isn’t bad quality and if taken from somewhere write the credit below the image in small</a:t>
            </a:r>
          </a:p>
          <a:p>
            <a:r>
              <a:rPr lang="en-IN" dirty="0"/>
              <a:t>C. For providing resource to audience give an small QR Code below with topic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98527-248A-3703-0663-499C42FDDC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B957D-51DF-46C6-9C02-55C2DA2897D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219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After finishing submit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B957D-51DF-46C6-9C02-55C2DA2897D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826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4136-C77B-D179-0DCF-9219963D7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12BEA-DB65-9AC5-BC49-92650A48C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8CB63-579D-576A-CAA0-9BCC31F9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921F-BAD4-4036-8AF2-7547177F04B0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143E5-1920-02D5-5868-B7614872E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2632D-F68F-9FC9-7EC3-68935D30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72F5-27B8-472E-A364-0C9E8F28C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60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6AE74-7E87-EB12-E8CD-36A0D196F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D2FBD-EB29-55A6-B324-09B670E7F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33475-772F-A567-B257-16928FAFC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921F-BAD4-4036-8AF2-7547177F04B0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BEB7C-5CD6-9212-4D96-74CABD007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391C3-37BA-62AA-326E-718A8421F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72F5-27B8-472E-A364-0C9E8F28C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162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4F4A2E-0DED-ABD4-57F7-E11E17293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6751A-E633-51F4-EBB1-37E8AE953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4561A-A1B3-1DF3-6C03-DC728D3D3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921F-BAD4-4036-8AF2-7547177F04B0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962DD-838D-9FEF-24E1-AE799BC5F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39084-1A69-3A91-BEC8-08ECEBE4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72F5-27B8-472E-A364-0C9E8F28C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44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45DF2-70FD-2309-A8C7-2C04B6F8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850B2-C95D-D0D6-532F-2227D4FC0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756DE-5224-35B5-441E-B2C44C1FA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921F-BAD4-4036-8AF2-7547177F04B0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8D544-01D4-63B1-C699-90035F9BB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72129-8356-A192-8802-9EB4716B4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72F5-27B8-472E-A364-0C9E8F28C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46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B3522-5EFE-29CC-0ACF-55D439429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8C1AC-B633-8011-D9CA-87FC8F8D9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FC8C1-70A4-8AB2-8BD9-820C01682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921F-BAD4-4036-8AF2-7547177F04B0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5A696-8243-BCFE-C07C-7A10DF164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C4A86-63B1-03DD-3ABC-E4A553997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72F5-27B8-472E-A364-0C9E8F28C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98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D101D-7262-62A1-94FA-D0C91B6B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D4253-FACE-B6D2-35D6-80053CDC5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2CC6C-9691-8290-B1E5-2851F716F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83392-2B18-D7DB-CF1B-9CD5D91F0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921F-BAD4-4036-8AF2-7547177F04B0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945CE-48FB-366D-A97F-7339C2031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F61A6-7CB4-A48A-CD8E-FFA63D51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72F5-27B8-472E-A364-0C9E8F28C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31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A95A-FB89-F712-0E67-70787BDE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EBD88-D18C-3D0F-B2FE-BFBFBCE69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CB627-6F9F-C0D7-BA36-CC020236A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25A44-F642-328E-DFB3-9B60E6E53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334DD2-CB2B-327F-9715-BBBC43894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04ADFE-60D1-056D-B3FE-DF41741C7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921F-BAD4-4036-8AF2-7547177F04B0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129AC0-4DFE-671B-0216-F01965EF7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B47020-404F-65CA-99F7-32DC6F2BF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72F5-27B8-472E-A364-0C9E8F28C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91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ACCF-CCCE-D68A-5C51-9B2D8D8F0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C2F2EF-2D3C-685B-B143-6577ACB03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921F-BAD4-4036-8AF2-7547177F04B0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2B9BA-29ED-EF13-6E92-D1FD66D8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4D882-1422-D1E0-967E-E54E5B0F2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72F5-27B8-472E-A364-0C9E8F28C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7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A3A2A-DD76-6BE6-2769-75553EF0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921F-BAD4-4036-8AF2-7547177F04B0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51F1BF-DA45-69EF-3DE8-5C6F4DCB8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C43DD0-29EC-9AEB-5ADD-8C2DFD332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72F5-27B8-472E-A364-0C9E8F28C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88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6873-4B58-012F-B06C-78317EEC8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948FC-F39C-7D73-2CCA-81B3481A4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282DDA-BBD0-813F-E74C-D1F5DEED1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E56BA-A40F-4193-BC52-3ABFAAFE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921F-BAD4-4036-8AF2-7547177F04B0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EB9EE-658F-440D-279D-40DAAC811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D95FE-B67C-BB2A-4853-C376B560A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72F5-27B8-472E-A364-0C9E8F28C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73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06FEB-0C31-9BE5-C40E-B8084898B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63F0D5-4440-1749-2958-A48634E254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598B5-168B-8750-5D77-DCCA6C415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29F0B-8C6D-A1FC-5117-48B1C21A4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921F-BAD4-4036-8AF2-7547177F04B0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47AA9-EFE0-023B-98FF-44B9E718D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BFED4-9443-3237-2DE9-DAB5ADA7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72F5-27B8-472E-A364-0C9E8F28C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33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7C009F-EE25-69DC-9562-07B88EBEE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6E04A-FDE8-A585-1EE7-1DF80FCA4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19112-E0C0-89EB-7FB0-4CBBDD51F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7921F-BAD4-4036-8AF2-7547177F04B0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16881-BAC2-685C-DAAC-12115F462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2F5F4-43B2-EB64-B997-8193DFACB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872F5-27B8-472E-A364-0C9E8F28C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95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epubbysudsou@gmail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5B2A85-C5A5-B93E-007A-257C172E6144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1E3A08-7ED1-237E-F00E-5FC36CA9722D}"/>
              </a:ext>
            </a:extLst>
          </p:cNvPr>
          <p:cNvSpPr txBox="1"/>
          <p:nvPr/>
        </p:nvSpPr>
        <p:spPr>
          <a:xfrm>
            <a:off x="3048762" y="901184"/>
            <a:ext cx="60944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000" b="1" i="0" dirty="0">
                <a:solidFill>
                  <a:srgbClr val="0070C0"/>
                </a:solidFill>
                <a:effectLst/>
                <a:latin typeface="Broadway" panose="04040905080B02020502" pitchFamily="82" charset="0"/>
              </a:rPr>
              <a:t>📚 Edu Slides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EAC8B1-0FE9-355E-E336-528BAB656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979280"/>
              </p:ext>
            </p:extLst>
          </p:nvPr>
        </p:nvGraphicFramePr>
        <p:xfrm>
          <a:off x="0" y="2743200"/>
          <a:ext cx="12192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832">
                  <a:extLst>
                    <a:ext uri="{9D8B030D-6E8A-4147-A177-3AD203B41FA5}">
                      <a16:colId xmlns:a16="http://schemas.microsoft.com/office/drawing/2014/main" val="973578403"/>
                    </a:ext>
                  </a:extLst>
                </a:gridCol>
                <a:gridCol w="9726168">
                  <a:extLst>
                    <a:ext uri="{9D8B030D-6E8A-4147-A177-3AD203B41FA5}">
                      <a16:colId xmlns:a16="http://schemas.microsoft.com/office/drawing/2014/main" val="326594637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veria Serif GWF" panose="02000603000000000004" pitchFamily="2" charset="0"/>
                        </a:rPr>
                        <a:t>Information</a:t>
                      </a:r>
                    </a:p>
                  </a:txBody>
                  <a:tcPr anchor="ctr">
                    <a:solidFill>
                      <a:schemeClr val="accent1"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veria Serif GWF" panose="02000603000000000004" pitchFamily="2" charset="0"/>
                        </a:rPr>
                        <a:t>Description</a:t>
                      </a:r>
                    </a:p>
                  </a:txBody>
                  <a:tcPr anchor="ctr">
                    <a:solidFill>
                      <a:schemeClr val="accent1">
                        <a:alpha val="3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17922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IN" dirty="0">
                          <a:latin typeface="Arial Rounded MT Bold" panose="020F0704030504030204" pitchFamily="34" charset="0"/>
                        </a:rPr>
                        <a:t>Subject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solidFill>
                      <a:schemeClr val="accent1">
                        <a:tint val="40000"/>
                        <a:alpha val="3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86311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IN" dirty="0">
                          <a:latin typeface="Arial Rounded MT Bold" panose="020F0704030504030204" pitchFamily="34" charset="0"/>
                        </a:rPr>
                        <a:t>Board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solidFill>
                      <a:schemeClr val="accent1">
                        <a:tint val="20000"/>
                        <a:alpha val="3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71389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IN" dirty="0">
                          <a:latin typeface="Arial Rounded MT Bold" panose="020F0704030504030204" pitchFamily="34" charset="0"/>
                        </a:rPr>
                        <a:t>Class</a:t>
                      </a:r>
                    </a:p>
                  </a:txBody>
                  <a:tcPr anchor="ctr">
                    <a:solidFill>
                      <a:schemeClr val="accent1">
                        <a:tint val="40000"/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solidFill>
                      <a:schemeClr val="accent1">
                        <a:tint val="40000"/>
                        <a:alpha val="3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30098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IN" dirty="0">
                          <a:latin typeface="Arial Rounded MT Bold" panose="020F0704030504030204" pitchFamily="34" charset="0"/>
                        </a:rPr>
                        <a:t>Topic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solidFill>
                      <a:schemeClr val="accent1">
                        <a:tint val="20000"/>
                        <a:alpha val="3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204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IN" dirty="0">
                          <a:latin typeface="Arial Rounded MT Bold" panose="020F0704030504030204" pitchFamily="34" charset="0"/>
                        </a:rPr>
                        <a:t>Submitted By</a:t>
                      </a:r>
                    </a:p>
                  </a:txBody>
                  <a:tcPr anchor="ctr">
                    <a:solidFill>
                      <a:schemeClr val="accent1">
                        <a:tint val="20000"/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solidFill>
                      <a:schemeClr val="accent1">
                        <a:tint val="20000"/>
                        <a:alpha val="3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864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626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F069F-657A-255B-E0D9-77380EC2B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E86878-F672-86B9-EF91-2B0B0305A1B7}"/>
              </a:ext>
            </a:extLst>
          </p:cNvPr>
          <p:cNvSpPr/>
          <p:nvPr/>
        </p:nvSpPr>
        <p:spPr>
          <a:xfrm>
            <a:off x="0" y="6714774"/>
            <a:ext cx="12192000" cy="15246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C0C1CD-AA76-4AAC-264C-87FBC09E5D52}"/>
              </a:ext>
            </a:extLst>
          </p:cNvPr>
          <p:cNvSpPr txBox="1"/>
          <p:nvPr/>
        </p:nvSpPr>
        <p:spPr>
          <a:xfrm>
            <a:off x="8811489" y="152461"/>
            <a:ext cx="31303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3200" b="1" i="0" dirty="0">
                <a:solidFill>
                  <a:srgbClr val="0070C0"/>
                </a:solidFill>
                <a:effectLst/>
                <a:latin typeface="Broadway" panose="04040905080B02020502" pitchFamily="82" charset="0"/>
              </a:rPr>
              <a:t>📚 Edu Slides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F15CBE-15F0-677D-723C-22811B7B0BDC}"/>
              </a:ext>
            </a:extLst>
          </p:cNvPr>
          <p:cNvCxnSpPr>
            <a:cxnSpLocks/>
          </p:cNvCxnSpPr>
          <p:nvPr/>
        </p:nvCxnSpPr>
        <p:spPr>
          <a:xfrm>
            <a:off x="397164" y="737236"/>
            <a:ext cx="21151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AA8CCCE-2FDE-F741-AAC3-E0FB15EC7AA7}"/>
              </a:ext>
            </a:extLst>
          </p:cNvPr>
          <p:cNvSpPr txBox="1"/>
          <p:nvPr/>
        </p:nvSpPr>
        <p:spPr>
          <a:xfrm>
            <a:off x="397164" y="214015"/>
            <a:ext cx="80541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Averia Serif GWF" panose="02000603000000000004" pitchFamily="2" charset="0"/>
              </a:rPr>
              <a:t>Table of contents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D911AC-2B9B-1BB6-1E92-5B0CAD41168F}"/>
              </a:ext>
            </a:extLst>
          </p:cNvPr>
          <p:cNvSpPr/>
          <p:nvPr/>
        </p:nvSpPr>
        <p:spPr>
          <a:xfrm>
            <a:off x="425740" y="1204141"/>
            <a:ext cx="2115127" cy="249554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Topic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BAFEDB-0367-FED2-4486-816F714D4F5B}"/>
              </a:ext>
            </a:extLst>
          </p:cNvPr>
          <p:cNvSpPr/>
          <p:nvPr/>
        </p:nvSpPr>
        <p:spPr>
          <a:xfrm>
            <a:off x="425739" y="3895915"/>
            <a:ext cx="2115127" cy="249554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Topic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9588D8-444C-3A2B-D23B-332CBE67F698}"/>
              </a:ext>
            </a:extLst>
          </p:cNvPr>
          <p:cNvSpPr/>
          <p:nvPr/>
        </p:nvSpPr>
        <p:spPr>
          <a:xfrm>
            <a:off x="2759365" y="1204141"/>
            <a:ext cx="2115127" cy="249554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Topic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BF624E-642A-35AF-83BC-DDF6C280DF77}"/>
              </a:ext>
            </a:extLst>
          </p:cNvPr>
          <p:cNvSpPr/>
          <p:nvPr/>
        </p:nvSpPr>
        <p:spPr>
          <a:xfrm>
            <a:off x="2759364" y="3895915"/>
            <a:ext cx="2115127" cy="249554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Topic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8D3BBF-B6E9-8234-17DC-FEE222AD0E01}"/>
              </a:ext>
            </a:extLst>
          </p:cNvPr>
          <p:cNvSpPr/>
          <p:nvPr/>
        </p:nvSpPr>
        <p:spPr>
          <a:xfrm>
            <a:off x="5092990" y="1204141"/>
            <a:ext cx="2115127" cy="249554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Topic 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FEDE97-9C0A-4E97-1788-4F28AE3CF00E}"/>
              </a:ext>
            </a:extLst>
          </p:cNvPr>
          <p:cNvSpPr/>
          <p:nvPr/>
        </p:nvSpPr>
        <p:spPr>
          <a:xfrm>
            <a:off x="5092989" y="3895915"/>
            <a:ext cx="2115127" cy="249554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Topic 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BAA760-FB0E-E359-F276-B39B40F26548}"/>
              </a:ext>
            </a:extLst>
          </p:cNvPr>
          <p:cNvSpPr/>
          <p:nvPr/>
        </p:nvSpPr>
        <p:spPr>
          <a:xfrm>
            <a:off x="7426615" y="1204141"/>
            <a:ext cx="2115127" cy="249554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Topic 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C8B241-0FB5-65FD-A10C-398934F5026D}"/>
              </a:ext>
            </a:extLst>
          </p:cNvPr>
          <p:cNvSpPr/>
          <p:nvPr/>
        </p:nvSpPr>
        <p:spPr>
          <a:xfrm>
            <a:off x="7426614" y="3895915"/>
            <a:ext cx="2115127" cy="249554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Topic 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9BFC1A-FC2E-C200-9B00-4B7B11AF4EF3}"/>
              </a:ext>
            </a:extLst>
          </p:cNvPr>
          <p:cNvSpPr/>
          <p:nvPr/>
        </p:nvSpPr>
        <p:spPr>
          <a:xfrm>
            <a:off x="9760240" y="1204141"/>
            <a:ext cx="2115127" cy="249554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Topic 9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1E7146-90B9-AADC-DEA0-587601A0493C}"/>
              </a:ext>
            </a:extLst>
          </p:cNvPr>
          <p:cNvSpPr/>
          <p:nvPr/>
        </p:nvSpPr>
        <p:spPr>
          <a:xfrm>
            <a:off x="9760239" y="3895915"/>
            <a:ext cx="2115127" cy="249554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Topic 10</a:t>
            </a:r>
          </a:p>
        </p:txBody>
      </p:sp>
    </p:spTree>
    <p:extLst>
      <p:ext uri="{BB962C8B-B14F-4D97-AF65-F5344CB8AC3E}">
        <p14:creationId xmlns:p14="http://schemas.microsoft.com/office/powerpoint/2010/main" val="355152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D15E3-2CA4-B930-0C84-874643C3C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FA5F2-055F-F0E5-199B-D8E91BEB5E35}"/>
              </a:ext>
            </a:extLst>
          </p:cNvPr>
          <p:cNvSpPr/>
          <p:nvPr/>
        </p:nvSpPr>
        <p:spPr>
          <a:xfrm>
            <a:off x="0" y="6714774"/>
            <a:ext cx="12192000" cy="15246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0B4F17-3E23-49C3-F171-4037CFBBE2F8}"/>
              </a:ext>
            </a:extLst>
          </p:cNvPr>
          <p:cNvSpPr txBox="1"/>
          <p:nvPr/>
        </p:nvSpPr>
        <p:spPr>
          <a:xfrm>
            <a:off x="8811489" y="152461"/>
            <a:ext cx="31303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3200" b="1" i="0" dirty="0">
                <a:solidFill>
                  <a:srgbClr val="0070C0"/>
                </a:solidFill>
                <a:effectLst/>
                <a:latin typeface="Broadway" panose="04040905080B02020502" pitchFamily="82" charset="0"/>
              </a:rPr>
              <a:t>📚 Edu Slides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BF9F47-A7F2-770A-52AB-B75BC35DEA61}"/>
              </a:ext>
            </a:extLst>
          </p:cNvPr>
          <p:cNvCxnSpPr>
            <a:cxnSpLocks/>
          </p:cNvCxnSpPr>
          <p:nvPr/>
        </p:nvCxnSpPr>
        <p:spPr>
          <a:xfrm>
            <a:off x="397164" y="737236"/>
            <a:ext cx="21151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1F568E7-F0D5-BDED-6438-96A3C5A9B438}"/>
              </a:ext>
            </a:extLst>
          </p:cNvPr>
          <p:cNvSpPr txBox="1"/>
          <p:nvPr/>
        </p:nvSpPr>
        <p:spPr>
          <a:xfrm>
            <a:off x="397164" y="214015"/>
            <a:ext cx="80541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Averia Serif GWF" panose="02000603000000000004" pitchFamily="2" charset="0"/>
              </a:rPr>
              <a:t>Topic Content</a:t>
            </a:r>
          </a:p>
        </p:txBody>
      </p:sp>
    </p:spTree>
    <p:extLst>
      <p:ext uri="{BB962C8B-B14F-4D97-AF65-F5344CB8AC3E}">
        <p14:creationId xmlns:p14="http://schemas.microsoft.com/office/powerpoint/2010/main" val="366417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1F191-F36B-DCB1-7175-73201CEDD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AAD00E-DCDF-71F4-049D-398429F4441F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E9B5F-EA72-FAB2-3C60-97D68D99A4F3}"/>
              </a:ext>
            </a:extLst>
          </p:cNvPr>
          <p:cNvSpPr txBox="1"/>
          <p:nvPr/>
        </p:nvSpPr>
        <p:spPr>
          <a:xfrm>
            <a:off x="3048762" y="4149179"/>
            <a:ext cx="60944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anose="04040905080B02020502" pitchFamily="82" charset="0"/>
              </a:rPr>
              <a:t>📚 Edu Slides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56D321-4B6E-229E-CF5F-73CEA69911E6}"/>
              </a:ext>
            </a:extLst>
          </p:cNvPr>
          <p:cNvSpPr txBox="1"/>
          <p:nvPr/>
        </p:nvSpPr>
        <p:spPr>
          <a:xfrm>
            <a:off x="4220326" y="2761034"/>
            <a:ext cx="3751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Lucida Calligraphy" panose="03010101010101010101" pitchFamily="66" charset="0"/>
              </a:rPr>
              <a:t>A Presentation By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4DD0E-3E31-4443-6E2B-713722990AAA}"/>
              </a:ext>
            </a:extLst>
          </p:cNvPr>
          <p:cNvSpPr txBox="1"/>
          <p:nvPr/>
        </p:nvSpPr>
        <p:spPr>
          <a:xfrm>
            <a:off x="2066692" y="5063366"/>
            <a:ext cx="8058616" cy="129612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Black" panose="020B0A03050000020004" pitchFamily="34" charset="0"/>
              </a:rPr>
              <a:t>Free Interactive Presentation Packs for School Computer &amp; Other Subjects</a:t>
            </a:r>
          </a:p>
          <a:p>
            <a:pPr algn="ctr">
              <a:lnSpc>
                <a:spcPct val="150000"/>
              </a:lnSpc>
            </a:pPr>
            <a:r>
              <a:rPr lang="en-US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Black" panose="020B0A03050000020004" pitchFamily="34" charset="0"/>
              </a:rPr>
              <a:t>Created &amp; Maintained By Teachers, Students &amp; Enthusiasts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Sans Black" panose="020B0A030500000200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Black" panose="020B0A03050000020004" pitchFamily="34" charset="0"/>
              </a:rPr>
              <a:t>E-Mail: </a:t>
            </a:r>
            <a:r>
              <a:rPr lang="en-US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Thin" panose="020B0303050000020004" pitchFamily="34" charset="0"/>
                <a:hlinkClick r:id="rId3"/>
              </a:rPr>
              <a:t>epubbysudsou@gmail.com</a:t>
            </a:r>
            <a:r>
              <a:rPr lang="en-US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Black" panose="020B0A03050000020004" pitchFamily="34" charset="0"/>
              </a:rPr>
              <a:t> for any queries.</a:t>
            </a:r>
          </a:p>
        </p:txBody>
      </p:sp>
    </p:spTree>
    <p:extLst>
      <p:ext uri="{BB962C8B-B14F-4D97-AF65-F5344CB8AC3E}">
        <p14:creationId xmlns:p14="http://schemas.microsoft.com/office/powerpoint/2010/main" val="483391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186</Words>
  <Application>Microsoft Office PowerPoint</Application>
  <PresentationFormat>Widescreen</PresentationFormat>
  <Paragraphs>39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Arial Rounded MT Bold</vt:lpstr>
      <vt:lpstr>Averia Serif GWF</vt:lpstr>
      <vt:lpstr>Broadway</vt:lpstr>
      <vt:lpstr>Calibri</vt:lpstr>
      <vt:lpstr>Calibri Light</vt:lpstr>
      <vt:lpstr>Cambria</vt:lpstr>
      <vt:lpstr>Fira Sans Black</vt:lpstr>
      <vt:lpstr>Fira Sans Thin</vt:lpstr>
      <vt:lpstr>Lucida Calligraphy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Soumyajit Das</dc:creator>
  <cp:lastModifiedBy>Soumyajit Das</cp:lastModifiedBy>
  <cp:revision>2</cp:revision>
  <dcterms:created xsi:type="dcterms:W3CDTF">2025-04-07T07:56:53Z</dcterms:created>
  <dcterms:modified xsi:type="dcterms:W3CDTF">2025-04-07T09:50:21Z</dcterms:modified>
</cp:coreProperties>
</file>