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7" autoAdjust="0"/>
    <p:restoredTop sz="93294" autoAdjust="0"/>
  </p:normalViewPr>
  <p:slideViewPr>
    <p:cSldViewPr snapToGrid="0">
      <p:cViewPr varScale="1">
        <p:scale>
          <a:sx n="53" d="100"/>
          <a:sy n="53" d="100"/>
        </p:scale>
        <p:origin x="1176" y="4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58EC9F-73B3-43FC-9B11-474D028CA3CF}"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1FFF2-F67C-4CED-A262-E1E8DD6D0FD0}"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6152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FD58EC9F-73B3-43FC-9B11-474D028CA3CF}" type="datetimeFigureOut">
              <a:rPr lang="en-US" smtClean="0"/>
              <a:t>6/29/2023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C1FFF2-F67C-4CED-A262-E1E8DD6D0FD0}" type="slidenum">
              <a:rPr lang="en-US" smtClean="0"/>
              <a:t>‹#›</a:t>
            </a:fld>
            <a:endParaRPr lang="en-US"/>
          </a:p>
        </p:txBody>
      </p:sp>
    </p:spTree>
    <p:extLst>
      <p:ext uri="{BB962C8B-B14F-4D97-AF65-F5344CB8AC3E}">
        <p14:creationId xmlns:p14="http://schemas.microsoft.com/office/powerpoint/2010/main" val="4030763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58EC9F-73B3-43FC-9B11-474D028CA3CF}"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1FFF2-F67C-4CED-A262-E1E8DD6D0FD0}" type="slidenum">
              <a:rPr lang="en-US" smtClean="0"/>
              <a:t>‹#›</a:t>
            </a:fld>
            <a:endParaRPr lang="en-US"/>
          </a:p>
        </p:txBody>
      </p:sp>
    </p:spTree>
    <p:extLst>
      <p:ext uri="{BB962C8B-B14F-4D97-AF65-F5344CB8AC3E}">
        <p14:creationId xmlns:p14="http://schemas.microsoft.com/office/powerpoint/2010/main" val="3148247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58EC9F-73B3-43FC-9B11-474D028CA3CF}"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1FFF2-F67C-4CED-A262-E1E8DD6D0FD0}"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93852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58EC9F-73B3-43FC-9B11-474D028CA3CF}"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1FFF2-F67C-4CED-A262-E1E8DD6D0FD0}" type="slidenum">
              <a:rPr lang="en-US" smtClean="0"/>
              <a:t>‹#›</a:t>
            </a:fld>
            <a:endParaRPr lang="en-US"/>
          </a:p>
        </p:txBody>
      </p:sp>
    </p:spTree>
    <p:extLst>
      <p:ext uri="{BB962C8B-B14F-4D97-AF65-F5344CB8AC3E}">
        <p14:creationId xmlns:p14="http://schemas.microsoft.com/office/powerpoint/2010/main" val="204761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58EC9F-73B3-43FC-9B11-474D028CA3CF}"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1FFF2-F67C-4CED-A262-E1E8DD6D0FD0}"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48255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58EC9F-73B3-43FC-9B11-474D028CA3CF}"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1FFF2-F67C-4CED-A262-E1E8DD6D0FD0}" type="slidenum">
              <a:rPr lang="en-US" smtClean="0"/>
              <a:t>‹#›</a:t>
            </a:fld>
            <a:endParaRPr lang="en-US"/>
          </a:p>
        </p:txBody>
      </p:sp>
    </p:spTree>
    <p:extLst>
      <p:ext uri="{BB962C8B-B14F-4D97-AF65-F5344CB8AC3E}">
        <p14:creationId xmlns:p14="http://schemas.microsoft.com/office/powerpoint/2010/main" val="3905302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58EC9F-73B3-43FC-9B11-474D028CA3CF}"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1FFF2-F67C-4CED-A262-E1E8DD6D0FD0}" type="slidenum">
              <a:rPr lang="en-US" smtClean="0"/>
              <a:t>‹#›</a:t>
            </a:fld>
            <a:endParaRPr lang="en-US"/>
          </a:p>
        </p:txBody>
      </p:sp>
    </p:spTree>
    <p:extLst>
      <p:ext uri="{BB962C8B-B14F-4D97-AF65-F5344CB8AC3E}">
        <p14:creationId xmlns:p14="http://schemas.microsoft.com/office/powerpoint/2010/main" val="1346994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58EC9F-73B3-43FC-9B11-474D028CA3CF}"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1FFF2-F67C-4CED-A262-E1E8DD6D0FD0}" type="slidenum">
              <a:rPr lang="en-US" smtClean="0"/>
              <a:t>‹#›</a:t>
            </a:fld>
            <a:endParaRPr lang="en-US"/>
          </a:p>
        </p:txBody>
      </p:sp>
    </p:spTree>
    <p:extLst>
      <p:ext uri="{BB962C8B-B14F-4D97-AF65-F5344CB8AC3E}">
        <p14:creationId xmlns:p14="http://schemas.microsoft.com/office/powerpoint/2010/main" val="1902541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58EC9F-73B3-43FC-9B11-474D028CA3CF}"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1FFF2-F67C-4CED-A262-E1E8DD6D0FD0}" type="slidenum">
              <a:rPr lang="en-US" smtClean="0"/>
              <a:t>‹#›</a:t>
            </a:fld>
            <a:endParaRPr lang="en-US"/>
          </a:p>
        </p:txBody>
      </p:sp>
    </p:spTree>
    <p:extLst>
      <p:ext uri="{BB962C8B-B14F-4D97-AF65-F5344CB8AC3E}">
        <p14:creationId xmlns:p14="http://schemas.microsoft.com/office/powerpoint/2010/main" val="4092688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58EC9F-73B3-43FC-9B11-474D028CA3CF}"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1FFF2-F67C-4CED-A262-E1E8DD6D0FD0}" type="slidenum">
              <a:rPr lang="en-US" smtClean="0"/>
              <a:t>‹#›</a:t>
            </a:fld>
            <a:endParaRPr lang="en-US"/>
          </a:p>
        </p:txBody>
      </p:sp>
    </p:spTree>
    <p:extLst>
      <p:ext uri="{BB962C8B-B14F-4D97-AF65-F5344CB8AC3E}">
        <p14:creationId xmlns:p14="http://schemas.microsoft.com/office/powerpoint/2010/main" val="3032083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58EC9F-73B3-43FC-9B11-474D028CA3CF}" type="datetimeFigureOut">
              <a:rPr lang="en-US" smtClean="0"/>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C1FFF2-F67C-4CED-A262-E1E8DD6D0FD0}" type="slidenum">
              <a:rPr lang="en-US" smtClean="0"/>
              <a:t>‹#›</a:t>
            </a:fld>
            <a:endParaRPr lang="en-US"/>
          </a:p>
        </p:txBody>
      </p:sp>
    </p:spTree>
    <p:extLst>
      <p:ext uri="{BB962C8B-B14F-4D97-AF65-F5344CB8AC3E}">
        <p14:creationId xmlns:p14="http://schemas.microsoft.com/office/powerpoint/2010/main" val="1750451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58EC9F-73B3-43FC-9B11-474D028CA3CF}" type="datetimeFigureOut">
              <a:rPr lang="en-US" smtClean="0"/>
              <a:t>6/29/2023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C1FFF2-F67C-4CED-A262-E1E8DD6D0FD0}" type="slidenum">
              <a:rPr lang="en-US" smtClean="0"/>
              <a:t>‹#›</a:t>
            </a:fld>
            <a:endParaRPr lang="en-US"/>
          </a:p>
        </p:txBody>
      </p:sp>
    </p:spTree>
    <p:extLst>
      <p:ext uri="{BB962C8B-B14F-4D97-AF65-F5344CB8AC3E}">
        <p14:creationId xmlns:p14="http://schemas.microsoft.com/office/powerpoint/2010/main" val="85256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58EC9F-73B3-43FC-9B11-474D028CA3CF}" type="datetimeFigureOut">
              <a:rPr lang="en-US" smtClean="0"/>
              <a:t>6/29/2023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C1FFF2-F67C-4CED-A262-E1E8DD6D0FD0}" type="slidenum">
              <a:rPr lang="en-US" smtClean="0"/>
              <a:t>‹#›</a:t>
            </a:fld>
            <a:endParaRPr lang="en-US"/>
          </a:p>
        </p:txBody>
      </p:sp>
    </p:spTree>
    <p:extLst>
      <p:ext uri="{BB962C8B-B14F-4D97-AF65-F5344CB8AC3E}">
        <p14:creationId xmlns:p14="http://schemas.microsoft.com/office/powerpoint/2010/main" val="2643194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58EC9F-73B3-43FC-9B11-474D028CA3CF}" type="datetimeFigureOut">
              <a:rPr lang="en-US" smtClean="0"/>
              <a:t>6/29/2023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C1FFF2-F67C-4CED-A262-E1E8DD6D0FD0}" type="slidenum">
              <a:rPr lang="en-US" smtClean="0"/>
              <a:t>‹#›</a:t>
            </a:fld>
            <a:endParaRPr lang="en-US"/>
          </a:p>
        </p:txBody>
      </p:sp>
    </p:spTree>
    <p:extLst>
      <p:ext uri="{BB962C8B-B14F-4D97-AF65-F5344CB8AC3E}">
        <p14:creationId xmlns:p14="http://schemas.microsoft.com/office/powerpoint/2010/main" val="3696464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58EC9F-73B3-43FC-9B11-474D028CA3CF}" type="datetimeFigureOut">
              <a:rPr lang="en-US" smtClean="0"/>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C1FFF2-F67C-4CED-A262-E1E8DD6D0FD0}" type="slidenum">
              <a:rPr lang="en-US" smtClean="0"/>
              <a:t>‹#›</a:t>
            </a:fld>
            <a:endParaRPr lang="en-US"/>
          </a:p>
        </p:txBody>
      </p:sp>
    </p:spTree>
    <p:extLst>
      <p:ext uri="{BB962C8B-B14F-4D97-AF65-F5344CB8AC3E}">
        <p14:creationId xmlns:p14="http://schemas.microsoft.com/office/powerpoint/2010/main" val="1646604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58EC9F-73B3-43FC-9B11-474D028CA3CF}" type="datetimeFigureOut">
              <a:rPr lang="en-US" smtClean="0"/>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C1FFF2-F67C-4CED-A262-E1E8DD6D0FD0}" type="slidenum">
              <a:rPr lang="en-US" smtClean="0"/>
              <a:t>‹#›</a:t>
            </a:fld>
            <a:endParaRPr lang="en-US"/>
          </a:p>
        </p:txBody>
      </p:sp>
    </p:spTree>
    <p:extLst>
      <p:ext uri="{BB962C8B-B14F-4D97-AF65-F5344CB8AC3E}">
        <p14:creationId xmlns:p14="http://schemas.microsoft.com/office/powerpoint/2010/main" val="4039896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D58EC9F-73B3-43FC-9B11-474D028CA3CF}" type="datetimeFigureOut">
              <a:rPr lang="en-US" smtClean="0"/>
              <a:t>6/29/2023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AC1FFF2-F67C-4CED-A262-E1E8DD6D0FD0}" type="slidenum">
              <a:rPr lang="en-US" smtClean="0"/>
              <a:t>‹#›</a:t>
            </a:fld>
            <a:endParaRPr lang="en-US"/>
          </a:p>
        </p:txBody>
      </p:sp>
    </p:spTree>
    <p:extLst>
      <p:ext uri="{BB962C8B-B14F-4D97-AF65-F5344CB8AC3E}">
        <p14:creationId xmlns:p14="http://schemas.microsoft.com/office/powerpoint/2010/main" val="112847367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9000" r="-9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10DC336-7FDD-8A4F-A15F-AE9598D91CFC}"/>
              </a:ext>
            </a:extLst>
          </p:cNvPr>
          <p:cNvSpPr>
            <a:spLocks noGrp="1"/>
          </p:cNvSpPr>
          <p:nvPr>
            <p:ph type="subTitle" idx="1"/>
          </p:nvPr>
        </p:nvSpPr>
        <p:spPr>
          <a:xfrm>
            <a:off x="2818484" y="4952143"/>
            <a:ext cx="9692015" cy="1729356"/>
          </a:xfrm>
        </p:spPr>
        <p:txBody>
          <a:bodyPr>
            <a:normAutofit fontScale="92500" lnSpcReduction="20000"/>
          </a:bodyPr>
          <a:lstStyle/>
          <a:p>
            <a:pPr lvl="5"/>
            <a:r>
              <a:rPr lang="en-US" sz="3100" b="1" i="1" u="sng" dirty="0">
                <a:solidFill>
                  <a:schemeClr val="bg2">
                    <a:lumMod val="50000"/>
                  </a:schemeClr>
                </a:solidFill>
              </a:rPr>
              <a:t>Created By:</a:t>
            </a:r>
          </a:p>
          <a:p>
            <a:pPr lvl="8"/>
            <a:r>
              <a:rPr lang="en-US" sz="2600" b="1" i="1" dirty="0">
                <a:solidFill>
                  <a:schemeClr val="bg2">
                    <a:lumMod val="50000"/>
                  </a:schemeClr>
                </a:solidFill>
                <a:latin typeface="Lucida Bright" panose="02040602050505020304" pitchFamily="18" charset="0"/>
              </a:rPr>
              <a:t>Sudipto Dey Himel</a:t>
            </a:r>
          </a:p>
          <a:p>
            <a:pPr lvl="8"/>
            <a:r>
              <a:rPr lang="en-US" sz="1800" b="1" i="1" dirty="0">
                <a:solidFill>
                  <a:schemeClr val="bg2">
                    <a:lumMod val="50000"/>
                  </a:schemeClr>
                </a:solidFill>
                <a:latin typeface="Lucida Bright" panose="02040602050505020304" pitchFamily="18" charset="0"/>
              </a:rPr>
              <a:t>Dept. of Computer Science &amp; Engineering</a:t>
            </a:r>
          </a:p>
          <a:p>
            <a:pPr lvl="8"/>
            <a:r>
              <a:rPr lang="en-US" sz="1800" b="1" i="1" dirty="0">
                <a:solidFill>
                  <a:schemeClr val="bg2">
                    <a:lumMod val="50000"/>
                  </a:schemeClr>
                </a:solidFill>
                <a:latin typeface="Lucida Bright" panose="02040602050505020304" pitchFamily="18" charset="0"/>
              </a:rPr>
              <a:t>Metropolitan University, Sylhet, Bangladesh</a:t>
            </a:r>
          </a:p>
          <a:p>
            <a:endParaRPr lang="en-US" dirty="0">
              <a:solidFill>
                <a:schemeClr val="bg2">
                  <a:lumMod val="50000"/>
                </a:schemeClr>
              </a:solidFill>
            </a:endParaRPr>
          </a:p>
        </p:txBody>
      </p:sp>
      <p:sp>
        <p:nvSpPr>
          <p:cNvPr id="4" name="TextBox 3">
            <a:extLst>
              <a:ext uri="{FF2B5EF4-FFF2-40B4-BE49-F238E27FC236}">
                <a16:creationId xmlns:a16="http://schemas.microsoft.com/office/drawing/2014/main" id="{AA423CE5-5831-DDB7-9939-2D1EBC9309C9}"/>
              </a:ext>
            </a:extLst>
          </p:cNvPr>
          <p:cNvSpPr txBox="1"/>
          <p:nvPr/>
        </p:nvSpPr>
        <p:spPr>
          <a:xfrm>
            <a:off x="1" y="464223"/>
            <a:ext cx="12192000" cy="769441"/>
          </a:xfrm>
          <a:prstGeom prst="rect">
            <a:avLst/>
          </a:prstGeom>
          <a:noFill/>
        </p:spPr>
        <p:txBody>
          <a:bodyPr wrap="square" rtlCol="0" anchor="ctr">
            <a:spAutoFit/>
          </a:bodyPr>
          <a:lstStyle/>
          <a:p>
            <a:pPr lvl="1"/>
            <a:r>
              <a:rPr lang="en-US" sz="4400" b="1" i="1" dirty="0">
                <a:latin typeface="Arial Nova" panose="020B0504020202020204" pitchFamily="34" charset="0"/>
              </a:rPr>
              <a:t>A Brief History Of Programming Language</a:t>
            </a:r>
          </a:p>
        </p:txBody>
      </p:sp>
    </p:spTree>
    <p:extLst>
      <p:ext uri="{BB962C8B-B14F-4D97-AF65-F5344CB8AC3E}">
        <p14:creationId xmlns:p14="http://schemas.microsoft.com/office/powerpoint/2010/main" val="15296323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6034-5BA3-0B77-2CC5-139741CBB0E5}"/>
              </a:ext>
            </a:extLst>
          </p:cNvPr>
          <p:cNvSpPr>
            <a:spLocks noGrp="1"/>
          </p:cNvSpPr>
          <p:nvPr>
            <p:ph type="title"/>
          </p:nvPr>
        </p:nvSpPr>
        <p:spPr>
          <a:xfrm>
            <a:off x="213377" y="0"/>
            <a:ext cx="8584935" cy="1159727"/>
          </a:xfrm>
        </p:spPr>
        <p:txBody>
          <a:bodyPr>
            <a:noAutofit/>
          </a:bodyPr>
          <a:lstStyle/>
          <a:p>
            <a:r>
              <a:rPr lang="en-US" sz="4000" b="1" i="1" cap="none" dirty="0">
                <a:solidFill>
                  <a:schemeClr val="tx1"/>
                </a:solidFill>
                <a:effectLst>
                  <a:outerShdw blurRad="38100" dist="38100" dir="2700000" algn="tl">
                    <a:srgbClr val="000000">
                      <a:alpha val="43137"/>
                    </a:srgbClr>
                  </a:outerShdw>
                </a:effectLst>
                <a:latin typeface="Arial Nova" panose="020B0504020202020204" pitchFamily="34" charset="0"/>
                <a:ea typeface="Calibri" panose="020F0502020204030204" pitchFamily="34" charset="0"/>
                <a:cs typeface="Calibri" panose="020F0502020204030204" pitchFamily="34" charset="0"/>
              </a:rPr>
              <a:t>What is Programming Language ? </a:t>
            </a:r>
            <a:endParaRPr lang="en-US" sz="3600" i="1" dirty="0">
              <a:solidFill>
                <a:schemeClr val="tx1"/>
              </a:solidFill>
              <a:effectLst>
                <a:outerShdw blurRad="38100" dist="38100" dir="2700000" algn="tl">
                  <a:srgbClr val="000000">
                    <a:alpha val="43137"/>
                  </a:srgbClr>
                </a:outerShdw>
              </a:effectLst>
              <a:latin typeface="Arial Nova" panose="020B0504020202020204" pitchFamily="34" charset="0"/>
              <a:ea typeface="Calibri" panose="020F0502020204030204" pitchFamily="34" charset="0"/>
              <a:cs typeface="Calibri" panose="020F0502020204030204" pitchFamily="34" charset="0"/>
            </a:endParaRPr>
          </a:p>
        </p:txBody>
      </p:sp>
      <p:pic>
        <p:nvPicPr>
          <p:cNvPr id="6" name="Picture Placeholder 5">
            <a:extLst>
              <a:ext uri="{FF2B5EF4-FFF2-40B4-BE49-F238E27FC236}">
                <a16:creationId xmlns:a16="http://schemas.microsoft.com/office/drawing/2014/main" id="{00E603D8-B175-9138-E967-1F67CEBBC5F2}"/>
              </a:ext>
            </a:extLst>
          </p:cNvPr>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24797" r="24797"/>
          <a:stretch>
            <a:fillRect/>
          </a:stretch>
        </p:blipFill>
        <p:spPr>
          <a:xfrm>
            <a:off x="8616446" y="1806499"/>
            <a:ext cx="3280974" cy="3512634"/>
          </a:xfrm>
        </p:spPr>
      </p:pic>
      <p:sp>
        <p:nvSpPr>
          <p:cNvPr id="4" name="Text Placeholder 3">
            <a:extLst>
              <a:ext uri="{FF2B5EF4-FFF2-40B4-BE49-F238E27FC236}">
                <a16:creationId xmlns:a16="http://schemas.microsoft.com/office/drawing/2014/main" id="{E36FA0E0-CB46-A603-F664-C6D7981CA726}"/>
              </a:ext>
            </a:extLst>
          </p:cNvPr>
          <p:cNvSpPr>
            <a:spLocks noGrp="1"/>
          </p:cNvSpPr>
          <p:nvPr>
            <p:ph type="body" sz="half" idx="2"/>
          </p:nvPr>
        </p:nvSpPr>
        <p:spPr>
          <a:xfrm>
            <a:off x="213377" y="1639229"/>
            <a:ext cx="8261549" cy="4690728"/>
          </a:xfrm>
        </p:spPr>
        <p:txBody>
          <a:bodyPr>
            <a:normAutofit lnSpcReduction="10000"/>
          </a:bodyPr>
          <a:lstStyle/>
          <a:p>
            <a:pPr marL="0" indent="0" algn="just">
              <a:buNone/>
            </a:pPr>
            <a:r>
              <a:rPr lang="en-US" sz="3200"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Like human being, computers have their own language, which is called programming language. </a:t>
            </a:r>
          </a:p>
          <a:p>
            <a:pPr marL="0" indent="0" algn="just">
              <a:buNone/>
            </a:pPr>
            <a:r>
              <a:rPr lang="en-US" sz="3200"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A programming language is a computer language that is used by the programmers (developers) to communicate with computer. It is a set of instructions written in any specific language (C,C++, Java, Python, etc.) to perform a specific task. </a:t>
            </a:r>
          </a:p>
          <a:p>
            <a:pPr algn="just"/>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00115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barn(inVertical)">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barn(inVertical)">
                                      <p:cBhvr>
                                        <p:cTn id="19" dur="500"/>
                                        <p:tgtEl>
                                          <p:spTgt spid="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3E5AD-1E08-C7A0-8188-AB9E220C7B11}"/>
              </a:ext>
            </a:extLst>
          </p:cNvPr>
          <p:cNvSpPr>
            <a:spLocks noGrp="1"/>
          </p:cNvSpPr>
          <p:nvPr>
            <p:ph type="ctrTitle"/>
          </p:nvPr>
        </p:nvSpPr>
        <p:spPr>
          <a:xfrm>
            <a:off x="418672" y="198348"/>
            <a:ext cx="10841804" cy="900987"/>
          </a:xfrm>
        </p:spPr>
        <p:txBody>
          <a:bodyPr>
            <a:noAutofit/>
          </a:bodyPr>
          <a:lstStyle/>
          <a:p>
            <a:r>
              <a:rPr lang="en-US" sz="4800" b="1" i="1" cap="none" dirty="0">
                <a:effectLst>
                  <a:outerShdw blurRad="38100" dist="38100" dir="2700000" algn="tl">
                    <a:srgbClr val="000000">
                      <a:alpha val="43137"/>
                    </a:srgbClr>
                  </a:outerShdw>
                </a:effectLst>
                <a:latin typeface="Arial Nova" panose="020B0504020202020204" pitchFamily="34" charset="0"/>
                <a:ea typeface="Calibri" panose="020F0502020204030204" pitchFamily="34" charset="0"/>
                <a:cs typeface="Calibri" panose="020F0502020204030204" pitchFamily="34" charset="0"/>
              </a:rPr>
              <a:t>Frist Concept Of Programming:</a:t>
            </a:r>
            <a:endParaRPr lang="en-US" sz="4800" i="1" dirty="0">
              <a:effectLst>
                <a:outerShdw blurRad="38100" dist="38100" dir="2700000" algn="tl">
                  <a:srgbClr val="000000">
                    <a:alpha val="43137"/>
                  </a:srgbClr>
                </a:outerShdw>
              </a:effectLst>
              <a:latin typeface="Arial Nova" panose="020B050402020202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92F1033E-5C05-77D2-50E2-93F0AF68AA55}"/>
              </a:ext>
            </a:extLst>
          </p:cNvPr>
          <p:cNvSpPr>
            <a:spLocks noGrp="1"/>
          </p:cNvSpPr>
          <p:nvPr>
            <p:ph type="subTitle" idx="1"/>
          </p:nvPr>
        </p:nvSpPr>
        <p:spPr>
          <a:xfrm>
            <a:off x="418672" y="1448655"/>
            <a:ext cx="7348592" cy="5126805"/>
          </a:xfrm>
        </p:spPr>
        <p:txBody>
          <a:bodyPr>
            <a:normAutofit fontScale="92500" lnSpcReduction="20000"/>
          </a:bodyPr>
          <a:lstStyle/>
          <a:p>
            <a:pPr algn="just"/>
            <a:r>
              <a:rPr lang="en-US" sz="3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The first concept of programming comes from the beginning of the invention of computers. In 1833, when the father of modern computers Charles Babbage, was intoxicated by the invention of computer called the Analytical Engine, Augusta Ada, who is known as Ada Lovelace, realize that there was a mathematical connection with this computer. On 5 June 1833, for using this Analytical Engine, Ada gave him the idea of “Programming”. Which was basically a kind of mathematical instruction. And this is where the concept of programming begins.</a:t>
            </a:r>
          </a:p>
        </p:txBody>
      </p:sp>
      <p:pic>
        <p:nvPicPr>
          <p:cNvPr id="4" name="Picture 3">
            <a:extLst>
              <a:ext uri="{FF2B5EF4-FFF2-40B4-BE49-F238E27FC236}">
                <a16:creationId xmlns:a16="http://schemas.microsoft.com/office/drawing/2014/main" id="{0B4B6D3C-37D6-8CBD-C492-BF5A3051CF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18551" y="1546626"/>
            <a:ext cx="3041925" cy="3326681"/>
          </a:xfrm>
          <a:prstGeom prst="rect">
            <a:avLst/>
          </a:prstGeom>
        </p:spPr>
      </p:pic>
      <p:sp>
        <p:nvSpPr>
          <p:cNvPr id="6" name="TextBox 5">
            <a:extLst>
              <a:ext uri="{FF2B5EF4-FFF2-40B4-BE49-F238E27FC236}">
                <a16:creationId xmlns:a16="http://schemas.microsoft.com/office/drawing/2014/main" id="{890A6EEC-01C8-D96A-1749-275DC760BB18}"/>
              </a:ext>
            </a:extLst>
          </p:cNvPr>
          <p:cNvSpPr txBox="1"/>
          <p:nvPr/>
        </p:nvSpPr>
        <p:spPr>
          <a:xfrm>
            <a:off x="8218551" y="4993050"/>
            <a:ext cx="3041925" cy="1200329"/>
          </a:xfrm>
          <a:prstGeom prst="rect">
            <a:avLst/>
          </a:prstGeom>
          <a:noFill/>
        </p:spPr>
        <p:txBody>
          <a:bodyPr wrap="square">
            <a:spAutoFit/>
          </a:bodyPr>
          <a:lstStyle/>
          <a:p>
            <a:pPr algn="ctr"/>
            <a:r>
              <a:rPr lang="en-US" b="1" i="1" dirty="0">
                <a:solidFill>
                  <a:schemeClr val="bg1"/>
                </a:solidFill>
              </a:rPr>
              <a:t>Ada Lovelace</a:t>
            </a:r>
          </a:p>
          <a:p>
            <a:pPr algn="ctr"/>
            <a:r>
              <a:rPr lang="en-US" b="1" i="1" dirty="0">
                <a:solidFill>
                  <a:schemeClr val="bg1"/>
                </a:solidFill>
              </a:rPr>
              <a:t>1815-1852</a:t>
            </a:r>
          </a:p>
          <a:p>
            <a:pPr algn="ctr"/>
            <a:r>
              <a:rPr lang="en-US" b="1" i="1" dirty="0">
                <a:solidFill>
                  <a:schemeClr val="bg1"/>
                </a:solidFill>
              </a:rPr>
              <a:t>Gave the first concept of “Programming”</a:t>
            </a:r>
          </a:p>
        </p:txBody>
      </p:sp>
    </p:spTree>
    <p:extLst>
      <p:ext uri="{BB962C8B-B14F-4D97-AF65-F5344CB8AC3E}">
        <p14:creationId xmlns:p14="http://schemas.microsoft.com/office/powerpoint/2010/main" val="178563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barn(inVertical)">
                                      <p:cBhvr>
                                        <p:cTn id="2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880E2-F2B3-F794-B6DE-CB9B2C740440}"/>
              </a:ext>
            </a:extLst>
          </p:cNvPr>
          <p:cNvSpPr>
            <a:spLocks noGrp="1"/>
          </p:cNvSpPr>
          <p:nvPr>
            <p:ph type="ctrTitle"/>
          </p:nvPr>
        </p:nvSpPr>
        <p:spPr>
          <a:xfrm>
            <a:off x="381001" y="166060"/>
            <a:ext cx="11244942" cy="943550"/>
          </a:xfrm>
        </p:spPr>
        <p:txBody>
          <a:bodyPr>
            <a:noAutofit/>
          </a:bodyPr>
          <a:lstStyle/>
          <a:p>
            <a:r>
              <a:rPr lang="en-US" sz="5400" b="1" i="1" cap="none" dirty="0">
                <a:effectLst>
                  <a:outerShdw blurRad="38100" dist="38100" dir="2700000" algn="tl">
                    <a:srgbClr val="000000">
                      <a:alpha val="43137"/>
                    </a:srgbClr>
                  </a:outerShdw>
                </a:effectLst>
                <a:latin typeface="Arial Nova" panose="020B0504020202020204" pitchFamily="34" charset="0"/>
                <a:ea typeface="Calibri" panose="020F0502020204030204" pitchFamily="34" charset="0"/>
                <a:cs typeface="Calibri" panose="020F0502020204030204" pitchFamily="34" charset="0"/>
              </a:rPr>
              <a:t>Evaluation of C Programming</a:t>
            </a:r>
            <a:endParaRPr lang="en-US" sz="5400" dirty="0">
              <a:effectLst>
                <a:outerShdw blurRad="38100" dist="38100" dir="2700000" algn="tl">
                  <a:srgbClr val="000000">
                    <a:alpha val="43137"/>
                  </a:srgbClr>
                </a:outerShdw>
              </a:effectLst>
              <a:latin typeface="Arial Nova" panose="020B050402020202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13A5DCFE-E067-2285-C9E0-4DCC0D1E8EA2}"/>
              </a:ext>
            </a:extLst>
          </p:cNvPr>
          <p:cNvSpPr>
            <a:spLocks noGrp="1"/>
          </p:cNvSpPr>
          <p:nvPr>
            <p:ph type="subTitle" idx="1"/>
          </p:nvPr>
        </p:nvSpPr>
        <p:spPr>
          <a:xfrm>
            <a:off x="381001" y="1390435"/>
            <a:ext cx="7783285" cy="5061857"/>
          </a:xfrm>
        </p:spPr>
        <p:txBody>
          <a:bodyPr>
            <a:normAutofit fontScale="85000" lnSpcReduction="10000"/>
          </a:bodyPr>
          <a:lstStyle/>
          <a:p>
            <a:r>
              <a:rPr lang="en-US" sz="4800" b="1" i="1" dirty="0">
                <a:solidFill>
                  <a:schemeClr val="bg1"/>
                </a:solidFill>
                <a:latin typeface="Times New Roman" panose="02020603050405020304" pitchFamily="18" charset="0"/>
                <a:cs typeface="Times New Roman" panose="02020603050405020304" pitchFamily="18" charset="0"/>
              </a:rPr>
              <a:t>            1.Machine Language:</a:t>
            </a:r>
          </a:p>
          <a:p>
            <a:endParaRPr lang="en-US" sz="1600" b="1" i="1" dirty="0">
              <a:solidFill>
                <a:schemeClr val="bg1"/>
              </a:solidFill>
              <a:latin typeface="Times New Roman" panose="02020603050405020304" pitchFamily="18" charset="0"/>
              <a:cs typeface="Times New Roman" panose="02020603050405020304" pitchFamily="18" charset="0"/>
            </a:endParaRPr>
          </a:p>
          <a:p>
            <a:pPr algn="just"/>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first programming language ever discovered in the world is “Machine Language”. It was </a:t>
            </a:r>
            <a:r>
              <a:rPr lang="en-US" sz="3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created in 1945. </a:t>
            </a: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Machine language is a low-level programming language that can be directly understood by computers. Machine language is basically written in binary code, i.e. 0's and 1's. Writing programs in machine language was so difficult that if there was a small mistake in the code, it was almost impossible to find the mistake between such huge 0 and 1. Due to which the code had to be written from scratch.</a:t>
            </a:r>
            <a:endParaRPr lang="en-US" sz="1600" i="1" dirty="0">
              <a:solidFill>
                <a:schemeClr val="bg1"/>
              </a:solidFill>
              <a:latin typeface="Times New Roman" panose="02020603050405020304" pitchFamily="18" charset="0"/>
              <a:cs typeface="Times New Roman" panose="02020603050405020304" pitchFamily="18" charset="0"/>
            </a:endParaRPr>
          </a:p>
          <a:p>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0DBF20F-EA35-9BAB-68E1-C2E75D7D729D}"/>
              </a:ext>
            </a:extLst>
          </p:cNvPr>
          <p:cNvSpPr txBox="1"/>
          <p:nvPr/>
        </p:nvSpPr>
        <p:spPr>
          <a:xfrm>
            <a:off x="8239873" y="1633972"/>
            <a:ext cx="3788035" cy="646331"/>
          </a:xfrm>
          <a:prstGeom prst="rect">
            <a:avLst/>
          </a:prstGeom>
          <a:solidFill>
            <a:schemeClr val="bg1"/>
          </a:solidFill>
        </p:spPr>
        <p:txBody>
          <a:bodyPr wrap="square" rtlCol="0">
            <a:spAutoFit/>
          </a:bodyPr>
          <a:lstStyle/>
          <a:p>
            <a:r>
              <a:rPr lang="en-US" sz="3600" b="1" dirty="0">
                <a:solidFill>
                  <a:srgbClr val="92D050"/>
                </a:solidFill>
              </a:rPr>
              <a:t> Machine code</a:t>
            </a:r>
          </a:p>
        </p:txBody>
      </p:sp>
      <p:pic>
        <p:nvPicPr>
          <p:cNvPr id="1028" name="Picture 4" descr="https://lh6.googleusercontent.com/OJboxWIBsRT9nJ8Ib-BW0l7q9QM2hoMBaCGyGHr4zzJJepcH_jKgP4ygnQDnpWZYSJ4BBxZCLY9jB4XL4nGrKTfl-gYZ1a2wrVNnlh_8S_aGN7aPS159pq5KK8zb3Kvk-6tdj1hNBSa5138=s20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9872" y="2280303"/>
            <a:ext cx="3788035" cy="3401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8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down)">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028"/>
                                        </p:tgtEl>
                                        <p:attrNameLst>
                                          <p:attrName>style.visibility</p:attrName>
                                        </p:attrNameLst>
                                      </p:cBhvr>
                                      <p:to>
                                        <p:strVal val="visible"/>
                                      </p:to>
                                    </p:set>
                                    <p:animEffect transition="in" filter="fade">
                                      <p:cBhvr>
                                        <p:cTn id="29" dur="1000"/>
                                        <p:tgtEl>
                                          <p:spTgt spid="1028"/>
                                        </p:tgtEl>
                                      </p:cBhvr>
                                    </p:animEffect>
                                    <p:anim calcmode="lin" valueType="num">
                                      <p:cBhvr>
                                        <p:cTn id="30" dur="1000" fill="hold"/>
                                        <p:tgtEl>
                                          <p:spTgt spid="1028"/>
                                        </p:tgtEl>
                                        <p:attrNameLst>
                                          <p:attrName>ppt_x</p:attrName>
                                        </p:attrNameLst>
                                      </p:cBhvr>
                                      <p:tavLst>
                                        <p:tav tm="0">
                                          <p:val>
                                            <p:strVal val="#ppt_x"/>
                                          </p:val>
                                        </p:tav>
                                        <p:tav tm="100000">
                                          <p:val>
                                            <p:strVal val="#ppt_x"/>
                                          </p:val>
                                        </p:tav>
                                      </p:tavLst>
                                    </p:anim>
                                    <p:anim calcmode="lin" valueType="num">
                                      <p:cBhvr>
                                        <p:cTn id="31"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26DF317-1F97-77E6-8037-46D57401F6D8}"/>
              </a:ext>
            </a:extLst>
          </p:cNvPr>
          <p:cNvSpPr>
            <a:spLocks noGrp="1"/>
          </p:cNvSpPr>
          <p:nvPr>
            <p:ph type="subTitle" idx="1"/>
          </p:nvPr>
        </p:nvSpPr>
        <p:spPr>
          <a:xfrm>
            <a:off x="297951" y="524107"/>
            <a:ext cx="7972746" cy="5999356"/>
          </a:xfrm>
        </p:spPr>
        <p:txBody>
          <a:bodyPr>
            <a:normAutofit fontScale="85000" lnSpcReduction="20000"/>
          </a:bodyPr>
          <a:lstStyle/>
          <a:p>
            <a:r>
              <a:rPr lang="en-US" sz="4400" b="1" i="1" dirty="0">
                <a:solidFill>
                  <a:schemeClr val="bg1"/>
                </a:solidFill>
                <a:effectLst>
                  <a:outerShdw blurRad="38100" dist="38100" dir="2700000" algn="tl">
                    <a:srgbClr val="000000">
                      <a:alpha val="43137"/>
                    </a:srgbClr>
                  </a:outerShdw>
                </a:effectLst>
                <a:latin typeface="Arial Nova" panose="020B0504020202020204" pitchFamily="34" charset="0"/>
                <a:ea typeface="Calibri" panose="020F0502020204030204" pitchFamily="34" charset="0"/>
                <a:cs typeface="Calibri" panose="020F0502020204030204" pitchFamily="34" charset="0"/>
              </a:rPr>
              <a:t>        </a:t>
            </a:r>
            <a:r>
              <a:rPr lang="en-US" sz="5200" b="1" i="1" dirty="0">
                <a:solidFill>
                  <a:schemeClr val="bg1"/>
                </a:solidFill>
                <a:effectLst>
                  <a:outerShdw blurRad="38100" dist="38100" dir="2700000" algn="tl">
                    <a:srgbClr val="000000">
                      <a:alpha val="43137"/>
                    </a:srgbClr>
                  </a:outerShdw>
                </a:effectLst>
                <a:latin typeface="Arial Nova" panose="020B0504020202020204" pitchFamily="34" charset="0"/>
                <a:ea typeface="Calibri" panose="020F0502020204030204" pitchFamily="34" charset="0"/>
                <a:cs typeface="Calibri" panose="020F0502020204030204" pitchFamily="34" charset="0"/>
              </a:rPr>
              <a:t>2.Assembly Language:</a:t>
            </a:r>
          </a:p>
          <a:p>
            <a:endParaRPr lang="en-US" sz="4000" b="1" i="1" dirty="0">
              <a:solidFill>
                <a:schemeClr val="bg1"/>
              </a:solidFill>
              <a:latin typeface="Times New Roman" panose="02020603050405020304" pitchFamily="18" charset="0"/>
              <a:cs typeface="Times New Roman" panose="02020603050405020304" pitchFamily="18" charset="0"/>
            </a:endParaRPr>
          </a:p>
          <a:p>
            <a:pPr algn="just"/>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After that, scientists keep thinking new ways to solve these problems</a:t>
            </a:r>
            <a:r>
              <a:rPr lang="en-US" sz="35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And plans to make a kind of translator that can easily connect human thoughts with computers. And in 1949, “Assembly Programming Language” was invented. which is capable of converting English alphabets into machine language. To write code in assembly language, a person needs to have a good understanding of the architecture and peripherals of a computer processor. Otherwise he will not be able to understand and use the commands. Which was a very difficult thing. </a:t>
            </a:r>
            <a:endParaRPr lang="en-US" sz="3900" i="1" dirty="0">
              <a:solidFill>
                <a:schemeClr val="bg1"/>
              </a:solidFill>
              <a:latin typeface="Times New Roman" panose="02020603050405020304" pitchFamily="18" charset="0"/>
              <a:cs typeface="Times New Roman" panose="02020603050405020304" pitchFamily="18" charset="0"/>
            </a:endParaRPr>
          </a:p>
          <a:p>
            <a:endParaRPr lang="en-US" sz="2800" b="1" i="1" dirty="0">
              <a:solidFill>
                <a:schemeClr val="bg1"/>
              </a:solidFill>
              <a:latin typeface="Times New Roman" panose="02020603050405020304" pitchFamily="18" charset="0"/>
              <a:cs typeface="Times New Roman" panose="02020603050405020304" pitchFamily="18" charset="0"/>
            </a:endParaRPr>
          </a:p>
          <a:p>
            <a:endParaRPr lang="en-US" sz="2800" b="1"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ECA27F1-9F01-4D0A-390C-C0064A1DBF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0697" y="1942067"/>
            <a:ext cx="3719245" cy="4161033"/>
          </a:xfrm>
          <a:prstGeom prst="rect">
            <a:avLst/>
          </a:prstGeom>
        </p:spPr>
      </p:pic>
    </p:spTree>
    <p:extLst>
      <p:ext uri="{BB962C8B-B14F-4D97-AF65-F5344CB8AC3E}">
        <p14:creationId xmlns:p14="http://schemas.microsoft.com/office/powerpoint/2010/main" val="206039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5D256DF-C878-C664-7734-19955490F886}"/>
              </a:ext>
            </a:extLst>
          </p:cNvPr>
          <p:cNvSpPr>
            <a:spLocks noGrp="1"/>
          </p:cNvSpPr>
          <p:nvPr>
            <p:ph type="subTitle" idx="1"/>
          </p:nvPr>
        </p:nvSpPr>
        <p:spPr>
          <a:xfrm>
            <a:off x="441789" y="441789"/>
            <a:ext cx="11404314" cy="6092575"/>
          </a:xfrm>
        </p:spPr>
        <p:txBody>
          <a:bodyPr>
            <a:normAutofit fontScale="92500" lnSpcReduction="10000"/>
          </a:bodyPr>
          <a:lstStyle/>
          <a:p>
            <a:pPr algn="just"/>
            <a:r>
              <a:rPr lang="en-US" sz="2800" dirty="0">
                <a:solidFill>
                  <a:schemeClr val="bg1"/>
                </a:solidFill>
                <a:latin typeface="Times New Roman" panose="02020603050405020304" pitchFamily="18" charset="0"/>
                <a:cs typeface="Times New Roman" panose="02020603050405020304" pitchFamily="18" charset="0"/>
              </a:rPr>
              <a:t>3. In 1950, an</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American computer scientist Dr. Grace Hopper created three programming languages MATH-MATIC, FLOW-MATIC &amp; A2.</a:t>
            </a:r>
          </a:p>
          <a:p>
            <a:pPr algn="just"/>
            <a:endParaRPr lang="en-US" sz="2800" dirty="0">
              <a:solidFill>
                <a:schemeClr val="bg1"/>
              </a:solidFill>
              <a:latin typeface="Times New Roman" panose="02020603050405020304" pitchFamily="18" charset="0"/>
              <a:cs typeface="Times New Roman" panose="02020603050405020304" pitchFamily="18" charset="0"/>
            </a:endParaRPr>
          </a:p>
          <a:p>
            <a:pPr algn="just"/>
            <a:r>
              <a:rPr lang="en-US" sz="2800" dirty="0">
                <a:solidFill>
                  <a:schemeClr val="bg1"/>
                </a:solidFill>
                <a:latin typeface="Times New Roman" panose="02020603050405020304" pitchFamily="18" charset="0"/>
                <a:cs typeface="Times New Roman" panose="02020603050405020304" pitchFamily="18" charset="0"/>
              </a:rPr>
              <a:t>4.</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Then James Backus created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ForTran</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a:p>
            <a:pPr algn="just"/>
            <a:endParaRPr lang="en-US" sz="2800" dirty="0">
              <a:solidFill>
                <a:schemeClr val="bg1"/>
              </a:solidFill>
              <a:latin typeface="Times New Roman" panose="02020603050405020304" pitchFamily="18" charset="0"/>
              <a:cs typeface="Times New Roman" panose="02020603050405020304" pitchFamily="18" charset="0"/>
            </a:endParaRPr>
          </a:p>
          <a:p>
            <a:pPr algn="just"/>
            <a:r>
              <a:rPr lang="en-US" sz="2800" dirty="0">
                <a:solidFill>
                  <a:schemeClr val="bg1"/>
                </a:solidFill>
                <a:latin typeface="Times New Roman" panose="02020603050405020304" pitchFamily="18" charset="0"/>
                <a:cs typeface="Times New Roman" panose="02020603050405020304" pitchFamily="18" charset="0"/>
              </a:rPr>
              <a:t>5. In 1960, the ALGOL(Algorithmic Language) was created.</a:t>
            </a:r>
          </a:p>
          <a:p>
            <a:pPr algn="just"/>
            <a:endParaRPr lang="en-US" sz="2800" dirty="0">
              <a:solidFill>
                <a:schemeClr val="bg1"/>
              </a:solidFill>
              <a:latin typeface="Times New Roman" panose="02020603050405020304" pitchFamily="18" charset="0"/>
              <a:cs typeface="Times New Roman" panose="02020603050405020304" pitchFamily="18" charset="0"/>
            </a:endParaRPr>
          </a:p>
          <a:p>
            <a:pPr algn="just"/>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Basically these languages ​​are the predecessors of modern programming languages. But those languages ​​were used for different tasks. </a:t>
            </a:r>
          </a:p>
          <a:p>
            <a:pPr algn="just"/>
            <a:endPar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6. After that, the ALGOL60(Algorithmic Language 60) and CPL(Combined Programming Language) was </a:t>
            </a:r>
            <a:r>
              <a:rPr lang="en-US" sz="28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creted</a:t>
            </a:r>
            <a:r>
              <a:rPr lang="en-US" sz="2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But CPL was very difficult to learn and use.</a:t>
            </a:r>
          </a:p>
          <a:p>
            <a:pPr algn="just"/>
            <a:endParaRPr lang="en-US" sz="2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00498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arn(inVertical)">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F12062F-2B6E-7F6E-D7A8-92421A5E3BEF}"/>
              </a:ext>
            </a:extLst>
          </p:cNvPr>
          <p:cNvSpPr>
            <a:spLocks noGrp="1"/>
          </p:cNvSpPr>
          <p:nvPr>
            <p:ph type="subTitle" idx="1"/>
          </p:nvPr>
        </p:nvSpPr>
        <p:spPr>
          <a:xfrm>
            <a:off x="277402" y="318499"/>
            <a:ext cx="11640620" cy="6308332"/>
          </a:xfrm>
        </p:spPr>
        <p:txBody>
          <a:bodyPr>
            <a:normAutofit lnSpcReduction="10000"/>
          </a:bodyPr>
          <a:lstStyle/>
          <a:p>
            <a:pPr algn="just"/>
            <a:r>
              <a:rPr lang="en-US" sz="3200" dirty="0">
                <a:solidFill>
                  <a:schemeClr val="bg1"/>
                </a:solidFill>
                <a:latin typeface="Times New Roman" panose="02020603050405020304" pitchFamily="18" charset="0"/>
                <a:cs typeface="Times New Roman" panose="02020603050405020304" pitchFamily="18" charset="0"/>
              </a:rPr>
              <a:t>7. In 1967, Martin Richard created BCPL(Basic Combined Programming Language) based on CPL. But it was essentially less powerful to specific and </a:t>
            </a:r>
            <a:r>
              <a:rPr lang="en-US" sz="3200" dirty="0" err="1">
                <a:solidFill>
                  <a:schemeClr val="bg1"/>
                </a:solidFill>
                <a:latin typeface="Times New Roman" panose="02020603050405020304" pitchFamily="18" charset="0"/>
                <a:cs typeface="Times New Roman" panose="02020603050405020304" pitchFamily="18" charset="0"/>
              </a:rPr>
              <a:t>typeless</a:t>
            </a:r>
            <a:r>
              <a:rPr lang="en-US" sz="3200" dirty="0">
                <a:solidFill>
                  <a:schemeClr val="bg1"/>
                </a:solidFill>
                <a:latin typeface="Times New Roman" panose="02020603050405020304" pitchFamily="18" charset="0"/>
                <a:cs typeface="Times New Roman" panose="02020603050405020304" pitchFamily="18" charset="0"/>
              </a:rPr>
              <a:t> programming language. At that time scientist Thomson created a programming language called B at Bell Laboratory in United States.</a:t>
            </a:r>
          </a:p>
          <a:p>
            <a:pPr algn="just"/>
            <a:endParaRPr lang="en-US" sz="3200" dirty="0">
              <a:solidFill>
                <a:schemeClr val="bg1"/>
              </a:solidFill>
              <a:latin typeface="Times New Roman" panose="02020603050405020304" pitchFamily="18" charset="0"/>
              <a:cs typeface="Times New Roman" panose="02020603050405020304" pitchFamily="18" charset="0"/>
            </a:endParaRPr>
          </a:p>
          <a:p>
            <a:pPr algn="just"/>
            <a:r>
              <a:rPr lang="en-US" sz="3200" dirty="0">
                <a:solidFill>
                  <a:schemeClr val="bg1"/>
                </a:solidFill>
                <a:latin typeface="Times New Roman" panose="02020603050405020304" pitchFamily="18" charset="0"/>
                <a:cs typeface="Times New Roman" panose="02020603050405020304" pitchFamily="18" charset="0"/>
              </a:rPr>
              <a:t>8.  Dennis Ritchie later followed B and BCPL and, using his own ideas, developed the C Language in 1972. Since then, many version of the C language have been developed.  In 1983, the American Standard Organization formed a committee to develop a standard version of C language, and in 1989, the standard C Language known as ANSI C was created. Later in 1990, ANSI approved this standard version of C.</a:t>
            </a:r>
          </a:p>
          <a:p>
            <a:endParaRPr lang="en-US"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0246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75000"/>
            <a:alpha val="75000"/>
          </a:schemeClr>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7EFC873-E0CC-A238-C4A1-2EC732DE0422}"/>
              </a:ext>
            </a:extLst>
          </p:cNvPr>
          <p:cNvSpPr>
            <a:spLocks noChangeArrowheads="1"/>
          </p:cNvSpPr>
          <p:nvPr/>
        </p:nvSpPr>
        <p:spPr bwMode="auto">
          <a:xfrm>
            <a:off x="341819" y="602514"/>
            <a:ext cx="2154669" cy="1339850"/>
          </a:xfrm>
          <a:prstGeom prst="roundRect">
            <a:avLst>
              <a:gd name="adj" fmla="val 16667"/>
            </a:avLst>
          </a:prstGeom>
          <a:gradFill rotWithShape="1">
            <a:gsLst>
              <a:gs pos="0">
                <a:srgbClr val="F18C55"/>
              </a:gs>
              <a:gs pos="50000">
                <a:srgbClr val="F67B28"/>
              </a:gs>
              <a:gs pos="100000">
                <a:srgbClr val="E56B17"/>
              </a:gs>
            </a:gsLst>
            <a:lin ang="5400000"/>
          </a:gradFill>
          <a:ln w="6350">
            <a:solidFill>
              <a:srgbClr val="ED7D31"/>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Machine Language</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First programming language</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3" name="Rectangle: Rounded Corners 2">
            <a:extLst>
              <a:ext uri="{FF2B5EF4-FFF2-40B4-BE49-F238E27FC236}">
                <a16:creationId xmlns:a16="http://schemas.microsoft.com/office/drawing/2014/main" id="{CAC558EF-5BD7-CFA3-595E-328F221FB101}"/>
              </a:ext>
            </a:extLst>
          </p:cNvPr>
          <p:cNvSpPr>
            <a:spLocks noChangeArrowheads="1"/>
          </p:cNvSpPr>
          <p:nvPr/>
        </p:nvSpPr>
        <p:spPr bwMode="auto">
          <a:xfrm>
            <a:off x="4465410" y="728724"/>
            <a:ext cx="2412967" cy="1158875"/>
          </a:xfrm>
          <a:prstGeom prst="roundRect">
            <a:avLst>
              <a:gd name="adj" fmla="val 16667"/>
            </a:avLst>
          </a:prstGeom>
          <a:solidFill>
            <a:srgbClr val="ED7D31"/>
          </a:solidFill>
          <a:ln w="12700">
            <a:solidFill>
              <a:srgbClr val="823B0B"/>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Assembly Language</a:t>
            </a:r>
            <a:endParaRPr kumimoji="0" lang="en-US" altLang="en-US" sz="10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Invented in 1949</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4" name="Rectangle: Rounded Corners 3">
            <a:extLst>
              <a:ext uri="{FF2B5EF4-FFF2-40B4-BE49-F238E27FC236}">
                <a16:creationId xmlns:a16="http://schemas.microsoft.com/office/drawing/2014/main" id="{87C05328-9DEB-9A01-73A6-FC85A65895DE}"/>
              </a:ext>
            </a:extLst>
          </p:cNvPr>
          <p:cNvSpPr>
            <a:spLocks noChangeArrowheads="1"/>
          </p:cNvSpPr>
          <p:nvPr/>
        </p:nvSpPr>
        <p:spPr bwMode="auto">
          <a:xfrm>
            <a:off x="8579021" y="761944"/>
            <a:ext cx="2407919" cy="1153478"/>
          </a:xfrm>
          <a:prstGeom prst="roundRect">
            <a:avLst>
              <a:gd name="adj" fmla="val 16667"/>
            </a:avLst>
          </a:prstGeom>
          <a:solidFill>
            <a:srgbClr val="ED7D31"/>
          </a:solidFill>
          <a:ln w="12700">
            <a:solidFill>
              <a:srgbClr val="823B0B"/>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MATH-MATIC , FLOW-MATIC, A2</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Invented in 1950</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5" name="Rectangle: Rounded Corners 4">
            <a:extLst>
              <a:ext uri="{FF2B5EF4-FFF2-40B4-BE49-F238E27FC236}">
                <a16:creationId xmlns:a16="http://schemas.microsoft.com/office/drawing/2014/main" id="{08B15321-2610-D3A1-4525-D99ACAE2A4DB}"/>
              </a:ext>
            </a:extLst>
          </p:cNvPr>
          <p:cNvSpPr>
            <a:spLocks noChangeArrowheads="1"/>
          </p:cNvSpPr>
          <p:nvPr/>
        </p:nvSpPr>
        <p:spPr bwMode="auto">
          <a:xfrm>
            <a:off x="341819" y="2175007"/>
            <a:ext cx="2154667" cy="1339850"/>
          </a:xfrm>
          <a:prstGeom prst="roundRect">
            <a:avLst>
              <a:gd name="adj" fmla="val 16667"/>
            </a:avLst>
          </a:prstGeom>
          <a:solidFill>
            <a:srgbClr val="ED7D31"/>
          </a:solidFill>
          <a:ln w="12700">
            <a:solidFill>
              <a:srgbClr val="823B0B"/>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ALGOL</a:t>
            </a:r>
            <a:endParaRPr kumimoji="0" lang="en-US" altLang="en-US" sz="10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(Algorithmic Language)</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Invented in 1949</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Rectangle: Rounded Corners 5">
            <a:extLst>
              <a:ext uri="{FF2B5EF4-FFF2-40B4-BE49-F238E27FC236}">
                <a16:creationId xmlns:a16="http://schemas.microsoft.com/office/drawing/2014/main" id="{91601EC9-3298-54BA-CB5D-2C7095C09C9D}"/>
              </a:ext>
            </a:extLst>
          </p:cNvPr>
          <p:cNvSpPr>
            <a:spLocks noChangeArrowheads="1"/>
          </p:cNvSpPr>
          <p:nvPr/>
        </p:nvSpPr>
        <p:spPr bwMode="auto">
          <a:xfrm>
            <a:off x="4465410" y="2099353"/>
            <a:ext cx="2412967" cy="1416050"/>
          </a:xfrm>
          <a:prstGeom prst="roundRect">
            <a:avLst>
              <a:gd name="adj" fmla="val 16667"/>
            </a:avLst>
          </a:prstGeom>
          <a:solidFill>
            <a:srgbClr val="ED7D31"/>
          </a:solidFill>
          <a:ln w="12700">
            <a:solidFill>
              <a:srgbClr val="823B0B"/>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BCPL</a:t>
            </a:r>
            <a:endParaRPr kumimoji="0" lang="en-US" altLang="en-US" sz="10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(Basic Combined Programming Language)</a:t>
            </a:r>
            <a:endParaRPr kumimoji="0" lang="en-US" altLang="en-US" sz="10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Invented in 1967</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Rounded Corners 6">
            <a:extLst>
              <a:ext uri="{FF2B5EF4-FFF2-40B4-BE49-F238E27FC236}">
                <a16:creationId xmlns:a16="http://schemas.microsoft.com/office/drawing/2014/main" id="{256203A6-F884-CC68-04FC-B573FCDA8753}"/>
              </a:ext>
            </a:extLst>
          </p:cNvPr>
          <p:cNvSpPr>
            <a:spLocks noChangeArrowheads="1"/>
          </p:cNvSpPr>
          <p:nvPr/>
        </p:nvSpPr>
        <p:spPr bwMode="auto">
          <a:xfrm>
            <a:off x="8579021" y="2177607"/>
            <a:ext cx="2407919" cy="1238250"/>
          </a:xfrm>
          <a:prstGeom prst="roundRect">
            <a:avLst>
              <a:gd name="adj" fmla="val 16667"/>
            </a:avLst>
          </a:prstGeom>
          <a:solidFill>
            <a:srgbClr val="ED7D31"/>
          </a:solidFill>
          <a:ln w="12700">
            <a:solidFill>
              <a:srgbClr val="823B0B"/>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8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a:t>
            </a:r>
            <a:endParaRPr kumimoji="0" lang="en-US" altLang="en-US" sz="105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Invented in 1970</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8" name="Rectangle: Rounded Corners 7">
            <a:extLst>
              <a:ext uri="{FF2B5EF4-FFF2-40B4-BE49-F238E27FC236}">
                <a16:creationId xmlns:a16="http://schemas.microsoft.com/office/drawing/2014/main" id="{5032F27D-FE56-5D75-5BE1-C254947284D9}"/>
              </a:ext>
            </a:extLst>
          </p:cNvPr>
          <p:cNvSpPr>
            <a:spLocks noChangeArrowheads="1"/>
          </p:cNvSpPr>
          <p:nvPr/>
        </p:nvSpPr>
        <p:spPr bwMode="auto">
          <a:xfrm>
            <a:off x="341819" y="3803664"/>
            <a:ext cx="2154667" cy="1225550"/>
          </a:xfrm>
          <a:prstGeom prst="roundRect">
            <a:avLst>
              <a:gd name="adj" fmla="val 16667"/>
            </a:avLst>
          </a:prstGeom>
          <a:solidFill>
            <a:srgbClr val="ED7D31"/>
          </a:solidFill>
          <a:ln w="12700">
            <a:solidFill>
              <a:srgbClr val="823B0B"/>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4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t>
            </a:r>
            <a:r>
              <a:rPr kumimoji="0" lang="en-US" altLang="en-US" sz="3200" b="0" i="0" u="none" strike="noStrike" cap="none" normalizeH="0" baseline="-3000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(traditional)</a:t>
            </a:r>
            <a:endParaRPr kumimoji="0" lang="en-US" altLang="en-US" sz="10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Invented in 1972</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9" name="Rectangle: Rounded Corners 8">
            <a:extLst>
              <a:ext uri="{FF2B5EF4-FFF2-40B4-BE49-F238E27FC236}">
                <a16:creationId xmlns:a16="http://schemas.microsoft.com/office/drawing/2014/main" id="{28F27520-8714-FE4A-43D4-3F5987AEE456}"/>
              </a:ext>
            </a:extLst>
          </p:cNvPr>
          <p:cNvSpPr>
            <a:spLocks noChangeArrowheads="1"/>
          </p:cNvSpPr>
          <p:nvPr/>
        </p:nvSpPr>
        <p:spPr bwMode="auto">
          <a:xfrm>
            <a:off x="4465410" y="3731740"/>
            <a:ext cx="2412968" cy="1104900"/>
          </a:xfrm>
          <a:prstGeom prst="roundRect">
            <a:avLst>
              <a:gd name="adj" fmla="val 16667"/>
            </a:avLst>
          </a:prstGeom>
          <a:solidFill>
            <a:srgbClr val="ED7D31"/>
          </a:solidFill>
          <a:ln w="12700">
            <a:solidFill>
              <a:srgbClr val="823B0B"/>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ANSI C</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Invented in 1989</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0" name="Rectangle: Rounded Corners 9">
            <a:extLst>
              <a:ext uri="{FF2B5EF4-FFF2-40B4-BE49-F238E27FC236}">
                <a16:creationId xmlns:a16="http://schemas.microsoft.com/office/drawing/2014/main" id="{9311356B-33C1-7705-3BE7-92FDB76BD0CD}"/>
              </a:ext>
            </a:extLst>
          </p:cNvPr>
          <p:cNvSpPr>
            <a:spLocks noChangeArrowheads="1"/>
          </p:cNvSpPr>
          <p:nvPr/>
        </p:nvSpPr>
        <p:spPr bwMode="auto">
          <a:xfrm>
            <a:off x="341819" y="5205077"/>
            <a:ext cx="2154667" cy="1278325"/>
          </a:xfrm>
          <a:prstGeom prst="roundRect">
            <a:avLst>
              <a:gd name="adj" fmla="val 16667"/>
            </a:avLst>
          </a:prstGeom>
          <a:solidFill>
            <a:srgbClr val="ED7D31"/>
          </a:solidFill>
          <a:ln w="12700">
            <a:solidFill>
              <a:srgbClr val="823B0B"/>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8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t>
            </a:r>
            <a:r>
              <a:rPr kumimoji="0" lang="en-US" altLang="en-US" sz="3600" b="1" i="0" u="none" strike="noStrike" cap="none" normalizeH="0" baseline="-3000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99</a:t>
            </a:r>
            <a:endParaRPr kumimoji="0" lang="en-US" altLang="en-US" sz="105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0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1999 Edition</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1" name="Rectangle: Rounded Corners 10">
            <a:extLst>
              <a:ext uri="{FF2B5EF4-FFF2-40B4-BE49-F238E27FC236}">
                <a16:creationId xmlns:a16="http://schemas.microsoft.com/office/drawing/2014/main" id="{DA80ABBB-18C8-30FD-068D-94906289187E}"/>
              </a:ext>
            </a:extLst>
          </p:cNvPr>
          <p:cNvSpPr>
            <a:spLocks noChangeArrowheads="1"/>
          </p:cNvSpPr>
          <p:nvPr/>
        </p:nvSpPr>
        <p:spPr bwMode="auto">
          <a:xfrm>
            <a:off x="4465410" y="5169248"/>
            <a:ext cx="2412967" cy="1282700"/>
          </a:xfrm>
          <a:prstGeom prst="roundRect">
            <a:avLst>
              <a:gd name="adj" fmla="val 16667"/>
            </a:avLst>
          </a:prstGeom>
          <a:solidFill>
            <a:srgbClr val="ED7D31"/>
          </a:solidFill>
          <a:ln w="12700">
            <a:solidFill>
              <a:srgbClr val="823B0B"/>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t>
            </a:r>
            <a:r>
              <a:rPr kumimoji="0" lang="en-US" altLang="en-US" sz="3600" b="1" i="0" u="none" strike="noStrike" cap="none" normalizeH="0" baseline="-3000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11</a:t>
            </a:r>
            <a:endParaRPr kumimoji="0" lang="en-US" altLang="en-US" sz="105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2011 </a:t>
            </a:r>
            <a:r>
              <a:rPr lang="en-US" altLang="en-US" sz="2000" b="1">
                <a:solidFill>
                  <a:srgbClr val="000000"/>
                </a:solidFill>
                <a:latin typeface="Calibri" panose="020F0502020204030204" pitchFamily="34" charset="0"/>
                <a:ea typeface="Calibri" panose="020F0502020204030204" pitchFamily="34" charset="0"/>
                <a:cs typeface="Times New Roman" panose="02020603050405020304" pitchFamily="18" charset="0"/>
              </a:rPr>
              <a:t>Edition</a:t>
            </a:r>
            <a:endParaRPr kumimoji="0" lang="en-US" altLang="en-US" sz="105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2" name="Rectangle: Rounded Corners 11">
            <a:extLst>
              <a:ext uri="{FF2B5EF4-FFF2-40B4-BE49-F238E27FC236}">
                <a16:creationId xmlns:a16="http://schemas.microsoft.com/office/drawing/2014/main" id="{48500719-B783-C074-9B14-C8A59657064A}"/>
              </a:ext>
            </a:extLst>
          </p:cNvPr>
          <p:cNvSpPr>
            <a:spLocks noChangeArrowheads="1"/>
          </p:cNvSpPr>
          <p:nvPr/>
        </p:nvSpPr>
        <p:spPr bwMode="auto">
          <a:xfrm>
            <a:off x="8573972" y="5205077"/>
            <a:ext cx="2412967" cy="1282700"/>
          </a:xfrm>
          <a:prstGeom prst="roundRect">
            <a:avLst>
              <a:gd name="adj" fmla="val 16667"/>
            </a:avLst>
          </a:prstGeom>
          <a:solidFill>
            <a:srgbClr val="ED7D31"/>
          </a:solidFill>
          <a:ln w="12700">
            <a:solidFill>
              <a:srgbClr val="823B0B"/>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8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t>
            </a:r>
            <a:r>
              <a:rPr lang="en-US" altLang="en-US" sz="3600" b="1" baseline="-30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17</a:t>
            </a:r>
            <a:endParaRPr kumimoji="0" lang="en-US" altLang="en-US" sz="105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2018 </a:t>
            </a:r>
            <a:r>
              <a:rPr lang="en-US" altLang="en-US" sz="20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Edition</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3" name="Arrow: Right 12">
            <a:extLst>
              <a:ext uri="{FF2B5EF4-FFF2-40B4-BE49-F238E27FC236}">
                <a16:creationId xmlns:a16="http://schemas.microsoft.com/office/drawing/2014/main" id="{6BFE5E5C-2949-BAD3-9BF7-8444B811A41F}"/>
              </a:ext>
            </a:extLst>
          </p:cNvPr>
          <p:cNvSpPr/>
          <p:nvPr/>
        </p:nvSpPr>
        <p:spPr>
          <a:xfrm>
            <a:off x="2709498" y="1035863"/>
            <a:ext cx="979389" cy="5672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Arrow: Right 13">
            <a:extLst>
              <a:ext uri="{FF2B5EF4-FFF2-40B4-BE49-F238E27FC236}">
                <a16:creationId xmlns:a16="http://schemas.microsoft.com/office/drawing/2014/main" id="{CF6B57ED-CEC7-285B-AD0F-1B8E00526B9C}"/>
              </a:ext>
            </a:extLst>
          </p:cNvPr>
          <p:cNvSpPr/>
          <p:nvPr/>
        </p:nvSpPr>
        <p:spPr>
          <a:xfrm>
            <a:off x="7316387" y="1035863"/>
            <a:ext cx="835676" cy="5445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sz="2400"/>
          </a:p>
        </p:txBody>
      </p:sp>
      <p:sp>
        <p:nvSpPr>
          <p:cNvPr id="15" name="Arrow: Right 14">
            <a:extLst>
              <a:ext uri="{FF2B5EF4-FFF2-40B4-BE49-F238E27FC236}">
                <a16:creationId xmlns:a16="http://schemas.microsoft.com/office/drawing/2014/main" id="{3CC3AF5D-CF03-87A9-5B25-DB610EEB4B04}"/>
              </a:ext>
            </a:extLst>
          </p:cNvPr>
          <p:cNvSpPr/>
          <p:nvPr/>
        </p:nvSpPr>
        <p:spPr>
          <a:xfrm>
            <a:off x="11087630" y="1035864"/>
            <a:ext cx="762551" cy="5672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6" name="Arrow: Right 15">
            <a:extLst>
              <a:ext uri="{FF2B5EF4-FFF2-40B4-BE49-F238E27FC236}">
                <a16:creationId xmlns:a16="http://schemas.microsoft.com/office/drawing/2014/main" id="{DB495F85-314E-471B-758D-21B716A23819}"/>
              </a:ext>
            </a:extLst>
          </p:cNvPr>
          <p:cNvSpPr/>
          <p:nvPr/>
        </p:nvSpPr>
        <p:spPr>
          <a:xfrm>
            <a:off x="2709498" y="2568779"/>
            <a:ext cx="979388" cy="5672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Arrow: Right 16">
            <a:extLst>
              <a:ext uri="{FF2B5EF4-FFF2-40B4-BE49-F238E27FC236}">
                <a16:creationId xmlns:a16="http://schemas.microsoft.com/office/drawing/2014/main" id="{C872E7A7-D94A-E98C-FD5F-E5273D3826EA}"/>
              </a:ext>
            </a:extLst>
          </p:cNvPr>
          <p:cNvSpPr/>
          <p:nvPr/>
        </p:nvSpPr>
        <p:spPr>
          <a:xfrm>
            <a:off x="7310495" y="2568779"/>
            <a:ext cx="835676" cy="5672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Arrow: Right 17">
            <a:extLst>
              <a:ext uri="{FF2B5EF4-FFF2-40B4-BE49-F238E27FC236}">
                <a16:creationId xmlns:a16="http://schemas.microsoft.com/office/drawing/2014/main" id="{07271B0D-2A29-5FE9-9D1E-EBABAF520A4F}"/>
              </a:ext>
            </a:extLst>
          </p:cNvPr>
          <p:cNvSpPr/>
          <p:nvPr/>
        </p:nvSpPr>
        <p:spPr>
          <a:xfrm>
            <a:off x="11087630" y="2568778"/>
            <a:ext cx="763571" cy="5672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9" name="Arrow: Right 18">
            <a:extLst>
              <a:ext uri="{FF2B5EF4-FFF2-40B4-BE49-F238E27FC236}">
                <a16:creationId xmlns:a16="http://schemas.microsoft.com/office/drawing/2014/main" id="{90DAE70B-99E2-3F91-A1BC-A929D0B99CA2}"/>
              </a:ext>
            </a:extLst>
          </p:cNvPr>
          <p:cNvSpPr/>
          <p:nvPr/>
        </p:nvSpPr>
        <p:spPr>
          <a:xfrm>
            <a:off x="2709498" y="4071654"/>
            <a:ext cx="979387" cy="5184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0" name="Arrow: Right 19">
            <a:extLst>
              <a:ext uri="{FF2B5EF4-FFF2-40B4-BE49-F238E27FC236}">
                <a16:creationId xmlns:a16="http://schemas.microsoft.com/office/drawing/2014/main" id="{60B1ADED-A1FC-7CB7-64D4-39F0ECBC498C}"/>
              </a:ext>
            </a:extLst>
          </p:cNvPr>
          <p:cNvSpPr/>
          <p:nvPr/>
        </p:nvSpPr>
        <p:spPr>
          <a:xfrm>
            <a:off x="7310495" y="4071654"/>
            <a:ext cx="847186" cy="5184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1" name="Arrow: Right 20">
            <a:extLst>
              <a:ext uri="{FF2B5EF4-FFF2-40B4-BE49-F238E27FC236}">
                <a16:creationId xmlns:a16="http://schemas.microsoft.com/office/drawing/2014/main" id="{6F5E7967-70A9-CCBC-BCBB-F6BDDFFC9ABB}"/>
              </a:ext>
            </a:extLst>
          </p:cNvPr>
          <p:cNvSpPr/>
          <p:nvPr/>
        </p:nvSpPr>
        <p:spPr>
          <a:xfrm>
            <a:off x="11086609" y="4071654"/>
            <a:ext cx="762551" cy="5184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2" name="Arrow: Right 21">
            <a:extLst>
              <a:ext uri="{FF2B5EF4-FFF2-40B4-BE49-F238E27FC236}">
                <a16:creationId xmlns:a16="http://schemas.microsoft.com/office/drawing/2014/main" id="{4C27D9EE-98DE-4652-8DF1-EC85D2C20DCE}"/>
              </a:ext>
            </a:extLst>
          </p:cNvPr>
          <p:cNvSpPr/>
          <p:nvPr/>
        </p:nvSpPr>
        <p:spPr>
          <a:xfrm>
            <a:off x="2709496" y="5557267"/>
            <a:ext cx="979389" cy="5184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3" name="Arrow: Right 22">
            <a:extLst>
              <a:ext uri="{FF2B5EF4-FFF2-40B4-BE49-F238E27FC236}">
                <a16:creationId xmlns:a16="http://schemas.microsoft.com/office/drawing/2014/main" id="{00C50EF3-FF82-7E24-F3FB-7E3E286098E4}"/>
              </a:ext>
            </a:extLst>
          </p:cNvPr>
          <p:cNvSpPr/>
          <p:nvPr/>
        </p:nvSpPr>
        <p:spPr>
          <a:xfrm>
            <a:off x="7304877" y="5557267"/>
            <a:ext cx="847186" cy="5184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4" name="Rectangle 23">
            <a:extLst>
              <a:ext uri="{FF2B5EF4-FFF2-40B4-BE49-F238E27FC236}">
                <a16:creationId xmlns:a16="http://schemas.microsoft.com/office/drawing/2014/main" id="{E2C167BD-8404-0A05-3C37-83CBC1D1B164}"/>
              </a:ext>
            </a:extLst>
          </p:cNvPr>
          <p:cNvSpPr>
            <a:spLocks noChangeArrowheads="1"/>
          </p:cNvSpPr>
          <p:nvPr/>
        </p:nvSpPr>
        <p:spPr bwMode="auto">
          <a:xfrm>
            <a:off x="2750357" y="3702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25" name="Rectangle: Rounded Corners 24">
            <a:extLst>
              <a:ext uri="{FF2B5EF4-FFF2-40B4-BE49-F238E27FC236}">
                <a16:creationId xmlns:a16="http://schemas.microsoft.com/office/drawing/2014/main" id="{4DD69253-6818-66F1-E7E4-1CB508A8B787}"/>
              </a:ext>
            </a:extLst>
          </p:cNvPr>
          <p:cNvSpPr/>
          <p:nvPr/>
        </p:nvSpPr>
        <p:spPr>
          <a:xfrm>
            <a:off x="8573972" y="3685657"/>
            <a:ext cx="2412968" cy="1238250"/>
          </a:xfrm>
          <a:prstGeom prst="roundRect">
            <a:avLst/>
          </a:prstGeom>
          <a:solidFill>
            <a:srgbClr val="FF9900">
              <a:alpha val="92000"/>
            </a:srgbClr>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algn="ctr">
              <a:lnSpc>
                <a:spcPct val="107000"/>
              </a:lnSpc>
              <a:spcBef>
                <a:spcPts val="0"/>
              </a:spcBef>
              <a:spcAft>
                <a:spcPts val="800"/>
              </a:spcAft>
            </a:pPr>
            <a:r>
              <a:rPr lang="en-US" sz="3600" b="1" dirty="0">
                <a:solidFill>
                  <a:srgbClr val="000000"/>
                </a:solidFill>
                <a:effectLst/>
                <a:ea typeface="Calibri" panose="020F0502020204030204" pitchFamily="34" charset="0"/>
                <a:cs typeface="Times New Roman" panose="02020603050405020304" pitchFamily="18" charset="0"/>
              </a:rPr>
              <a:t>C</a:t>
            </a:r>
            <a:r>
              <a:rPr lang="en-US" sz="3600" b="1" baseline="-25000" dirty="0">
                <a:solidFill>
                  <a:srgbClr val="000000"/>
                </a:solidFill>
                <a:effectLst/>
                <a:ea typeface="Calibri" panose="020F0502020204030204" pitchFamily="34" charset="0"/>
                <a:cs typeface="Times New Roman" panose="02020603050405020304" pitchFamily="18" charset="0"/>
              </a:rPr>
              <a:t>90</a:t>
            </a:r>
            <a:endParaRPr lang="en-US" sz="1400" dirty="0">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800" b="1" baseline="-25000" dirty="0">
                <a:solidFill>
                  <a:srgbClr val="000000"/>
                </a:solidFill>
                <a:ea typeface="Calibri" panose="020F0502020204030204" pitchFamily="34" charset="0"/>
                <a:cs typeface="Times New Roman" panose="02020603050405020304" pitchFamily="18" charset="0"/>
              </a:rPr>
              <a:t>Approved Version</a:t>
            </a:r>
            <a:endParaRPr lang="en-US" sz="14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634860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B04C9AA-AC53-754F-1488-E025C6549676}"/>
              </a:ext>
            </a:extLst>
          </p:cNvPr>
          <p:cNvSpPr>
            <a:spLocks noGrp="1"/>
          </p:cNvSpPr>
          <p:nvPr>
            <p:ph type="subTitle" idx="1"/>
          </p:nvPr>
        </p:nvSpPr>
        <p:spPr>
          <a:xfrm>
            <a:off x="1697773" y="2310086"/>
            <a:ext cx="8796454" cy="2237828"/>
          </a:xfrm>
        </p:spPr>
        <p:txBody>
          <a:bodyPr>
            <a:normAutofit fontScale="77500" lnSpcReduction="20000"/>
          </a:bodyPr>
          <a:lstStyle/>
          <a:p>
            <a:r>
              <a:rPr lang="en-US" sz="20800" b="1" i="1" dirty="0">
                <a:solidFill>
                  <a:schemeClr val="bg1"/>
                </a:solidFill>
                <a:effectLst>
                  <a:outerShdw blurRad="38100" dist="38100" dir="2700000" algn="tl">
                    <a:srgbClr val="000000">
                      <a:alpha val="43137"/>
                    </a:srgbClr>
                  </a:outerShdw>
                </a:effectLst>
                <a:latin typeface="Arial Narrow" panose="020B0606020202030204" pitchFamily="34" charset="0"/>
              </a:rPr>
              <a:t>Thank you</a:t>
            </a:r>
          </a:p>
        </p:txBody>
      </p:sp>
    </p:spTree>
    <p:extLst>
      <p:ext uri="{BB962C8B-B14F-4D97-AF65-F5344CB8AC3E}">
        <p14:creationId xmlns:p14="http://schemas.microsoft.com/office/powerpoint/2010/main" val="1207327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375</TotalTime>
  <Words>722</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Arial Narrow</vt:lpstr>
      <vt:lpstr>Arial Nova</vt:lpstr>
      <vt:lpstr>Calibri</vt:lpstr>
      <vt:lpstr>Century Gothic</vt:lpstr>
      <vt:lpstr>Lucida Bright</vt:lpstr>
      <vt:lpstr>Times New Roman</vt:lpstr>
      <vt:lpstr>Wingdings 3</vt:lpstr>
      <vt:lpstr>Slice</vt:lpstr>
      <vt:lpstr>PowerPoint Presentation</vt:lpstr>
      <vt:lpstr>What is Programming Language ? </vt:lpstr>
      <vt:lpstr>Frist Concept Of Programming:</vt:lpstr>
      <vt:lpstr>Evaluation of C Programming</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Sudipto Dey Himel</dc:creator>
  <cp:lastModifiedBy>Sudipto Dey Himel</cp:lastModifiedBy>
  <cp:revision>15</cp:revision>
  <dcterms:created xsi:type="dcterms:W3CDTF">2022-12-03T08:25:45Z</dcterms:created>
  <dcterms:modified xsi:type="dcterms:W3CDTF">2023-06-29T07:39:25Z</dcterms:modified>
</cp:coreProperties>
</file>