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ED7"/>
    <a:srgbClr val="CEE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2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7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13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2653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90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22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17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14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0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4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7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9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6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3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8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7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4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0750">
              <a:srgbClr val="C7DDEC"/>
            </a:gs>
            <a:gs pos="78500">
              <a:srgbClr val="BFD8E9"/>
            </a:gs>
            <a:gs pos="74000">
              <a:srgbClr val="C8EED7">
                <a:alpha val="75000"/>
              </a:srgbClr>
            </a:gs>
            <a:gs pos="83000">
              <a:srgbClr val="CEE1EE"/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52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73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30000"/>
              </a:schemeClr>
            </a:gs>
            <a:gs pos="80750">
              <a:srgbClr val="C7DDEC"/>
            </a:gs>
            <a:gs pos="78500">
              <a:srgbClr val="BFD8E9"/>
            </a:gs>
            <a:gs pos="74000">
              <a:srgbClr val="C8EED7">
                <a:alpha val="75000"/>
              </a:srgbClr>
            </a:gs>
            <a:gs pos="83000">
              <a:srgbClr val="CEE1EE"/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737FD2-C89D-44DB-B4DE-C60239193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7" b="132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17A62-7012-4A52-BBD8-D8D3FD34F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Tutor Scheduling</a:t>
            </a:r>
          </a:p>
        </p:txBody>
      </p:sp>
    </p:spTree>
    <p:extLst>
      <p:ext uri="{BB962C8B-B14F-4D97-AF65-F5344CB8AC3E}">
        <p14:creationId xmlns:p14="http://schemas.microsoft.com/office/powerpoint/2010/main" val="326708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80000"/>
              </a:schemeClr>
            </a:gs>
            <a:gs pos="80750">
              <a:srgbClr val="C7DDEC"/>
            </a:gs>
            <a:gs pos="78500">
              <a:srgbClr val="BFD8E9"/>
            </a:gs>
            <a:gs pos="74000">
              <a:srgbClr val="C8EED7">
                <a:alpha val="75000"/>
              </a:srgbClr>
            </a:gs>
            <a:gs pos="83000">
              <a:srgbClr val="CEE1EE"/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A8B1-1A84-4C0B-8716-B730030B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Tutor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4B66-2A4C-49A0-BEE0-CA4E70190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Two or more tutoring sessions needs to be scheduled for a student</a:t>
            </a:r>
          </a:p>
          <a:p>
            <a:r>
              <a:rPr lang="en-US" dirty="0">
                <a:solidFill>
                  <a:srgbClr val="002060"/>
                </a:solidFill>
              </a:rPr>
              <a:t>Multiple sessions need to occur on the same day</a:t>
            </a:r>
          </a:p>
          <a:p>
            <a:r>
              <a:rPr lang="en-US" dirty="0">
                <a:solidFill>
                  <a:srgbClr val="002060"/>
                </a:solidFill>
              </a:rPr>
              <a:t>Number of sessions could be two or more</a:t>
            </a:r>
          </a:p>
          <a:p>
            <a:r>
              <a:rPr lang="en-US" dirty="0">
                <a:solidFill>
                  <a:srgbClr val="002060"/>
                </a:solidFill>
              </a:rPr>
              <a:t>The goal of the scheduling is to achieve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Efficiency: Minimize total wait time for student and tutors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Fairness: Minimize bias for distributing wait times</a:t>
            </a:r>
          </a:p>
          <a:p>
            <a:r>
              <a:rPr lang="en-US" dirty="0">
                <a:solidFill>
                  <a:srgbClr val="002060"/>
                </a:solidFill>
              </a:rPr>
              <a:t>Scheduling concurrently for multiple students is out of scope</a:t>
            </a:r>
          </a:p>
        </p:txBody>
      </p:sp>
    </p:spTree>
    <p:extLst>
      <p:ext uri="{BB962C8B-B14F-4D97-AF65-F5344CB8AC3E}">
        <p14:creationId xmlns:p14="http://schemas.microsoft.com/office/powerpoint/2010/main" val="64053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5F38A0-B6DE-408B-B2AC-B88C5197CDDB}"/>
              </a:ext>
            </a:extLst>
          </p:cNvPr>
          <p:cNvSpPr/>
          <p:nvPr/>
        </p:nvSpPr>
        <p:spPr>
          <a:xfrm>
            <a:off x="7187926" y="4098022"/>
            <a:ext cx="4079631" cy="177663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E375F1-5CCD-45D5-9A97-B53FFACD31FE}"/>
              </a:ext>
            </a:extLst>
          </p:cNvPr>
          <p:cNvSpPr/>
          <p:nvPr/>
        </p:nvSpPr>
        <p:spPr>
          <a:xfrm>
            <a:off x="2883877" y="4098022"/>
            <a:ext cx="4079631" cy="177663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F9FFA5-3379-4B1A-974D-2ADD008ECC7E}"/>
              </a:ext>
            </a:extLst>
          </p:cNvPr>
          <p:cNvSpPr/>
          <p:nvPr/>
        </p:nvSpPr>
        <p:spPr>
          <a:xfrm>
            <a:off x="2883877" y="1866900"/>
            <a:ext cx="8243668" cy="177663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DA8B1-1A84-4C0B-8716-B730030B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Scheduling Examples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71AF46-4180-411F-AE5E-D37108DC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25" y="2076450"/>
            <a:ext cx="2066925" cy="1352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87E488-7AD1-4B00-839A-C7B8B6364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767" y="2076450"/>
            <a:ext cx="1323975" cy="135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A5492B-AB35-4785-ACCB-A7CFC75ED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063" y="2076450"/>
            <a:ext cx="1362075" cy="1352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44E3EF-60A4-45CD-A314-3D0DE2F0B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298" y="2076450"/>
            <a:ext cx="1343025" cy="1352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3C9811-8CD5-49DA-A758-16F07C8A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25" y="4314826"/>
            <a:ext cx="2066925" cy="1352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011B3D-9814-4036-83AF-F898810E55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0062" y="4305301"/>
            <a:ext cx="1362075" cy="13620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A4A413-D429-409E-A0FC-10DEB5452C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4529" y="4295776"/>
            <a:ext cx="1314450" cy="1352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409453-1532-4ADA-A5BF-F08DD34D4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086" y="4295776"/>
            <a:ext cx="1343025" cy="13525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7A8D9A-77AD-4B9F-B477-4A2F47449F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6086" y="2076450"/>
            <a:ext cx="1323975" cy="13525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F29FE6A-36FC-4705-B61C-35BFBA1576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6773" y="4295776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9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A8B1-1A84-4C0B-8716-B730030B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Solution Constraints (+Vocabulary)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4B66-2A4C-49A0-BEE0-CA4E70190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Can’t offer tutoring when student is already booked</a:t>
            </a:r>
          </a:p>
          <a:p>
            <a:r>
              <a:rPr lang="en-US" dirty="0">
                <a:solidFill>
                  <a:srgbClr val="C00000"/>
                </a:solidFill>
              </a:rPr>
              <a:t>Student can attend only one session at a time</a:t>
            </a:r>
          </a:p>
          <a:p>
            <a:r>
              <a:rPr lang="en-US" dirty="0">
                <a:solidFill>
                  <a:srgbClr val="002060"/>
                </a:solidFill>
              </a:rPr>
              <a:t>Total waiting time could be used as a good indicator of inefficiency</a:t>
            </a:r>
          </a:p>
          <a:p>
            <a:r>
              <a:rPr lang="en-US" dirty="0">
                <a:solidFill>
                  <a:srgbClr val="002060"/>
                </a:solidFill>
              </a:rPr>
              <a:t>Fairness? Sum-Square of waiting time is a good inverse proxy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Solution Vocabulary</a:t>
            </a:r>
          </a:p>
          <a:p>
            <a:r>
              <a:rPr lang="en-US" sz="2100" dirty="0">
                <a:solidFill>
                  <a:srgbClr val="002060"/>
                </a:solidFill>
              </a:rPr>
              <a:t>Base List: </a:t>
            </a:r>
          </a:p>
          <a:p>
            <a:r>
              <a:rPr lang="en-US" sz="2100" dirty="0">
                <a:solidFill>
                  <a:srgbClr val="002060"/>
                </a:solidFill>
              </a:rPr>
              <a:t>Availability List: </a:t>
            </a:r>
          </a:p>
          <a:p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F6D8A-0530-47E6-B892-99E0B117D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270" y="4744841"/>
            <a:ext cx="3457575" cy="238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183D3F-5CBA-4963-A0DB-DAF8F6870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338" y="5192516"/>
            <a:ext cx="3048000" cy="209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EFA0E0-1865-4B1B-99CB-A8806DF1F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795" y="5739983"/>
            <a:ext cx="34480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9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A8B1-1A84-4C0B-8716-B730030B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Scheduling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4B66-2A4C-49A0-BEE0-CA4E70190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Filter Tutor schedules </a:t>
            </a:r>
            <a:r>
              <a:rPr lang="en-US" dirty="0">
                <a:solidFill>
                  <a:srgbClr val="C00000"/>
                </a:solidFill>
              </a:rPr>
              <a:t>[can’t offer tutoring if student is not available]</a:t>
            </a:r>
          </a:p>
          <a:p>
            <a:r>
              <a:rPr lang="en-US" dirty="0">
                <a:solidFill>
                  <a:srgbClr val="002060"/>
                </a:solidFill>
              </a:rPr>
              <a:t>Convert BaseList to AvailabilityList</a:t>
            </a:r>
          </a:p>
          <a:p>
            <a:r>
              <a:rPr lang="en-US" dirty="0">
                <a:solidFill>
                  <a:srgbClr val="002060"/>
                </a:solidFill>
              </a:rPr>
              <a:t>Create combinations using AvailabilityList</a:t>
            </a:r>
          </a:p>
          <a:p>
            <a:r>
              <a:rPr lang="en-US" dirty="0">
                <a:solidFill>
                  <a:srgbClr val="002060"/>
                </a:solidFill>
              </a:rPr>
              <a:t>Discard AvailabilityLists containing non-unique elements </a:t>
            </a:r>
            <a:r>
              <a:rPr lang="en-US" dirty="0">
                <a:solidFill>
                  <a:srgbClr val="C00000"/>
                </a:solidFill>
              </a:rPr>
              <a:t>[Student can attend only one session at a time]</a:t>
            </a:r>
          </a:p>
          <a:p>
            <a:r>
              <a:rPr lang="en-US" dirty="0">
                <a:solidFill>
                  <a:srgbClr val="002060"/>
                </a:solidFill>
              </a:rPr>
              <a:t>Create schedules from remaining availability combinations</a:t>
            </a:r>
          </a:p>
          <a:p>
            <a:r>
              <a:rPr lang="en-US" dirty="0">
                <a:solidFill>
                  <a:srgbClr val="002060"/>
                </a:solidFill>
              </a:rPr>
              <a:t>Rank/sort the schedules based on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firstly efficiency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secondly fairness</a:t>
            </a:r>
          </a:p>
        </p:txBody>
      </p:sp>
    </p:spTree>
    <p:extLst>
      <p:ext uri="{BB962C8B-B14F-4D97-AF65-F5344CB8AC3E}">
        <p14:creationId xmlns:p14="http://schemas.microsoft.com/office/powerpoint/2010/main" val="357195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A8B1-1A84-4C0B-8716-B730030B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4B66-2A4C-49A0-BEE0-CA4E70190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What can we do better?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Is there a way to adjust relative priority of student’s time vs tutors’ time?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Is this solution extensible to &gt;2 tutors?</a:t>
            </a:r>
          </a:p>
        </p:txBody>
      </p:sp>
    </p:spTree>
    <p:extLst>
      <p:ext uri="{BB962C8B-B14F-4D97-AF65-F5344CB8AC3E}">
        <p14:creationId xmlns:p14="http://schemas.microsoft.com/office/powerpoint/2010/main" val="1345796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33D3D"/>
      </a:dk2>
      <a:lt2>
        <a:srgbClr val="EAE7E5"/>
      </a:lt2>
      <a:accent1>
        <a:srgbClr val="4D91C3"/>
      </a:accent1>
      <a:accent2>
        <a:srgbClr val="3BB1B1"/>
      </a:accent2>
      <a:accent3>
        <a:srgbClr val="47B689"/>
      </a:accent3>
      <a:accent4>
        <a:srgbClr val="3BB14F"/>
      </a:accent4>
      <a:accent5>
        <a:srgbClr val="62B547"/>
      </a:accent5>
      <a:accent6>
        <a:srgbClr val="87AE3A"/>
      </a:accent6>
      <a:hlink>
        <a:srgbClr val="399531"/>
      </a:hlink>
      <a:folHlink>
        <a:srgbClr val="848484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212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SlateVTI</vt:lpstr>
      <vt:lpstr>Tutor Scheduling</vt:lpstr>
      <vt:lpstr>Tutor Scheduling</vt:lpstr>
      <vt:lpstr>Scheduling Examples</vt:lpstr>
      <vt:lpstr>Solution Constraints (+Vocabulary)</vt:lpstr>
      <vt:lpstr>Scheduling Steps</vt:lpstr>
      <vt:lpstr>Parting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 Scheduling</dc:title>
  <dc:creator>Sudipto Haldar</dc:creator>
  <cp:lastModifiedBy>Sudipto Haldar</cp:lastModifiedBy>
  <cp:revision>19</cp:revision>
  <dcterms:created xsi:type="dcterms:W3CDTF">2019-10-19T07:03:56Z</dcterms:created>
  <dcterms:modified xsi:type="dcterms:W3CDTF">2019-10-19T22:04:11Z</dcterms:modified>
</cp:coreProperties>
</file>