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417" r:id="rId5"/>
    <p:sldId id="420" r:id="rId6"/>
    <p:sldId id="430" r:id="rId7"/>
    <p:sldId id="429" r:id="rId8"/>
    <p:sldId id="424" r:id="rId9"/>
    <p:sldId id="427" r:id="rId10"/>
    <p:sldId id="425" r:id="rId11"/>
    <p:sldId id="428" r:id="rId12"/>
    <p:sldId id="4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MURTHY (CRGL-THIRDPARTY.COM)" userId="afe3c8d3-e7ff-414d-b008-a4e12de492a8" providerId="ADAL" clId="{9D66D962-6DC5-4205-9872-E7F84952E748}"/>
    <pc:docChg chg="modSld">
      <pc:chgData name="VIDYA MURTHY (CRGL-THIRDPARTY.COM)" userId="afe3c8d3-e7ff-414d-b008-a4e12de492a8" providerId="ADAL" clId="{9D66D962-6DC5-4205-9872-E7F84952E748}" dt="2022-07-13T11:57:04.690" v="1" actId="20577"/>
      <pc:docMkLst>
        <pc:docMk/>
      </pc:docMkLst>
      <pc:sldChg chg="modSp mod">
        <pc:chgData name="VIDYA MURTHY (CRGL-THIRDPARTY.COM)" userId="afe3c8d3-e7ff-414d-b008-a4e12de492a8" providerId="ADAL" clId="{9D66D962-6DC5-4205-9872-E7F84952E748}" dt="2022-07-13T11:57:04.690" v="1" actId="20577"/>
        <pc:sldMkLst>
          <pc:docMk/>
          <pc:sldMk cId="0" sldId="417"/>
        </pc:sldMkLst>
        <pc:spChg chg="mod">
          <ac:chgData name="VIDYA MURTHY (CRGL-THIRDPARTY.COM)" userId="afe3c8d3-e7ff-414d-b008-a4e12de492a8" providerId="ADAL" clId="{9D66D962-6DC5-4205-9872-E7F84952E748}" dt="2022-07-13T11:57:04.690" v="1" actId="20577"/>
          <ac:spMkLst>
            <pc:docMk/>
            <pc:sldMk cId="0" sldId="417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9E883-099D-46EE-A8E4-7CDA81E2BC11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CF92-F46A-4957-94EF-A0CBF59B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0E81-5CEB-4B2B-B147-A5A6E0B8B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ACEC-991F-41D5-B203-4FEA57E5E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81CA-737B-488C-9B71-301E636C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1276-9315-43D0-A2D6-F3106BD6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D436-D059-4F7A-ADF5-84246636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4588-8E4B-4194-BAD6-C907AD78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9F3A3-4CE6-47AE-91BA-DA0CC3F5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B6753-A42F-428A-88A5-329B7946D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868C-0701-4580-BC78-1A5E113A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4DC6-9A46-45DF-84DD-15FA7293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C141-95C3-494C-B0D3-91E5243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81A4-6B6F-4F8C-8F99-2B030278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20ABE-1561-49EE-95F4-3D6AF6D3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A147-5645-4166-BF14-ED97FF9F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1651-640A-4382-8815-B78089C4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0D49-39FA-479F-A876-82521D5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0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4FEA7-2671-4989-8B56-03091937A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FCC6F-D7D8-4352-B81C-48B81003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7F48-088C-4E7D-AA5F-1E124876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B63C-F150-4D87-8A9C-CE4350B3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88D7-C66E-45F1-A2FB-EDCA40D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LowCol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11772" y="4562475"/>
            <a:ext cx="842433" cy="15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87555" y="2258568"/>
            <a:ext cx="10019116" cy="2057400"/>
          </a:xfrm>
          <a:noFill/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b="1">
                <a:solidFill>
                  <a:schemeClr val="accent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87552" y="4791456"/>
            <a:ext cx="7315200" cy="1271016"/>
          </a:xfrm>
          <a:noFill/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200" b="1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>
                <a:solidFill>
                  <a:srgbClr val="959595"/>
                </a:solidFill>
              </a:rPr>
              <a:t>2019</a:t>
            </a:r>
            <a:r>
              <a:rPr lang="en-US" altLang="en-US" sz="933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DC714-FC4E-7645-A0AE-34BED23ABA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7F2-3559-41D8-B986-1138E47F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D9DB-5C6C-4745-A2AF-190952D7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7506-7D78-4017-A835-3DB99F78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9B34-6B3C-43A3-BEDB-762A6855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3A21-5439-4EB1-9FC2-CC8BC2D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7F2-3559-41D8-B986-1138E47F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D9DB-5C6C-4745-A2AF-190952D7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7506-7D78-4017-A835-3DB99F78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9B34-6B3C-43A3-BEDB-762A6855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3A21-5439-4EB1-9FC2-CC8BC2D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DDBA-6A89-47FC-8560-B2EAEA5C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D1697-8B6B-4F4A-948C-092091EF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0725-1F12-4757-9D90-8041A63D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56170-2C0D-4649-AF48-B09381C4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A2EE-7EFE-407D-9EA5-042FA8C8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F732-40A2-4C97-8F79-ECCD4897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6DDE-802D-427D-9FFE-B3D48CD2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BA13-C48D-43E4-BAB9-7C4183CE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5047-01D9-4C1D-9892-5B7C562F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64348-6B01-4C1D-A922-96A596D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4643A-3903-4B05-9A93-400353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F649-5D96-4F90-A11A-4160E82F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D9805-1CCB-4764-BDC3-07809DA3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229C-C8F6-4EEE-BB60-6FAFB87A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C3095-EDE3-4405-8862-83C35863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BB9FC-417D-47B3-9ACC-C9E7FF1B6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2C02-3C57-4BAE-B488-45D6F70C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31836-81DF-4775-A291-392EC4D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53379-7C16-4128-A8E9-E76721E7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8DF6-4626-42FF-8280-8047D78F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D8AB7-EC9E-4A0A-AE01-8DCC2BEB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3970D-7819-48CD-9F5F-C71060B1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8D7E9-7464-4A29-ACE5-D38DF706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ABE4C-BFCD-4DA0-BBC4-EAE970B4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3B27B-FD2D-4524-9F97-F9F4B5E3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2312-CB50-4D53-A68F-D510E0AD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F513-EAD0-49BD-A6A2-F7304063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403E-DCED-454F-A4CD-2445AB88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65FA-C9CB-4207-9943-8CDBF5561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641A3-7A32-469D-BBA9-B2817120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7AF2C-D0F5-4B13-9EF1-A2217EB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3CD2-B8FC-41E4-A8F9-6D4ACC34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9DC6E-548D-45D1-A521-AA3AEB9C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BEFA-B1DA-4F74-BADC-C6ADA06A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C1F7-D17B-4ABA-9069-EE6E5D89C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91DF-98EA-4199-9DE5-110EFD484B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B096-840B-49C7-B08D-A9E7694B4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29D5-783D-4DD2-AE98-396E316E0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B0F-80F8-4F79-AC23-AE4AA798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023" y="2748302"/>
            <a:ext cx="9851551" cy="1190585"/>
          </a:xfrm>
        </p:spPr>
        <p:txBody>
          <a:bodyPr/>
          <a:lstStyle/>
          <a:p>
            <a:endParaRPr lang="en-US" sz="4267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267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Artemis (RACE) position validation &amp; CFTC 204 data submission</a:t>
            </a:r>
          </a:p>
          <a:p>
            <a:endParaRPr lang="en-US" sz="4267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Microsoft Flow tool</a:t>
            </a:r>
          </a:p>
          <a:p>
            <a:endParaRPr lang="en-US" alt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03036" y="4808874"/>
            <a:ext cx="3319621" cy="684637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13,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267B7-E90E-4211-93E9-A3FFD0BF3991}"/>
              </a:ext>
            </a:extLst>
          </p:cNvPr>
          <p:cNvSpPr txBox="1"/>
          <p:nvPr/>
        </p:nvSpPr>
        <p:spPr>
          <a:xfrm>
            <a:off x="1235890" y="122125"/>
            <a:ext cx="8559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/>
                <a:ea typeface="ＭＳ Ｐゴシック" charset="0"/>
                <a:cs typeface="Arial"/>
              </a:rPr>
              <a:t>Artemis Position Validation &amp; CFTC 204 Data 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138541" y="1007812"/>
            <a:ext cx="11478689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To support, facilitate and record the validation of Artemis position as well as CFTC 204 data submission, we will deploy a Microsoft Flow (Power Automate) for each business going Live on Artemis.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What is Microsoft Flow: </a:t>
            </a:r>
          </a:p>
          <a:p>
            <a:r>
              <a:rPr lang="en-US" sz="2000" dirty="0"/>
              <a:t>Microsoft Flow is a tool which allows the creation and automation of workflows/tasks.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How does it work: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business will have a flow and will include different tasks/steps for various roles. 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user will need to complete a step indicating the outcome (a set of pre-defined answers).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Once the outcome has been selected by the user, the flow will automatically move to the second step involving a second user with a different task and outcome.</a:t>
            </a:r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24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267B7-E90E-4211-93E9-A3FFD0BF3991}"/>
              </a:ext>
            </a:extLst>
          </p:cNvPr>
          <p:cNvSpPr txBox="1"/>
          <p:nvPr/>
        </p:nvSpPr>
        <p:spPr>
          <a:xfrm>
            <a:off x="1210241" y="122125"/>
            <a:ext cx="861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/>
                <a:ea typeface="ＭＳ Ｐゴシック" charset="0"/>
                <a:cs typeface="Arial"/>
              </a:rPr>
              <a:t>Artemis Position Validation &amp; CFTC 204 Data 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138541" y="672252"/>
            <a:ext cx="11478689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dirty="0"/>
          </a:p>
          <a:p>
            <a:r>
              <a:rPr lang="en-US" sz="2400" dirty="0"/>
              <a:t>How is it facilitating/supporting our process: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step date/time/output/comments are recorded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Records can be used for internal reporting (for DCC for example and for TPC KPIs)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Flows can be used to inform downstream Artemis data consumers (for Risk Engine for example)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Note:</a:t>
            </a:r>
          </a:p>
          <a:p>
            <a:r>
              <a:rPr lang="en-US" sz="2000" dirty="0"/>
              <a:t>Please note we are in the process of reviewing the entire validation process including the different steps of Microsoft Flow with TPC management and there will be upcoming changes.</a:t>
            </a:r>
          </a:p>
          <a:p>
            <a:endParaRPr lang="en-US" sz="2000" dirty="0"/>
          </a:p>
          <a:p>
            <a:r>
              <a:rPr lang="en-US" sz="2000" dirty="0"/>
              <a:t>However, in the interim we need all businesses live with Artemis to start using this flow for monitoring purposes.</a:t>
            </a:r>
            <a:endParaRPr lang="en-US" sz="2000" dirty="0">
              <a:cs typeface="Calibri"/>
            </a:endParaRP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3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139575" y="225678"/>
            <a:ext cx="1147868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flow work :</a:t>
            </a:r>
          </a:p>
          <a:p>
            <a:endParaRPr lang="en-US" sz="2400" dirty="0"/>
          </a:p>
          <a:p>
            <a:r>
              <a:rPr lang="en-US" sz="2400" dirty="0"/>
              <a:t>We will start with simple flow &amp; steps as follows:</a:t>
            </a:r>
          </a:p>
          <a:p>
            <a:endParaRPr lang="en-US" sz="2400" dirty="0"/>
          </a:p>
          <a:p>
            <a:r>
              <a:rPr lang="en-US" sz="2000" dirty="0"/>
              <a:t>Step 1 	Flow kick off by Artemis support team confirming position data is available for TPC to check</a:t>
            </a:r>
          </a:p>
          <a:p>
            <a:r>
              <a:rPr lang="en-US" sz="2000" dirty="0"/>
              <a:t>	Step 1 will trigger both Step 2 (on daily basis) and Step 3 (on Mondays only)	</a:t>
            </a:r>
          </a:p>
          <a:p>
            <a:endParaRPr lang="en-US" sz="2000" dirty="0"/>
          </a:p>
          <a:p>
            <a:r>
              <a:rPr lang="en-US" sz="2000" dirty="0"/>
              <a:t>Step 2 	Daily - TPC Position validation </a:t>
            </a:r>
          </a:p>
          <a:p>
            <a:r>
              <a:rPr lang="en-US" sz="2000" dirty="0"/>
              <a:t>	Once Step 2 is completed it will trigger an email to Risk </a:t>
            </a:r>
          </a:p>
          <a:p>
            <a:endParaRPr lang="en-US" sz="2000" dirty="0"/>
          </a:p>
          <a:p>
            <a:r>
              <a:rPr lang="en-US" sz="2000" dirty="0"/>
              <a:t>Step 3 	Monday only - TPC confirmation of CFTC 204 data submission as and where applicable 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3667B0B-595D-4D70-8474-0E03C789B7A5}"/>
              </a:ext>
            </a:extLst>
          </p:cNvPr>
          <p:cNvSpPr/>
          <p:nvPr/>
        </p:nvSpPr>
        <p:spPr>
          <a:xfrm>
            <a:off x="1263310" y="4920304"/>
            <a:ext cx="2333897" cy="792482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1. Support trigger when position is available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9A4D8D-E5BA-4625-A0CA-528FBC92C450}"/>
              </a:ext>
            </a:extLst>
          </p:cNvPr>
          <p:cNvSpPr/>
          <p:nvPr/>
        </p:nvSpPr>
        <p:spPr>
          <a:xfrm>
            <a:off x="4427185" y="4286824"/>
            <a:ext cx="2333897" cy="79248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2. TPC</a:t>
            </a:r>
          </a:p>
          <a:p>
            <a:pPr algn="ctr"/>
            <a:r>
              <a:rPr lang="en-US" sz="1200" dirty="0"/>
              <a:t>Daily Position 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2854E92-456B-4635-AAD3-649EBF97B69A}"/>
              </a:ext>
            </a:extLst>
          </p:cNvPr>
          <p:cNvSpPr/>
          <p:nvPr/>
        </p:nvSpPr>
        <p:spPr>
          <a:xfrm>
            <a:off x="4364533" y="5655282"/>
            <a:ext cx="2333897" cy="79248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3. CFTC 204 Submission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82ADAE-C616-48A3-9CD3-41B43B11510F}"/>
              </a:ext>
            </a:extLst>
          </p:cNvPr>
          <p:cNvSpPr/>
          <p:nvPr/>
        </p:nvSpPr>
        <p:spPr>
          <a:xfrm>
            <a:off x="6848456" y="4572622"/>
            <a:ext cx="193391" cy="220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02D59-D637-4E37-A9D7-C52FD67E0805}"/>
              </a:ext>
            </a:extLst>
          </p:cNvPr>
          <p:cNvSpPr txBox="1"/>
          <p:nvPr/>
        </p:nvSpPr>
        <p:spPr>
          <a:xfrm>
            <a:off x="7041847" y="4498398"/>
            <a:ext cx="14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to Risk</a:t>
            </a:r>
          </a:p>
        </p:txBody>
      </p:sp>
    </p:spTree>
    <p:extLst>
      <p:ext uri="{BB962C8B-B14F-4D97-AF65-F5344CB8AC3E}">
        <p14:creationId xmlns:p14="http://schemas.microsoft.com/office/powerpoint/2010/main" val="19770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672477" y="1158800"/>
            <a:ext cx="105460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Step 1. RACE Support trigger</a:t>
            </a:r>
          </a:p>
          <a:p>
            <a:r>
              <a:rPr lang="en-US" sz="2400" dirty="0"/>
              <a:t>Performed by:</a:t>
            </a:r>
            <a:r>
              <a:rPr lang="en-US" sz="2000" dirty="0"/>
              <a:t>	Artemis support team</a:t>
            </a:r>
          </a:p>
          <a:p>
            <a:endParaRPr lang="en-US" sz="2400" dirty="0"/>
          </a:p>
          <a:p>
            <a:r>
              <a:rPr lang="en-US" sz="2400" dirty="0"/>
              <a:t>Task:</a:t>
            </a:r>
            <a:r>
              <a:rPr lang="en-US" sz="2000" dirty="0"/>
              <a:t>		As soon as Artemis data is available and Tableau position is refreshed</a:t>
            </a:r>
          </a:p>
          <a:p>
            <a:r>
              <a:rPr lang="en-US" sz="2000" dirty="0"/>
              <a:t>		Artemis support team will trigger the flow</a:t>
            </a:r>
          </a:p>
          <a:p>
            <a:endParaRPr lang="en-US" sz="2000" dirty="0"/>
          </a:p>
          <a:p>
            <a:r>
              <a:rPr lang="en-US" sz="2000" dirty="0"/>
              <a:t>Trigger will automatically move the process flow to Step 2 and Step 3.</a:t>
            </a:r>
          </a:p>
          <a:p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E397698-FF8F-486F-BD86-D011CB31974B}"/>
              </a:ext>
            </a:extLst>
          </p:cNvPr>
          <p:cNvSpPr/>
          <p:nvPr/>
        </p:nvSpPr>
        <p:spPr>
          <a:xfrm>
            <a:off x="672477" y="264414"/>
            <a:ext cx="2333897" cy="792482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1. Support trigger when position is available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123633" y="779232"/>
            <a:ext cx="1118116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Step 2. TPC position validation (Finance Position Reconciliation)</a:t>
            </a:r>
          </a:p>
          <a:p>
            <a:r>
              <a:rPr lang="en-US" sz="2400" dirty="0"/>
              <a:t>Performed by:</a:t>
            </a:r>
            <a:r>
              <a:rPr lang="en-US" sz="2000" dirty="0"/>
              <a:t>	TPC</a:t>
            </a:r>
          </a:p>
          <a:p>
            <a:endParaRPr lang="en-US" sz="2000" dirty="0"/>
          </a:p>
          <a:p>
            <a:r>
              <a:rPr lang="en-US" sz="2400" dirty="0"/>
              <a:t>Task:</a:t>
            </a:r>
            <a:r>
              <a:rPr lang="en-US" sz="2000" dirty="0"/>
              <a:t>		- Reconcile Artemis positions against ERP/Traders’ positions,</a:t>
            </a:r>
          </a:p>
          <a:p>
            <a:r>
              <a:rPr lang="en-US" sz="2000" dirty="0"/>
              <a:t>		- Complete adjustments as needed using PACE,</a:t>
            </a:r>
          </a:p>
          <a:p>
            <a:r>
              <a:rPr lang="en-US" sz="2000" dirty="0"/>
              <a:t>		- Finalize the flow by validating the Artemis positions</a:t>
            </a:r>
          </a:p>
          <a:p>
            <a:endParaRPr lang="en-US" sz="2000" dirty="0"/>
          </a:p>
          <a:p>
            <a:r>
              <a:rPr lang="en-US" sz="2400" dirty="0"/>
              <a:t>How: </a:t>
            </a:r>
            <a:r>
              <a:rPr lang="en-US" sz="2000" dirty="0"/>
              <a:t>		Identified TPC recipients will either receive an e-mail or a team approval request 			to perform the validation (see examples on next slide)</a:t>
            </a:r>
          </a:p>
          <a:p>
            <a:r>
              <a:rPr lang="en-US" sz="2400" dirty="0"/>
              <a:t>Expected Results (Pre-defined answers):</a:t>
            </a:r>
            <a:r>
              <a:rPr lang="en-US" sz="4000" dirty="0"/>
              <a:t>	</a:t>
            </a:r>
            <a:r>
              <a:rPr lang="en-US" sz="3600" dirty="0"/>
              <a:t>	</a:t>
            </a:r>
          </a:p>
          <a:p>
            <a:pPr lvl="2"/>
            <a:r>
              <a:rPr lang="en-US" sz="2800" dirty="0"/>
              <a:t>	</a:t>
            </a:r>
            <a:r>
              <a:rPr lang="en-US" sz="2000" dirty="0"/>
              <a:t>1. Approve - Position is correct (no or minor differences*) </a:t>
            </a:r>
          </a:p>
          <a:p>
            <a:pPr lvl="2"/>
            <a:r>
              <a:rPr lang="en-US" sz="2000" dirty="0"/>
              <a:t>		</a:t>
            </a:r>
            <a:r>
              <a:rPr lang="en-US" sz="1600" dirty="0"/>
              <a:t>*we are in the process of defining the threshold</a:t>
            </a:r>
          </a:p>
          <a:p>
            <a:pPr lvl="2"/>
            <a:r>
              <a:rPr lang="en-US" sz="2000" dirty="0"/>
              <a:t>	2. Reject	 - Position is incorrect due to significant differences &amp; Comments</a:t>
            </a:r>
          </a:p>
          <a:p>
            <a:pPr lvl="2"/>
            <a:r>
              <a:rPr lang="en-US" sz="2000" dirty="0"/>
              <a:t>	</a:t>
            </a:r>
            <a:r>
              <a:rPr lang="en-US" sz="2000" u="sng" dirty="0"/>
              <a:t>Important:</a:t>
            </a:r>
            <a:r>
              <a:rPr lang="en-US" sz="2000" dirty="0"/>
              <a:t>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Comments will be critical - will avoid managers / leads and Race team asking questions about rejection reasons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A ticket should be logged with Artemis Support team for any issue requiring a fix.</a:t>
            </a:r>
            <a:r>
              <a:rPr lang="en-US" sz="2000" dirty="0"/>
              <a:t>	</a:t>
            </a:r>
          </a:p>
          <a:p>
            <a:r>
              <a:rPr lang="en-US" sz="2000" dirty="0"/>
              <a:t>Once positions are approved or rejected, flow will trigger an e-mail to Business Risk tag confirming the status.</a:t>
            </a:r>
            <a:endParaRPr lang="en-US" sz="24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9FD2530-2D47-4EE8-B7E8-71D2F5DCCAA3}"/>
              </a:ext>
            </a:extLst>
          </p:cNvPr>
          <p:cNvSpPr/>
          <p:nvPr/>
        </p:nvSpPr>
        <p:spPr>
          <a:xfrm>
            <a:off x="257857" y="89454"/>
            <a:ext cx="2333897" cy="79248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2. TPC</a:t>
            </a:r>
          </a:p>
          <a:p>
            <a:pPr algn="ctr"/>
            <a:r>
              <a:rPr lang="en-US" sz="1200" dirty="0"/>
              <a:t>Daily Position 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30104F-4441-4327-85DA-22512905278B}"/>
              </a:ext>
            </a:extLst>
          </p:cNvPr>
          <p:cNvSpPr/>
          <p:nvPr/>
        </p:nvSpPr>
        <p:spPr>
          <a:xfrm>
            <a:off x="2679128" y="375252"/>
            <a:ext cx="193391" cy="220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9546-2141-43A9-BB47-BE05E40C13E2}"/>
              </a:ext>
            </a:extLst>
          </p:cNvPr>
          <p:cNvSpPr txBox="1"/>
          <p:nvPr/>
        </p:nvSpPr>
        <p:spPr>
          <a:xfrm>
            <a:off x="2872519" y="301028"/>
            <a:ext cx="14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to Risk</a:t>
            </a:r>
          </a:p>
        </p:txBody>
      </p:sp>
    </p:spTree>
    <p:extLst>
      <p:ext uri="{BB962C8B-B14F-4D97-AF65-F5344CB8AC3E}">
        <p14:creationId xmlns:p14="http://schemas.microsoft.com/office/powerpoint/2010/main" val="416462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471142" y="626349"/>
            <a:ext cx="1054607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Email:	</a:t>
            </a:r>
          </a:p>
          <a:p>
            <a:r>
              <a:rPr lang="en-US" sz="1200" dirty="0"/>
              <a:t>		</a:t>
            </a:r>
          </a:p>
          <a:p>
            <a:r>
              <a:rPr lang="en-US" sz="900" b="1" dirty="0"/>
              <a:t>Link to Position Tableau report :</a:t>
            </a:r>
          </a:p>
          <a:p>
            <a:r>
              <a:rPr lang="en-US" sz="900" dirty="0"/>
              <a:t>			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b="1" dirty="0"/>
          </a:p>
          <a:p>
            <a:endParaRPr lang="en-US" sz="900" b="1" dirty="0"/>
          </a:p>
          <a:p>
            <a:endParaRPr lang="en-US" sz="900" b="1" dirty="0"/>
          </a:p>
          <a:p>
            <a:endParaRPr lang="en-US" sz="900" b="1" dirty="0"/>
          </a:p>
          <a:p>
            <a:r>
              <a:rPr lang="en-US" sz="900" b="1" dirty="0"/>
              <a:t>Pre-defined answers :</a:t>
            </a:r>
          </a:p>
          <a:p>
            <a:r>
              <a:rPr lang="en-US" sz="900" dirty="0"/>
              <a:t>Approve </a:t>
            </a:r>
          </a:p>
          <a:p>
            <a:r>
              <a:rPr lang="en-US" sz="900" dirty="0"/>
              <a:t>Reject</a:t>
            </a:r>
          </a:p>
          <a:p>
            <a:endParaRPr lang="en-US" sz="900" dirty="0"/>
          </a:p>
          <a:p>
            <a:r>
              <a:rPr lang="en-US" sz="900" dirty="0"/>
              <a:t>			</a:t>
            </a:r>
          </a:p>
          <a:p>
            <a:r>
              <a:rPr lang="en-US" sz="900" b="1" dirty="0"/>
              <a:t>Buttons for each pre-defined answer :</a:t>
            </a:r>
          </a:p>
          <a:p>
            <a:r>
              <a:rPr lang="en-US" sz="900" dirty="0"/>
              <a:t>Approve </a:t>
            </a:r>
          </a:p>
          <a:p>
            <a:r>
              <a:rPr lang="en-US" sz="900" dirty="0"/>
              <a:t>Reject</a:t>
            </a:r>
          </a:p>
          <a:p>
            <a:endParaRPr lang="en-US" sz="900" b="1" dirty="0"/>
          </a:p>
          <a:p>
            <a:endParaRPr lang="en-US" sz="2000" dirty="0"/>
          </a:p>
          <a:p>
            <a:r>
              <a:rPr lang="en-US" sz="2000" dirty="0"/>
              <a:t>Teams Approval:</a:t>
            </a:r>
          </a:p>
          <a:p>
            <a:endParaRPr lang="en-US" sz="2000" dirty="0"/>
          </a:p>
          <a:p>
            <a:r>
              <a:rPr lang="en-US" sz="900" dirty="0"/>
              <a:t>Each approval file will have the exact same </a:t>
            </a:r>
          </a:p>
          <a:p>
            <a:r>
              <a:rPr lang="en-US" sz="900" dirty="0"/>
              <a:t>content as email above.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90E3C-206B-4452-9256-6F23A343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18" y="3927542"/>
            <a:ext cx="8559567" cy="270983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7923652-31A8-42C8-ADD6-DE0D384C980A}"/>
              </a:ext>
            </a:extLst>
          </p:cNvPr>
          <p:cNvSpPr/>
          <p:nvPr/>
        </p:nvSpPr>
        <p:spPr>
          <a:xfrm>
            <a:off x="2619261" y="6122594"/>
            <a:ext cx="723490" cy="2181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4A228-1CD9-470A-AEAA-4700507F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554" y="176580"/>
            <a:ext cx="4104955" cy="36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159391" y="860716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Step 3. CFTC 204 Data Submission</a:t>
            </a:r>
          </a:p>
          <a:p>
            <a:r>
              <a:rPr lang="en-US" sz="2400" dirty="0"/>
              <a:t>Performed by:</a:t>
            </a:r>
            <a:r>
              <a:rPr lang="en-US" sz="2000" dirty="0"/>
              <a:t>	TPC</a:t>
            </a:r>
          </a:p>
          <a:p>
            <a:endParaRPr lang="en-US" sz="2400" dirty="0"/>
          </a:p>
          <a:p>
            <a:r>
              <a:rPr lang="en-US" sz="2400" dirty="0"/>
              <a:t>Task:</a:t>
            </a:r>
            <a:r>
              <a:rPr lang="en-US" sz="2000" dirty="0"/>
              <a:t>		Check Artemis Tableau CFTC 204 position, adjust if needed and submit same to DCC</a:t>
            </a:r>
          </a:p>
          <a:p>
            <a:endParaRPr lang="en-US" sz="2000" dirty="0"/>
          </a:p>
          <a:p>
            <a:r>
              <a:rPr lang="en-US" sz="2400" dirty="0"/>
              <a:t>How: </a:t>
            </a:r>
            <a:r>
              <a:rPr lang="en-US" sz="2000" dirty="0"/>
              <a:t>		Identified TPC recipients will either receive an e-mail or a team approval request to perform the 			submission</a:t>
            </a:r>
          </a:p>
          <a:p>
            <a:r>
              <a:rPr lang="en-US" sz="2400" dirty="0"/>
              <a:t>Expected Results (Pre-defined answers):</a:t>
            </a:r>
            <a:r>
              <a:rPr lang="en-US" sz="4000" dirty="0"/>
              <a:t>	</a:t>
            </a:r>
            <a:r>
              <a:rPr lang="en-US" sz="3600" dirty="0"/>
              <a:t>	</a:t>
            </a:r>
          </a:p>
          <a:p>
            <a:pPr lvl="2"/>
            <a:r>
              <a:rPr lang="en-US" sz="2800" dirty="0"/>
              <a:t>	</a:t>
            </a:r>
            <a:r>
              <a:rPr lang="en-US" sz="2000" dirty="0"/>
              <a:t>1. Artemis 204 Report submitted </a:t>
            </a:r>
          </a:p>
          <a:p>
            <a:pPr lvl="2"/>
            <a:r>
              <a:rPr lang="en-US" sz="2000" dirty="0"/>
              <a:t>		</a:t>
            </a:r>
            <a:r>
              <a:rPr lang="en-US" dirty="0"/>
              <a:t>TPC is using Artemis Tableau CFTC 204 position report for submission</a:t>
            </a:r>
          </a:p>
          <a:p>
            <a:pPr lvl="1"/>
            <a:r>
              <a:rPr lang="en-US" sz="2000" dirty="0"/>
              <a:t>		2. Legacy 204 Report submitted (please provide explanation) </a:t>
            </a:r>
          </a:p>
          <a:p>
            <a:pPr lvl="1"/>
            <a:r>
              <a:rPr lang="en-US" sz="2000" dirty="0"/>
              <a:t>			</a:t>
            </a:r>
            <a:r>
              <a:rPr lang="en-US" dirty="0"/>
              <a:t>TPC cannot use Artemis Tableau CFTC 204 position report for submission</a:t>
            </a:r>
          </a:p>
          <a:p>
            <a:pPr lvl="1"/>
            <a:r>
              <a:rPr lang="en-US" b="1" dirty="0"/>
              <a:t>			Important: It is expected that once live on RACE, each business will use Artemis Tableau CFTC 204 			positions to submit their CFTC 204 to DCC – if that cannot be done, we will need an explanation 				for same to address any issue we may have </a:t>
            </a:r>
          </a:p>
          <a:p>
            <a:pPr lvl="2"/>
            <a:r>
              <a:rPr lang="en-US" sz="2000" dirty="0"/>
              <a:t>			</a:t>
            </a:r>
            <a:endParaRPr lang="en-US" sz="2400" dirty="0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83FB08E-499B-4A3D-B200-1143E76EE83A}"/>
              </a:ext>
            </a:extLst>
          </p:cNvPr>
          <p:cNvSpPr/>
          <p:nvPr/>
        </p:nvSpPr>
        <p:spPr>
          <a:xfrm>
            <a:off x="270706" y="75231"/>
            <a:ext cx="2333897" cy="79248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3. CFTC 204 Submission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0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5DE6B-9D56-4297-99E8-555DCE0A97C5}"/>
              </a:ext>
            </a:extLst>
          </p:cNvPr>
          <p:cNvSpPr txBox="1"/>
          <p:nvPr/>
        </p:nvSpPr>
        <p:spPr>
          <a:xfrm>
            <a:off x="271192" y="69568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needed from you to set up the flow:</a:t>
            </a:r>
          </a:p>
          <a:p>
            <a:endParaRPr lang="en-US" sz="2400" dirty="0"/>
          </a:p>
          <a:p>
            <a:pPr indent="-457200">
              <a:buAutoNum type="arabicPeriod"/>
            </a:pPr>
            <a:r>
              <a:rPr lang="en-US" sz="2400" dirty="0"/>
              <a:t>Names of TPC resources involved in :</a:t>
            </a:r>
          </a:p>
          <a:p>
            <a:pPr marL="914400" lvl="3" indent="-285750">
              <a:buFontTx/>
              <a:buChar char="-"/>
            </a:pPr>
            <a:r>
              <a:rPr lang="en-US" sz="2400" dirty="0"/>
              <a:t>Position validation</a:t>
            </a:r>
          </a:p>
          <a:p>
            <a:pPr marL="914400" lvl="3" indent="-285750">
              <a:buFontTx/>
              <a:buChar char="-"/>
            </a:pPr>
            <a:r>
              <a:rPr lang="en-US" sz="2400" dirty="0"/>
              <a:t>CFTC 204 data submission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TPC resources:</a:t>
            </a:r>
          </a:p>
          <a:p>
            <a:pPr marL="0" lvl="1"/>
            <a:r>
              <a:rPr lang="en-US" sz="2400" dirty="0"/>
              <a:t>=&gt; Primary resource - owner</a:t>
            </a:r>
          </a:p>
          <a:p>
            <a:pPr marL="0" lvl="1"/>
            <a:r>
              <a:rPr lang="en-US" sz="2400" dirty="0"/>
              <a:t>=&gt; Secondary resource - back up </a:t>
            </a:r>
          </a:p>
          <a:p>
            <a:pPr marL="0" lvl="1"/>
            <a:endParaRPr lang="en-US" sz="2400" dirty="0"/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2. Flow communication: email or teams	</a:t>
            </a:r>
          </a:p>
        </p:txBody>
      </p:sp>
    </p:spTree>
    <p:extLst>
      <p:ext uri="{BB962C8B-B14F-4D97-AF65-F5344CB8AC3E}">
        <p14:creationId xmlns:p14="http://schemas.microsoft.com/office/powerpoint/2010/main" val="17833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8744AAE56584FA1FB919A8515BC91" ma:contentTypeVersion="12" ma:contentTypeDescription="Create a new document." ma:contentTypeScope="" ma:versionID="25f22a470cd21aa9e020e53c29d590ab">
  <xsd:schema xmlns:xsd="http://www.w3.org/2001/XMLSchema" xmlns:xs="http://www.w3.org/2001/XMLSchema" xmlns:p="http://schemas.microsoft.com/office/2006/metadata/properties" xmlns:ns2="a4e2ce84-db84-4f37-9c63-cd1c286c89a9" xmlns:ns3="bf1308b0-c8ab-4e5d-8de3-85df7f27698f" targetNamespace="http://schemas.microsoft.com/office/2006/metadata/properties" ma:root="true" ma:fieldsID="34af53fe8e99f12d7d242eba7998c8b7" ns2:_="" ns3:_="">
    <xsd:import namespace="a4e2ce84-db84-4f37-9c63-cd1c286c89a9"/>
    <xsd:import namespace="bf1308b0-c8ab-4e5d-8de3-85df7f2769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2ce84-db84-4f37-9c63-cd1c286c89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308b0-c8ab-4e5d-8de3-85df7f27698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0FBF8-477E-4FEE-8279-563FFD12F54A}">
  <ds:schemaRefs>
    <ds:schemaRef ds:uri="http://purl.org/dc/terms/"/>
    <ds:schemaRef ds:uri="bf1308b0-c8ab-4e5d-8de3-85df7f27698f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4e2ce84-db84-4f37-9c63-cd1c286c89a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5DB235-2E6D-4E4A-8D33-668C0F5372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e2ce84-db84-4f37-9c63-cd1c286c89a9"/>
    <ds:schemaRef ds:uri="bf1308b0-c8ab-4e5d-8de3-85df7f276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500F28-F3B1-4058-BF3A-5593EB4D5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924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Cecile Desmaison</dc:creator>
  <cp:lastModifiedBy>VIDYA MURTHY (CRGL-THIRDPARTY.COM)</cp:lastModifiedBy>
  <cp:revision>81</cp:revision>
  <dcterms:created xsi:type="dcterms:W3CDTF">2022-02-14T11:49:21Z</dcterms:created>
  <dcterms:modified xsi:type="dcterms:W3CDTF">2022-07-13T11:57:13Z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0x0101002DB8744AAE56584FA1FB919A8515BC91</vt:lpwstr>
  </property>
</Properties>
</file>