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0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F48E-9510-4446-8DF1-06FC90CE7F3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F48-6815-4160-A7E4-8EA01B4EC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60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F48E-9510-4446-8DF1-06FC90CE7F3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F48-6815-4160-A7E4-8EA01B4EC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32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F48E-9510-4446-8DF1-06FC90CE7F3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F48-6815-4160-A7E4-8EA01B4EC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82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F48E-9510-4446-8DF1-06FC90CE7F3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F48-6815-4160-A7E4-8EA01B4EC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14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F48E-9510-4446-8DF1-06FC90CE7F3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F48-6815-4160-A7E4-8EA01B4EC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40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F48E-9510-4446-8DF1-06FC90CE7F3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F48-6815-4160-A7E4-8EA01B4EC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6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F48E-9510-4446-8DF1-06FC90CE7F3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F48-6815-4160-A7E4-8EA01B4EC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0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F48E-9510-4446-8DF1-06FC90CE7F3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F48-6815-4160-A7E4-8EA01B4EC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20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F48E-9510-4446-8DF1-06FC90CE7F3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F48-6815-4160-A7E4-8EA01B4EC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29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F48E-9510-4446-8DF1-06FC90CE7F3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F48-6815-4160-A7E4-8EA01B4EC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10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F48E-9510-4446-8DF1-06FC90CE7F3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F48-6815-4160-A7E4-8EA01B4EC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90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7F48E-9510-4446-8DF1-06FC90CE7F3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2F48-6815-4160-A7E4-8EA01B4EC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10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273" y="184727"/>
            <a:ext cx="11730182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sz="4000" u="sng" dirty="0">
                <a:solidFill>
                  <a:schemeClr val="accent5">
                    <a:lumMod val="50000"/>
                  </a:schemeClr>
                </a:solidFill>
              </a:rPr>
              <a:t>R Programming</a:t>
            </a:r>
          </a:p>
          <a:p>
            <a:pPr algn="r"/>
            <a:endParaRPr lang="en-IN" sz="4000" u="sng" dirty="0">
              <a:solidFill>
                <a:schemeClr val="accent5">
                  <a:lumMod val="50000"/>
                </a:schemeClr>
              </a:solidFill>
            </a:endParaRPr>
          </a:p>
          <a:p>
            <a:pPr algn="r"/>
            <a:endParaRPr lang="en-IN" sz="4000" u="sng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									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61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273" y="184727"/>
            <a:ext cx="1173018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Learning Objectives</a:t>
            </a:r>
          </a:p>
          <a:p>
            <a:endParaRPr lang="en-IN" sz="1400" dirty="0"/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Concept of Vector , List , Matrix ,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Getting and Setting working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Creating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Importing and Exporting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Installing and using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Queries used for data manipulations (Subsetting , If conditions , conversions , where condition , duplicates , sort , grouping , transpose , using aggregate functions 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Getting business interpretation out of Data manipulations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Joins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– Defined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Character , Numeric &amp; Date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Apply family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Dplyr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094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273" y="184727"/>
            <a:ext cx="117301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Vector , Matrix &amp; List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Vector: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vector is a one-dimensional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elements must be of the same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IN" b="1" dirty="0"/>
              <a:t>Matrix: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Matrix is a special kind of vector. A matrix is a vector with two additional attributes: the number of rows and the number of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matrix is like a data frame but all the columns needs to be of the same type.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List: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can contain elements of different types.</a:t>
            </a:r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38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273" y="184727"/>
            <a:ext cx="117301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Codes</a:t>
            </a:r>
            <a:endParaRPr lang="en-IN" sz="1200" b="1" dirty="0"/>
          </a:p>
          <a:p>
            <a:endParaRPr lang="en-IN" sz="1400" dirty="0"/>
          </a:p>
          <a:p>
            <a:endParaRPr lang="en-IN" sz="1400" dirty="0"/>
          </a:p>
          <a:p>
            <a:endParaRPr lang="en-IN" sz="1200" dirty="0"/>
          </a:p>
          <a:p>
            <a:endParaRPr lang="en-IN" sz="12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000483"/>
              </p:ext>
            </p:extLst>
          </p:nvPr>
        </p:nvGraphicFramePr>
        <p:xfrm>
          <a:off x="660400" y="1446213"/>
          <a:ext cx="21478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343520" imgH="437760" progId="Package">
                  <p:embed/>
                </p:oleObj>
              </mc:Choice>
              <mc:Fallback>
                <p:oleObj name="Packager Shell Object" showAsIcon="1" r:id="rId2" imgW="13435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0400" y="1446213"/>
                        <a:ext cx="2147888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47375"/>
              </p:ext>
            </p:extLst>
          </p:nvPr>
        </p:nvGraphicFramePr>
        <p:xfrm>
          <a:off x="676853" y="976671"/>
          <a:ext cx="26046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654">
                  <a:extLst>
                    <a:ext uri="{9D8B030D-6E8A-4147-A177-3AD203B41FA5}">
                      <a16:colId xmlns:a16="http://schemas.microsoft.com/office/drawing/2014/main" val="760268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Manipulations-1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0559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586972"/>
              </p:ext>
            </p:extLst>
          </p:nvPr>
        </p:nvGraphicFramePr>
        <p:xfrm>
          <a:off x="676853" y="2456091"/>
          <a:ext cx="26046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654">
                  <a:extLst>
                    <a:ext uri="{9D8B030D-6E8A-4147-A177-3AD203B41FA5}">
                      <a16:colId xmlns:a16="http://schemas.microsoft.com/office/drawing/2014/main" val="760268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Joins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05595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044487"/>
              </p:ext>
            </p:extLst>
          </p:nvPr>
        </p:nvGraphicFramePr>
        <p:xfrm>
          <a:off x="1306296" y="3065691"/>
          <a:ext cx="1085921" cy="77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515880" imgH="437400" progId="Package">
                  <p:embed/>
                </p:oleObj>
              </mc:Choice>
              <mc:Fallback>
                <p:oleObj name="Packager Shell Object" showAsIcon="1" r:id="rId4" imgW="5158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6296" y="3065691"/>
                        <a:ext cx="1085921" cy="770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850298"/>
              </p:ext>
            </p:extLst>
          </p:nvPr>
        </p:nvGraphicFramePr>
        <p:xfrm>
          <a:off x="676853" y="4075171"/>
          <a:ext cx="26046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654">
                  <a:extLst>
                    <a:ext uri="{9D8B030D-6E8A-4147-A177-3AD203B41FA5}">
                      <a16:colId xmlns:a16="http://schemas.microsoft.com/office/drawing/2014/main" val="760268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Dplyr</a:t>
                      </a:r>
                      <a:r>
                        <a:rPr lang="en-IN" baseline="0" dirty="0"/>
                        <a:t> Package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0559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324042"/>
              </p:ext>
            </p:extLst>
          </p:nvPr>
        </p:nvGraphicFramePr>
        <p:xfrm>
          <a:off x="4436052" y="946578"/>
          <a:ext cx="2934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65">
                  <a:extLst>
                    <a:ext uri="{9D8B030D-6E8A-4147-A177-3AD203B41FA5}">
                      <a16:colId xmlns:a16="http://schemas.microsoft.com/office/drawing/2014/main" val="760268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Defined</a:t>
                      </a:r>
                      <a:r>
                        <a:rPr lang="en-IN" baseline="0" dirty="0"/>
                        <a:t> </a:t>
                      </a:r>
                      <a:r>
                        <a:rPr lang="en-IN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05595"/>
                  </a:ext>
                </a:extLst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462678"/>
              </p:ext>
            </p:extLst>
          </p:nvPr>
        </p:nvGraphicFramePr>
        <p:xfrm>
          <a:off x="5341359" y="1436113"/>
          <a:ext cx="1123950" cy="64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754560" imgH="437400" progId="Package">
                  <p:embed/>
                </p:oleObj>
              </mc:Choice>
              <mc:Fallback>
                <p:oleObj name="Packager Shell Object" showAsIcon="1" r:id="rId6" imgW="7545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41359" y="1436113"/>
                        <a:ext cx="1123950" cy="643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3315"/>
              </p:ext>
            </p:extLst>
          </p:nvPr>
        </p:nvGraphicFramePr>
        <p:xfrm>
          <a:off x="4436052" y="2390051"/>
          <a:ext cx="2934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65">
                  <a:extLst>
                    <a:ext uri="{9D8B030D-6E8A-4147-A177-3AD203B41FA5}">
                      <a16:colId xmlns:a16="http://schemas.microsoft.com/office/drawing/2014/main" val="760268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Loops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05595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586765"/>
              </p:ext>
            </p:extLst>
          </p:nvPr>
        </p:nvGraphicFramePr>
        <p:xfrm>
          <a:off x="5514974" y="3065691"/>
          <a:ext cx="1015135" cy="755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580680" imgH="437400" progId="Package">
                  <p:embed/>
                </p:oleObj>
              </mc:Choice>
              <mc:Fallback>
                <p:oleObj name="Packager Shell Object" showAsIcon="1" r:id="rId8" imgW="5806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14974" y="3065691"/>
                        <a:ext cx="1015135" cy="755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292962"/>
              </p:ext>
            </p:extLst>
          </p:nvPr>
        </p:nvGraphicFramePr>
        <p:xfrm>
          <a:off x="8112125" y="920804"/>
          <a:ext cx="3645766" cy="396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5766">
                  <a:extLst>
                    <a:ext uri="{9D8B030D-6E8A-4147-A177-3AD203B41FA5}">
                      <a16:colId xmlns:a16="http://schemas.microsoft.com/office/drawing/2014/main" val="760268008"/>
                    </a:ext>
                  </a:extLst>
                </a:gridCol>
              </a:tblGrid>
              <a:tr h="39661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Getting first &amp; last transaction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05595"/>
                  </a:ext>
                </a:extLst>
              </a:tr>
            </a:tbl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451716"/>
              </p:ext>
            </p:extLst>
          </p:nvPr>
        </p:nvGraphicFramePr>
        <p:xfrm>
          <a:off x="8690911" y="1365127"/>
          <a:ext cx="1331913" cy="79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561240" imgH="437400" progId="Package">
                  <p:embed/>
                </p:oleObj>
              </mc:Choice>
              <mc:Fallback>
                <p:oleObj name="Packager Shell Object" showAsIcon="1" r:id="rId10" imgW="5612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90911" y="1365127"/>
                        <a:ext cx="1331913" cy="795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62247"/>
              </p:ext>
            </p:extLst>
          </p:nvPr>
        </p:nvGraphicFramePr>
        <p:xfrm>
          <a:off x="4436052" y="4070012"/>
          <a:ext cx="2934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65">
                  <a:extLst>
                    <a:ext uri="{9D8B030D-6E8A-4147-A177-3AD203B41FA5}">
                      <a16:colId xmlns:a16="http://schemas.microsoft.com/office/drawing/2014/main" val="760268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Additional</a:t>
                      </a:r>
                      <a:r>
                        <a:rPr lang="en-IN" baseline="0" dirty="0"/>
                        <a:t> Functions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05595"/>
                  </a:ext>
                </a:extLst>
              </a:tr>
            </a:tbl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362481"/>
              </p:ext>
            </p:extLst>
          </p:nvPr>
        </p:nvGraphicFramePr>
        <p:xfrm>
          <a:off x="4633261" y="4996656"/>
          <a:ext cx="2922083" cy="84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2" imgW="2115720" imgH="437400" progId="Package">
                  <p:embed/>
                </p:oleObj>
              </mc:Choice>
              <mc:Fallback>
                <p:oleObj name="Packager Shell Object" showAsIcon="1" r:id="rId12" imgW="211572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33261" y="4996656"/>
                        <a:ext cx="2922083" cy="84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313087"/>
              </p:ext>
            </p:extLst>
          </p:nvPr>
        </p:nvGraphicFramePr>
        <p:xfrm>
          <a:off x="1475797" y="4996657"/>
          <a:ext cx="1147330" cy="697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4" imgW="548280" imgH="437400" progId="Package">
                  <p:embed/>
                </p:oleObj>
              </mc:Choice>
              <mc:Fallback>
                <p:oleObj name="Packager Shell Object" showAsIcon="1" r:id="rId14" imgW="5482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75797" y="4996657"/>
                        <a:ext cx="1147330" cy="697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91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273" y="184727"/>
            <a:ext cx="1173018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/>
              <a:t>Assignment - 1 Questions (Use the data “</a:t>
            </a:r>
            <a:r>
              <a:rPr lang="en-IN" sz="2000" b="1" u="sng" dirty="0">
                <a:solidFill>
                  <a:schemeClr val="accent5">
                    <a:lumMod val="50000"/>
                  </a:schemeClr>
                </a:solidFill>
              </a:rPr>
              <a:t>1.Loan_Data.csv</a:t>
            </a:r>
            <a:r>
              <a:rPr lang="en-IN" sz="2000" b="1" u="sng" dirty="0"/>
              <a:t>”)</a:t>
            </a:r>
          </a:p>
          <a:p>
            <a:endParaRPr lang="en-IN" sz="1200" b="1" dirty="0"/>
          </a:p>
          <a:p>
            <a:r>
              <a:rPr lang="en-US" sz="1400" dirty="0"/>
              <a:t>Q1) Provide the sample of data of 20 observations</a:t>
            </a:r>
          </a:p>
          <a:p>
            <a:endParaRPr lang="en-US" sz="1400" dirty="0"/>
          </a:p>
          <a:p>
            <a:r>
              <a:rPr lang="en-US" sz="1400" dirty="0"/>
              <a:t>Q2) Provide the sample of data from 10 to 20 observations</a:t>
            </a:r>
          </a:p>
          <a:p>
            <a:endParaRPr lang="en-US" sz="1400" dirty="0"/>
          </a:p>
          <a:p>
            <a:r>
              <a:rPr lang="en-US" sz="1400" dirty="0"/>
              <a:t>Q3) Provide total number of male and female customers in the data</a:t>
            </a:r>
          </a:p>
          <a:p>
            <a:endParaRPr lang="en-US" sz="1400" dirty="0"/>
          </a:p>
          <a:p>
            <a:r>
              <a:rPr lang="en-US" sz="1400" dirty="0"/>
              <a:t>Q4) Provide the region to which maximum number of loans were given</a:t>
            </a:r>
          </a:p>
          <a:p>
            <a:endParaRPr lang="en-US" sz="1400" dirty="0"/>
          </a:p>
          <a:p>
            <a:r>
              <a:rPr lang="en-US" sz="1400" dirty="0"/>
              <a:t>Q5) Provide the data which contains only female customers of region California.</a:t>
            </a:r>
          </a:p>
          <a:p>
            <a:endParaRPr lang="en-US" sz="1400" dirty="0"/>
          </a:p>
          <a:p>
            <a:r>
              <a:rPr lang="en-US" sz="1400" dirty="0"/>
              <a:t>Q6) Provide some business insights from the variable CIBIL</a:t>
            </a:r>
          </a:p>
          <a:p>
            <a:endParaRPr lang="en-US" sz="1400" dirty="0"/>
          </a:p>
          <a:p>
            <a:r>
              <a:rPr lang="en-US" sz="1400" dirty="0"/>
              <a:t>Q7) Provide some business insights from the variable defaulter</a:t>
            </a:r>
          </a:p>
          <a:p>
            <a:endParaRPr lang="en-US" sz="1400" dirty="0"/>
          </a:p>
          <a:p>
            <a:r>
              <a:rPr lang="en-US" sz="1400" dirty="0"/>
              <a:t>Q8) Provide the data which contains only female customers with credit score of 300-500.</a:t>
            </a:r>
          </a:p>
          <a:p>
            <a:endParaRPr lang="en-US" sz="1400" dirty="0"/>
          </a:p>
          <a:p>
            <a:r>
              <a:rPr lang="en-US" sz="1400" dirty="0"/>
              <a:t>Q9) Provide the top 5 regions which has the highest revolving balance</a:t>
            </a:r>
          </a:p>
          <a:p>
            <a:endParaRPr lang="en-US" sz="1400" dirty="0"/>
          </a:p>
          <a:p>
            <a:r>
              <a:rPr lang="en-US" sz="1400" dirty="0"/>
              <a:t>Q10) Create a new column called "IR" which contains Interest Rate , for people who are defaulter the interest rate is 10% and for non delinquent people there is no interest rate</a:t>
            </a:r>
          </a:p>
          <a:p>
            <a:endParaRPr lang="en-US" sz="1400" dirty="0"/>
          </a:p>
          <a:p>
            <a:r>
              <a:rPr lang="en-US" sz="1400" dirty="0"/>
              <a:t>Q11) Gender wise provide the total defaulters and provide insights out of it</a:t>
            </a:r>
          </a:p>
          <a:p>
            <a:endParaRPr lang="en-US" sz="1400" dirty="0"/>
          </a:p>
          <a:p>
            <a:r>
              <a:rPr lang="en-US" sz="1400" dirty="0"/>
              <a:t>Q12) Region wise provide the average of loan amount</a:t>
            </a:r>
          </a:p>
          <a:p>
            <a:endParaRPr lang="en-US" sz="1400" dirty="0"/>
          </a:p>
          <a:p>
            <a:r>
              <a:rPr lang="en-US" sz="1400" dirty="0"/>
              <a:t>Q13) Which region had maximum number of enquires?</a:t>
            </a:r>
          </a:p>
          <a:p>
            <a:endParaRPr lang="en-US" sz="1400" dirty="0"/>
          </a:p>
          <a:p>
            <a:r>
              <a:rPr lang="en-US" sz="1400" dirty="0"/>
              <a:t>Q14) Provide Gender and Credit Score wise total loans that were booked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5156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782" y="73890"/>
            <a:ext cx="1173018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/>
              <a:t>Assignment - 2 Questions (Use the data “</a:t>
            </a:r>
            <a:r>
              <a:rPr lang="en-IN" sz="2000" b="1" u="sng" dirty="0">
                <a:solidFill>
                  <a:schemeClr val="accent5">
                    <a:lumMod val="50000"/>
                  </a:schemeClr>
                </a:solidFill>
              </a:rPr>
              <a:t>2.Loan_Data_1.csv</a:t>
            </a:r>
            <a:r>
              <a:rPr lang="en-IN" sz="2000" b="1" u="sng" dirty="0"/>
              <a:t>” &amp; “</a:t>
            </a:r>
            <a:r>
              <a:rPr lang="en-IN" sz="2000" b="1" u="sng" dirty="0">
                <a:solidFill>
                  <a:schemeClr val="accent5">
                    <a:lumMod val="50000"/>
                  </a:schemeClr>
                </a:solidFill>
              </a:rPr>
              <a:t>2.Loan_Data_2.csv</a:t>
            </a:r>
            <a:r>
              <a:rPr lang="en-IN" sz="2000" b="1" u="sng" dirty="0"/>
              <a:t>”)</a:t>
            </a:r>
          </a:p>
          <a:p>
            <a:endParaRPr lang="en-IN" sz="1200" b="1" dirty="0"/>
          </a:p>
          <a:p>
            <a:endParaRPr lang="en-US" sz="1600" dirty="0"/>
          </a:p>
          <a:p>
            <a:r>
              <a:rPr lang="en-US" sz="1400" dirty="0"/>
              <a:t>Q1) Provide the customers whose Defaulter and Region information is available</a:t>
            </a:r>
          </a:p>
          <a:p>
            <a:endParaRPr lang="en-US" sz="1400" dirty="0"/>
          </a:p>
          <a:p>
            <a:r>
              <a:rPr lang="en-US" sz="1400" dirty="0"/>
              <a:t>Q2) Provide the customers whose Gender information is available but not the region information</a:t>
            </a:r>
          </a:p>
          <a:p>
            <a:endParaRPr lang="en-US" sz="1400" dirty="0"/>
          </a:p>
          <a:p>
            <a:r>
              <a:rPr lang="en-US" sz="1400" dirty="0"/>
              <a:t>Q3) Provide the customers whose Region information is available but not the loan term information</a:t>
            </a:r>
          </a:p>
          <a:p>
            <a:endParaRPr lang="en-US" sz="1400" dirty="0"/>
          </a:p>
          <a:p>
            <a:r>
              <a:rPr lang="en-US" sz="1400" dirty="0"/>
              <a:t>Q4) Provide the customers which are not present in either of the data</a:t>
            </a:r>
          </a:p>
          <a:p>
            <a:endParaRPr lang="en-US" sz="1400" dirty="0"/>
          </a:p>
          <a:p>
            <a:r>
              <a:rPr lang="en-US" sz="1400" dirty="0"/>
              <a:t>Q5) Provide the data with full list of customers from both the data</a:t>
            </a:r>
          </a:p>
          <a:p>
            <a:endParaRPr lang="en-US" sz="1400" dirty="0"/>
          </a:p>
          <a:p>
            <a:r>
              <a:rPr lang="en-US" sz="1400" dirty="0"/>
              <a:t>Q6) Provide all the customers for whom defaulter information is available and just populate the region of customers for whom region information can be available </a:t>
            </a:r>
          </a:p>
          <a:p>
            <a:endParaRPr lang="en-US" sz="1600" dirty="0"/>
          </a:p>
          <a:p>
            <a:pPr algn="ctr"/>
            <a:r>
              <a:rPr lang="en-IN" sz="2000" b="1" u="sng" dirty="0"/>
              <a:t>Assignment - 3 Questions (Use the data of Assignment1)</a:t>
            </a:r>
          </a:p>
          <a:p>
            <a:endParaRPr lang="en-IN" sz="1200" b="1" dirty="0"/>
          </a:p>
          <a:p>
            <a:endParaRPr lang="en-US" sz="1600" dirty="0"/>
          </a:p>
          <a:p>
            <a:r>
              <a:rPr lang="en-US" sz="1400" dirty="0"/>
              <a:t>Q1) Create a function such that data for a particular region is generated.</a:t>
            </a:r>
          </a:p>
          <a:p>
            <a:endParaRPr lang="en-US" sz="1400" dirty="0"/>
          </a:p>
          <a:p>
            <a:r>
              <a:rPr lang="en-IN" sz="1400" dirty="0"/>
              <a:t>Q2) Create a function such that data for different kinds of Gender with different defaulter status can be generated.</a:t>
            </a:r>
          </a:p>
          <a:p>
            <a:endParaRPr lang="en-IN" sz="1400" dirty="0"/>
          </a:p>
          <a:p>
            <a:r>
              <a:rPr lang="en-IN" sz="1400" dirty="0"/>
              <a:t>Q3) Create a function such that data greater than the threshold value (which the user will provide) of revolving balance is chosen.</a:t>
            </a:r>
          </a:p>
          <a:p>
            <a:endParaRPr lang="en-IN" sz="1400" dirty="0"/>
          </a:p>
          <a:p>
            <a:r>
              <a:rPr lang="en-IN" sz="1400" dirty="0"/>
              <a:t>Q4) Create a function to get the total count of observations for the region passed while calling the function. </a:t>
            </a:r>
          </a:p>
          <a:p>
            <a:endParaRPr lang="en-US" sz="1400" dirty="0"/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5526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782" y="73890"/>
            <a:ext cx="11730182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Interview Questions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Q) Which are the packages you have used in R?</a:t>
            </a:r>
          </a:p>
          <a:p>
            <a:endParaRPr lang="en-IN" sz="1600" dirty="0"/>
          </a:p>
          <a:p>
            <a:r>
              <a:rPr lang="en-IN" sz="1600" dirty="0"/>
              <a:t>Q) What is the use of Subset function?</a:t>
            </a:r>
          </a:p>
          <a:p>
            <a:endParaRPr lang="en-IN" sz="1600" dirty="0"/>
          </a:p>
          <a:p>
            <a:r>
              <a:rPr lang="en-IN" sz="1600" dirty="0"/>
              <a:t>Q) Have you used Dplyr package , which functions under Dplyr have you used?</a:t>
            </a:r>
          </a:p>
          <a:p>
            <a:endParaRPr lang="en-IN" sz="1600" dirty="0"/>
          </a:p>
          <a:p>
            <a:r>
              <a:rPr lang="en-IN" sz="1600" dirty="0"/>
              <a:t>Q) Which type of loops are there in R?</a:t>
            </a:r>
          </a:p>
          <a:p>
            <a:endParaRPr lang="en-IN" sz="1600" dirty="0"/>
          </a:p>
          <a:p>
            <a:r>
              <a:rPr lang="en-IN" sz="1600" dirty="0"/>
              <a:t>Q) How are joins performed in R?</a:t>
            </a:r>
          </a:p>
          <a:p>
            <a:endParaRPr lang="en-IN" sz="1600" dirty="0"/>
          </a:p>
          <a:p>
            <a:r>
              <a:rPr lang="en-IN" sz="1600" dirty="0"/>
              <a:t>Q) How to write a user-defined function in R &amp; what is the benefit of it?</a:t>
            </a:r>
          </a:p>
          <a:p>
            <a:endParaRPr lang="en-IN" sz="1600" dirty="0"/>
          </a:p>
          <a:p>
            <a:r>
              <a:rPr lang="en-IN" sz="1600" dirty="0"/>
              <a:t>Q) How will you get first and last transaction of certain contact channels in R?</a:t>
            </a:r>
          </a:p>
          <a:p>
            <a:endParaRPr lang="en-IN" sz="1600" dirty="0"/>
          </a:p>
          <a:p>
            <a:r>
              <a:rPr lang="en-IN" sz="1600" dirty="0"/>
              <a:t>Q) Explain apply family functions/</a:t>
            </a:r>
          </a:p>
          <a:p>
            <a:endParaRPr lang="en-IN" sz="1600" dirty="0"/>
          </a:p>
          <a:p>
            <a:r>
              <a:rPr lang="en-IN" sz="1600" dirty="0"/>
              <a:t>Q) Differentiate between rbind and cbind</a:t>
            </a:r>
          </a:p>
          <a:p>
            <a:endParaRPr lang="en-IN" sz="1600" dirty="0"/>
          </a:p>
          <a:p>
            <a:r>
              <a:rPr lang="en-IN" sz="1600" dirty="0"/>
              <a:t>Q) Certain Data manipulation scenarios (Similar to the way scenarios are solved using SQL).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5325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751</Words>
  <Application>Microsoft Office PowerPoint</Application>
  <PresentationFormat>Widescreen</PresentationFormat>
  <Paragraphs>159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Package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Chinar Desai</dc:creator>
  <cp:lastModifiedBy>Sudipto Deb</cp:lastModifiedBy>
  <cp:revision>56</cp:revision>
  <dcterms:created xsi:type="dcterms:W3CDTF">2020-06-19T04:43:09Z</dcterms:created>
  <dcterms:modified xsi:type="dcterms:W3CDTF">2021-04-10T12:39:43Z</dcterms:modified>
</cp:coreProperties>
</file>