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88" r:id="rId5"/>
    <p:sldId id="289" r:id="rId6"/>
    <p:sldId id="280" r:id="rId7"/>
    <p:sldId id="290" r:id="rId8"/>
    <p:sldId id="295" r:id="rId9"/>
    <p:sldId id="291" r:id="rId10"/>
    <p:sldId id="292" r:id="rId11"/>
    <p:sldId id="293" r:id="rId12"/>
    <p:sldId id="294" r:id="rId13"/>
    <p:sldId id="266" r:id="rId14"/>
    <p:sldId id="261" r:id="rId15"/>
    <p:sldId id="273" r:id="rId16"/>
    <p:sldId id="296" r:id="rId17"/>
    <p:sldId id="271" r:id="rId18"/>
    <p:sldId id="272" r:id="rId19"/>
    <p:sldId id="270" r:id="rId20"/>
    <p:sldId id="262" r:id="rId21"/>
    <p:sldId id="263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08DD-7915-442D-9D12-311484CC9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FF009-046B-4C60-BFD2-083E79D00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0E9E2-3681-4D97-AA6C-FA585A6C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1617-4CBE-45D2-B1E1-91932775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2D997-74B8-4169-9A98-C167A16B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6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7E8E-A75D-4BCE-AAB3-AFAC22D3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29EA6-EA05-495D-95DD-8D264B814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DEDA8-5C7F-492E-A6EF-5D111734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E46B6-5DED-41ED-AD25-7EBABCFA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A3D3-FAEF-4D06-B867-23505956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7E47D-5C7D-49D3-B1F0-67ABC6B80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5CC59-9385-4CF7-A128-E0E3C30E0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8B14-DE5F-4A74-91BF-83AEE7B0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46AAB-E1E0-4486-8DD9-5806F08C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4441-68D6-495A-ABAA-82704B50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455A-6E68-4795-98DE-04AB0920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BB3C-5380-4373-B4B2-E9B61B084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397A-EA4A-4B30-B16E-01E2C827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60F15-3963-4DDF-A536-3F5D26AA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4713D-E4FC-4F27-8E9F-35D9FE92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8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9B5D-84EE-4065-B10E-E68225B3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C278D-698D-4470-AC6A-B536DE033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C2576-84DA-4220-A6A5-ECD3BD72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96D36-0C75-4215-B945-FA58B74C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4F9F0-5CB0-4FC9-98A6-FD6FECF4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4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6AF2-9373-429B-A065-3C84F091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330A-AEF1-44C9-B21C-665E2D287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08EB7-8A14-4901-B4D6-ADD278175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50193-8533-494A-87B0-4FED327E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C9A71-D057-4EB3-B545-6B870C39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43401-6116-4BA6-BC26-7782D4FD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2AC3-4918-490E-89B6-E62244F5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71537-8AC5-4893-9827-D513EE508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1E44B-6583-4E03-BFC5-6AA009AC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EE6EF-00DC-4C59-ACC7-CAB13C6FD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1D616-5A48-479B-BCDC-FD82108E2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F716C-8567-448E-B624-3AEED69E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DFA54-7D66-44FB-98AA-9B5180C0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C1A8E-3048-4475-80D8-3154C85A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6C35-216C-41F6-BA5D-12F9EF76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91DCC-52CD-4E36-89DB-5521F98A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B1A8A-5611-4531-B0AE-CFB25F1B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DAA13-E1F1-4E3A-92D0-EA2AA9ED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14AE1-2273-4400-A495-C82C3900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511CE-546D-4931-87DB-D9928647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A6EB-E541-41F8-B4CA-14C0EED2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5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3CC3-4013-4E6B-8F6A-43AE7FE3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8645-6281-4775-8663-704DB45E3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6805D-B847-4A66-8CB6-534CF3077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E0BC5-F17E-43C4-A79D-CC3E1C58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54A70-2F7F-4AF8-AD81-0FA66AE6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F827F-42FF-4F50-B387-7C2365B8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9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720C-E6BE-4367-A032-374ABAC0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D86DA-6D8A-43C6-AFF9-A3CB28925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A9542-EB00-43B4-863B-DD76B1B7C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A3659-7074-41E2-9741-7A0ABB57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9719-A810-46DD-BDEA-347195DA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579A2-E2DF-4D3C-B804-3D46B76E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6D814-B291-43D3-A16E-AAA90584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B8095-ACDB-4334-BC41-D7E48D076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B781A-E5E8-49E2-8462-8FC88DCD4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C56FE-F10C-41D1-872C-72900C3EAA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AD6DC-3E64-437F-B3C9-60AD5F1A1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A0FAA-8F33-4BC9-8EEF-C817D22C6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5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4BFF-C031-47B6-95C7-A8EA93116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365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19900" b="1" dirty="0"/>
              <a:t>Statistics</a:t>
            </a:r>
            <a:endParaRPr lang="en-US" sz="1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C4BD3-B455-4A0C-9C74-CE5670373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969" y="5383946"/>
            <a:ext cx="11512062" cy="1884362"/>
          </a:xfrm>
        </p:spPr>
        <p:txBody>
          <a:bodyPr>
            <a:normAutofit/>
          </a:bodyPr>
          <a:lstStyle/>
          <a:p>
            <a:r>
              <a:rPr lang="en-US" sz="4400" dirty="0"/>
              <a:t>Art of Making Decisions in the light of uncertainty</a:t>
            </a:r>
          </a:p>
        </p:txBody>
      </p:sp>
      <p:pic>
        <p:nvPicPr>
          <p:cNvPr id="1038" name="Picture 14" descr="Descriptive Statistics Key Terms, Explained">
            <a:extLst>
              <a:ext uri="{FF2B5EF4-FFF2-40B4-BE49-F238E27FC236}">
                <a16:creationId xmlns:a16="http://schemas.microsoft.com/office/drawing/2014/main" id="{AEB6C2AC-CB10-45A1-AAD9-732914AD3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32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9220-2BFE-42FB-8048-A55F01D1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T-Test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792B-3A5B-4A74-A54E-0CB3AB6B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 the sample is assumed to be normally distributed )</a:t>
            </a:r>
            <a:br>
              <a:rPr lang="en-US" dirty="0"/>
            </a:br>
            <a:r>
              <a:rPr lang="en-US" dirty="0"/>
              <a:t>(population mean and population standard deviation are known)</a:t>
            </a:r>
            <a:br>
              <a:rPr lang="en-US" dirty="0"/>
            </a:br>
            <a:r>
              <a:rPr lang="en-US" dirty="0"/>
              <a:t>Used to compare the mean of only two given samples. ( for three , we used ANOVA).</a:t>
            </a:r>
            <a:br>
              <a:rPr lang="en-US" dirty="0"/>
            </a:br>
            <a:r>
              <a:rPr lang="en-US" dirty="0"/>
              <a:t>3 Types of T-Test : One sample , Independent and Paired.</a:t>
            </a:r>
            <a:br>
              <a:rPr lang="en-US" i="1" dirty="0"/>
            </a:br>
            <a:r>
              <a:rPr lang="en-US" i="1" dirty="0"/>
              <a:t>Large T-Test Score = group are different</a:t>
            </a:r>
            <a:br>
              <a:rPr lang="en-US" i="1" dirty="0"/>
            </a:br>
            <a:r>
              <a:rPr lang="en-US" i="1" dirty="0"/>
              <a:t>Small T-Test Score = Group are same</a:t>
            </a:r>
          </a:p>
          <a:p>
            <a:pPr marL="0" indent="0">
              <a:buNone/>
            </a:pPr>
            <a:r>
              <a:rPr lang="en-US" i="1" dirty="0"/>
              <a:t>Null : Mean of one sample = Mean of other sample</a:t>
            </a:r>
            <a:br>
              <a:rPr lang="en-US" i="1" dirty="0"/>
            </a:br>
            <a:r>
              <a:rPr lang="en-US" i="1" dirty="0"/>
              <a:t>Alternate : Mean of other sample </a:t>
            </a:r>
            <a:r>
              <a:rPr lang="en-US" dirty="0"/>
              <a:t>≠</a:t>
            </a:r>
            <a:r>
              <a:rPr lang="en-US" i="1" dirty="0"/>
              <a:t>Mean of other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5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BBD6-EA05-439A-A80C-1A13C42F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8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medium-content-serif-font"/>
              </a:rPr>
              <a:t>ANOVA Test ( Analysis of Variance ) : </a:t>
            </a:r>
            <a:br>
              <a:rPr lang="en-US" b="1" dirty="0">
                <a:latin typeface="medium-content-serif-fon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E7F6-66BA-41AC-B207-AD1BD6106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96F7EB-75BD-4434-B112-66E3FA07E551}"/>
              </a:ext>
            </a:extLst>
          </p:cNvPr>
          <p:cNvSpPr/>
          <p:nvPr/>
        </p:nvSpPr>
        <p:spPr>
          <a:xfrm>
            <a:off x="838200" y="1825625"/>
            <a:ext cx="10638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medium-content-serif-font"/>
              </a:rPr>
              <a:t>(random sample, Homogeneity, Normality)</a:t>
            </a:r>
          </a:p>
          <a:p>
            <a:r>
              <a:rPr lang="en-US" sz="3600" dirty="0">
                <a:latin typeface="medium-content-serif-font"/>
              </a:rPr>
              <a:t>(2 Types of </a:t>
            </a:r>
            <a:r>
              <a:rPr lang="en-US" sz="3600" dirty="0" err="1">
                <a:latin typeface="medium-content-serif-font"/>
              </a:rPr>
              <a:t>Anova</a:t>
            </a:r>
            <a:r>
              <a:rPr lang="en-US" sz="3600" dirty="0">
                <a:latin typeface="medium-content-serif-font"/>
              </a:rPr>
              <a:t>: One Way </a:t>
            </a:r>
            <a:r>
              <a:rPr lang="en-US" sz="3600" dirty="0" err="1">
                <a:latin typeface="medium-content-serif-font"/>
              </a:rPr>
              <a:t>Anova</a:t>
            </a:r>
            <a:r>
              <a:rPr lang="en-US" sz="3600" dirty="0">
                <a:latin typeface="medium-content-serif-font"/>
              </a:rPr>
              <a:t> and Multi-Way </a:t>
            </a:r>
            <a:r>
              <a:rPr lang="en-US" sz="3600" dirty="0" err="1">
                <a:latin typeface="medium-content-serif-font"/>
              </a:rPr>
              <a:t>Anova</a:t>
            </a:r>
            <a:r>
              <a:rPr lang="en-US" sz="3600" dirty="0">
                <a:latin typeface="medium-content-serif-font"/>
              </a:rPr>
              <a:t> )</a:t>
            </a:r>
            <a:br>
              <a:rPr lang="en-US" sz="3600" dirty="0"/>
            </a:br>
            <a:r>
              <a:rPr lang="en-US" sz="3600" dirty="0">
                <a:latin typeface="medium-content-serif-font"/>
              </a:rPr>
              <a:t>Used to compare multiple (three or more) samples with a single test/multiple tests and used to compare datasets as well.</a:t>
            </a:r>
            <a:br>
              <a:rPr lang="en-US" sz="3600" i="1" dirty="0">
                <a:latin typeface="medium-content-serif-font"/>
              </a:rPr>
            </a:br>
            <a:r>
              <a:rPr lang="en-US" sz="3600" i="1" dirty="0">
                <a:latin typeface="medium-content-serif-font"/>
              </a:rPr>
              <a:t>Null : All samples are equal</a:t>
            </a:r>
            <a:br>
              <a:rPr lang="en-US" sz="3600" i="1" dirty="0">
                <a:latin typeface="medium-content-serif-font"/>
              </a:rPr>
            </a:br>
            <a:r>
              <a:rPr lang="en-US" sz="3600" i="1" dirty="0">
                <a:latin typeface="medium-content-serif-font"/>
              </a:rPr>
              <a:t>Alternate : All samples are not equal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2598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A9C0-FFEE-4CCA-A361-D757925A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415" y="15410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CHI-Square</a:t>
            </a:r>
            <a:r>
              <a:rPr lang="en-US" sz="5400" b="1" dirty="0"/>
              <a:t> Test (χ2)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AD887-D30D-4E2C-98A5-5FAE47D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08" y="1348154"/>
            <a:ext cx="11095892" cy="5228491"/>
          </a:xfrm>
        </p:spPr>
        <p:txBody>
          <a:bodyPr/>
          <a:lstStyle/>
          <a:p>
            <a:r>
              <a:rPr lang="en-US" b="1" dirty="0"/>
              <a:t>Chi-Square Test (χ2) </a:t>
            </a:r>
            <a:r>
              <a:rPr lang="en-US" dirty="0"/>
              <a:t>( Comparison and Categorical )</a:t>
            </a:r>
            <a:br>
              <a:rPr lang="en-US" dirty="0"/>
            </a:br>
            <a:r>
              <a:rPr lang="en-US" i="1" dirty="0"/>
              <a:t>Used to compare 2 or more categorical variables.</a:t>
            </a:r>
            <a:br>
              <a:rPr lang="en-US" i="1" dirty="0"/>
            </a:br>
            <a:r>
              <a:rPr lang="en-US" dirty="0"/>
              <a:t>Types :</a:t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. Goodness of fit test, which determines if a sample matches the population.</a:t>
            </a:r>
            <a:br>
              <a:rPr lang="en-US" dirty="0"/>
            </a:br>
            <a:r>
              <a:rPr lang="en-US" dirty="0"/>
              <a:t>ii. A chi-square fit test for two independent variables is used to compare two variables if the data fits.</a:t>
            </a:r>
            <a:br>
              <a:rPr lang="en-US" dirty="0"/>
            </a:br>
            <a:r>
              <a:rPr lang="en-US" dirty="0"/>
              <a:t>a. A small chi-square value means that data fits</a:t>
            </a:r>
            <a:br>
              <a:rPr lang="en-US" dirty="0"/>
            </a:br>
            <a:r>
              <a:rPr lang="en-US" dirty="0"/>
              <a:t>b. A high chi-square value means that data doesn’t fit.</a:t>
            </a:r>
            <a:br>
              <a:rPr lang="en-US" dirty="0"/>
            </a:br>
            <a:r>
              <a:rPr lang="en-US" i="1" dirty="0"/>
              <a:t>Null: Variable A and Variable B are independent</a:t>
            </a:r>
            <a:br>
              <a:rPr lang="en-US" i="1" dirty="0"/>
            </a:br>
            <a:r>
              <a:rPr lang="en-US" i="1" dirty="0"/>
              <a:t>Alternate: Variable A and Variable B are not independent.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8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60E2-0371-40A4-8B93-A31F7E63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 fontScale="90000"/>
          </a:bodyPr>
          <a:lstStyle/>
          <a:p>
            <a:r>
              <a:rPr lang="en-US" sz="9800" b="1" dirty="0"/>
              <a:t>Probability</a:t>
            </a:r>
            <a:r>
              <a:rPr lang="en-US" dirty="0"/>
              <a:t> 	</a:t>
            </a:r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70C5-137D-4DA6-A05A-680298F8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877" y="1876430"/>
            <a:ext cx="5959700" cy="459470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Measurement of uncertainty</a:t>
            </a:r>
          </a:p>
          <a:p>
            <a:r>
              <a:rPr lang="en-US" sz="2400" dirty="0"/>
              <a:t>Independent Events: A and B are independent </a:t>
            </a:r>
            <a:r>
              <a:rPr lang="en-US" sz="2400" dirty="0" err="1"/>
              <a:t>iﬀ</a:t>
            </a:r>
            <a:r>
              <a:rPr lang="en-US" sz="2400" dirty="0"/>
              <a:t>:</a:t>
            </a:r>
          </a:p>
          <a:p>
            <a:pPr lvl="2"/>
            <a:r>
              <a:rPr lang="en-US" sz="2400" dirty="0"/>
              <a:t> P(A ∩ B) = P(A)P(B)</a:t>
            </a:r>
          </a:p>
          <a:p>
            <a:pPr lvl="2"/>
            <a:r>
              <a:rPr lang="en-US" sz="2400" dirty="0"/>
              <a:t> P(A|B) = P(A) </a:t>
            </a:r>
          </a:p>
          <a:p>
            <a:pPr lvl="2"/>
            <a:r>
              <a:rPr lang="en-US" sz="2400" dirty="0"/>
              <a:t>P(B|A) = P(B) </a:t>
            </a:r>
          </a:p>
          <a:p>
            <a:pPr marL="0" lvl="2" indent="288925"/>
            <a:r>
              <a:rPr lang="en-US" sz="2400" dirty="0"/>
              <a:t>Conditional Probability: P(A|B) = P(A,B)/P(B)</a:t>
            </a:r>
          </a:p>
          <a:p>
            <a:pPr marL="0" lvl="2" indent="288925"/>
            <a:r>
              <a:rPr lang="en-US" sz="2400" dirty="0"/>
              <a:t>Bayes Theorem: P(A|B) = P(B|A)P(A)/P(B) </a:t>
            </a:r>
          </a:p>
          <a:p>
            <a:pPr marL="0" lvl="2" indent="288925"/>
            <a:r>
              <a:rPr lang="en-US" sz="2400" dirty="0"/>
              <a:t>Joint Probability: P(A,B) = P(B|A)P(A) </a:t>
            </a:r>
          </a:p>
          <a:p>
            <a:pPr marL="0" lvl="2" indent="288925"/>
            <a:r>
              <a:rPr lang="en-US" sz="2400" dirty="0"/>
              <a:t>Marginal Probability: P(A)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B98DF-FC9C-4C97-BDDC-E8AC0913A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3" y="2281049"/>
            <a:ext cx="4280900" cy="2295901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18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1C72-D6C9-4299-9462-52D85040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7" y="353961"/>
            <a:ext cx="11395586" cy="1189703"/>
          </a:xfrm>
        </p:spPr>
        <p:txBody>
          <a:bodyPr>
            <a:noAutofit/>
          </a:bodyPr>
          <a:lstStyle/>
          <a:p>
            <a:r>
              <a:rPr lang="en-US" sz="6000" dirty="0"/>
              <a:t>Probability Distribution Function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9734B-1AE4-41FA-A964-74E02E29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07" y="1252537"/>
            <a:ext cx="11587316" cy="5359278"/>
          </a:xfrm>
        </p:spPr>
        <p:txBody>
          <a:bodyPr>
            <a:normAutofit/>
          </a:bodyPr>
          <a:lstStyle/>
          <a:p>
            <a:r>
              <a:rPr lang="en-GB" dirty="0"/>
              <a:t>function that describes the likelihood of obtaining the possible values that a random variable can assume. </a:t>
            </a:r>
          </a:p>
          <a:p>
            <a:r>
              <a:rPr lang="en-GB" dirty="0"/>
              <a:t>Probability distributions describe the dispersion of the values of a random variable. Consequently, the kind of variable determines the type of probability distribution</a:t>
            </a:r>
          </a:p>
          <a:p>
            <a:r>
              <a:rPr lang="en-GB" dirty="0"/>
              <a:t>Two Types of Distributions:</a:t>
            </a:r>
          </a:p>
          <a:p>
            <a:pPr lvl="1"/>
            <a:r>
              <a:rPr lang="en-GB" sz="3200" dirty="0"/>
              <a:t>Probability Mass Functions for discrete variables ( PMF )</a:t>
            </a:r>
          </a:p>
          <a:p>
            <a:pPr lvl="1"/>
            <a:r>
              <a:rPr lang="en-GB" sz="3200" dirty="0"/>
              <a:t>Probability Density functions for continuous variables  ( PDF 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FE818-5CB2-4075-85A1-26A77BCBF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15" y="5076092"/>
            <a:ext cx="5193323" cy="14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2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B744A-32B0-44E6-9A8E-62131060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61" y="347670"/>
            <a:ext cx="10515600" cy="4351338"/>
          </a:xfrm>
        </p:spPr>
        <p:txBody>
          <a:bodyPr>
            <a:normAutofit/>
          </a:bodyPr>
          <a:lstStyle/>
          <a:p>
            <a:r>
              <a:rPr lang="en-GB" sz="4000" dirty="0"/>
              <a:t>Discrete probability mass distributions functions where each particular value has a non-zero likelihood,</a:t>
            </a:r>
          </a:p>
          <a:p>
            <a:r>
              <a:rPr lang="en-GB" sz="4000" dirty="0"/>
              <a:t>Specific values in continuous distributions have a zero probability. For example, the likelihood of measuring a temperature that is exactly 32 degrees is zero.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48964-8541-45CD-AC6D-68346FE7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465" y="4460874"/>
            <a:ext cx="4064626" cy="20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3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1DA1FA-EE1F-41AA-B80F-4DD7A1139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04775"/>
            <a:ext cx="7286625" cy="3381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02C869-460E-41C2-A6DC-5330815F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84"/>
          <a:stretch/>
        </p:blipFill>
        <p:spPr>
          <a:xfrm>
            <a:off x="2797071" y="3577318"/>
            <a:ext cx="7038945" cy="295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87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A982-A76D-4CC1-84A4-4B96F826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Types of Discrete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5EC9-156C-4446-9919-2B717EA3E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Binomial distribution </a:t>
            </a:r>
            <a:r>
              <a:rPr lang="en-GB" dirty="0"/>
              <a:t>to model binary data, such as coin tosses.</a:t>
            </a:r>
          </a:p>
          <a:p>
            <a:r>
              <a:rPr lang="en-GB" b="1" dirty="0"/>
              <a:t>Poisson distribution </a:t>
            </a:r>
            <a:r>
              <a:rPr lang="en-GB" dirty="0"/>
              <a:t>to model count data, such as the count of library book checkouts per hour.</a:t>
            </a:r>
          </a:p>
          <a:p>
            <a:r>
              <a:rPr lang="en-GB" b="1" dirty="0"/>
              <a:t>Uniform distribution </a:t>
            </a:r>
            <a:r>
              <a:rPr lang="en-GB" dirty="0"/>
              <a:t>to model multiple events with the same probability, such as rolling a die.</a:t>
            </a:r>
          </a:p>
          <a:p>
            <a:r>
              <a:rPr lang="en-GB" b="1" dirty="0"/>
              <a:t>Power Distribution </a:t>
            </a:r>
            <a:r>
              <a:rPr lang="en-GB" dirty="0"/>
              <a:t>: </a:t>
            </a:r>
            <a:r>
              <a:rPr lang="en-US" dirty="0"/>
              <a:t>change in one quantity varies as a power of another quantity, measure the inequality in the world. e.g. wealth, word frequency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85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3A4C-E0D7-4385-8920-19318F80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Types of Continuous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DC664-0C07-498F-9648-7616D265B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Gaussian – Normal Distribution-Bell Curve</a:t>
            </a:r>
          </a:p>
          <a:p>
            <a:r>
              <a:rPr lang="en-US" sz="4400" dirty="0"/>
              <a:t>Exponential Distribution</a:t>
            </a:r>
          </a:p>
          <a:p>
            <a:r>
              <a:rPr lang="en-US" sz="4400" dirty="0"/>
              <a:t>Gamma Distribution</a:t>
            </a:r>
          </a:p>
          <a:p>
            <a:r>
              <a:rPr lang="en-US" sz="4400" dirty="0"/>
              <a:t>Beta Distribution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9171A-3366-400D-B458-E50403C16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0"/>
          <a:stretch/>
        </p:blipFill>
        <p:spPr>
          <a:xfrm>
            <a:off x="7588332" y="2802514"/>
            <a:ext cx="2715182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99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47472F-BB78-4645-8602-DADF7B040A10}"/>
              </a:ext>
            </a:extLst>
          </p:cNvPr>
          <p:cNvSpPr/>
          <p:nvPr/>
        </p:nvSpPr>
        <p:spPr>
          <a:xfrm>
            <a:off x="316524" y="164123"/>
            <a:ext cx="106341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Probability Density Function (PDF) Gives the probability that a </a:t>
            </a:r>
            <a:r>
              <a:rPr lang="en-US" dirty="0" err="1"/>
              <a:t>rv</a:t>
            </a:r>
            <a:r>
              <a:rPr lang="en-US" dirty="0"/>
              <a:t> takes on the value x: </a:t>
            </a:r>
            <a:r>
              <a:rPr lang="en-US" dirty="0" err="1"/>
              <a:t>pX</a:t>
            </a:r>
            <a:r>
              <a:rPr lang="en-US" dirty="0"/>
              <a:t>(x) = P(X = x)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Cumulative Density Function (CDF) Gives the probability that a random variable is less than or equal to x: FX(x) = P(X ≤ x) Note: The PDF and the CDF of a given random variable contain exactly the same information.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41F3E3B-E6D0-4F24-81C3-DC25CED0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4" y="2001081"/>
            <a:ext cx="8562975" cy="1981200"/>
          </a:xfrm>
          <a:prstGeom prst="rect">
            <a:avLst/>
          </a:prstGeom>
        </p:spPr>
      </p:pic>
      <p:pic>
        <p:nvPicPr>
          <p:cNvPr id="1026" name="Picture 2" descr="Characterizing a Distribution — Introduction to Statistics 6.4 ...">
            <a:extLst>
              <a:ext uri="{FF2B5EF4-FFF2-40B4-BE49-F238E27FC236}">
                <a16:creationId xmlns:a16="http://schemas.microsoft.com/office/drawing/2014/main" id="{9D1902D9-FB3A-4C50-9303-09474A714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53" y="2121319"/>
            <a:ext cx="6244623" cy="429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8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DA79-4663-48C9-8924-9298DD3D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267" y="0"/>
            <a:ext cx="12298533" cy="1743074"/>
          </a:xfrm>
        </p:spPr>
        <p:txBody>
          <a:bodyPr>
            <a:normAutofit/>
          </a:bodyPr>
          <a:lstStyle/>
          <a:p>
            <a:r>
              <a:rPr lang="en-US" sz="4600" b="1" dirty="0"/>
              <a:t>Normal Distribution vs Standard Normal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4681C-D681-47AB-A8C7-21A3A4BB9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236"/>
          <a:stretch/>
        </p:blipFill>
        <p:spPr>
          <a:xfrm>
            <a:off x="229526" y="1446630"/>
            <a:ext cx="3369459" cy="51093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7B2F74-DD1F-4B3D-AA76-A5C280769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63" y="5438274"/>
            <a:ext cx="4622122" cy="1433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EF24F2-F7C5-4132-83CF-8A33196D3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10" y="1446630"/>
            <a:ext cx="7267575" cy="3590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5153BA-85EE-4413-B54F-E30D7F81A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910" y="1243011"/>
            <a:ext cx="29432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6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138C-A67F-4E2C-9762-7243BDA0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Probability Distributive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C0F5A-C9E3-4623-A70A-DDA033FE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44" y="1798393"/>
            <a:ext cx="9020495" cy="49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86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84BC-9127-41C6-A13E-4FCAEFBF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Probability Function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12D192-040D-4FCD-AB1D-D76B4F83F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85"/>
          <a:stretch/>
        </p:blipFill>
        <p:spPr>
          <a:xfrm>
            <a:off x="1573136" y="1825624"/>
            <a:ext cx="7875663" cy="47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14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8BD4-F333-4707-9594-13ACF161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vs Combinations 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476FBB-804E-4F18-9860-9FDE9FA22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89" y="2219324"/>
            <a:ext cx="11006586" cy="33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0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FEE1-C9E9-4314-9A0E-6EFC6484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Central Limit Theorem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9B003-6647-4D2F-B755-4A1E669F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 of all sample of population ~ mean of population as number of observations in sample increases.</a:t>
            </a:r>
          </a:p>
          <a:p>
            <a:pPr marL="0" indent="0">
              <a:buNone/>
            </a:pPr>
            <a:r>
              <a:rPr lang="en-US" dirty="0"/>
              <a:t>Sample would be normal distributed if n&gt;30 even population is normally distributed or not.</a:t>
            </a:r>
          </a:p>
          <a:p>
            <a:pPr marL="0" indent="0">
              <a:buNone/>
            </a:pPr>
            <a:r>
              <a:rPr lang="en-US" dirty="0"/>
              <a:t>Sample would be normal distributed but population should be normally distributed (In case of n&lt;30)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43FF8-D91A-4672-969F-99C36A33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83723"/>
            <a:ext cx="9360877" cy="121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9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9863-5E54-4903-9F4E-3AF4DE31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E30145-EF83-4BF2-9793-C2A975378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0"/>
            <a:ext cx="7418510" cy="667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3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4CE7-522C-4203-B6CE-92F064A1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968" y="0"/>
            <a:ext cx="8979877" cy="1039018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AFB5F-A690-49EC-A02C-D11719007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5" y="1354015"/>
            <a:ext cx="12098215" cy="5451231"/>
          </a:xfrm>
        </p:spPr>
        <p:txBody>
          <a:bodyPr>
            <a:normAutofit/>
          </a:bodyPr>
          <a:lstStyle/>
          <a:p>
            <a:r>
              <a:rPr lang="en-US" sz="3900" dirty="0"/>
              <a:t>Null Hypothesis : Ho : no Change : Neutral</a:t>
            </a:r>
          </a:p>
          <a:p>
            <a:r>
              <a:rPr lang="en-US" sz="3900" dirty="0"/>
              <a:t>Alternate Hypothesis : H1 : alternate of Null Hypothesis</a:t>
            </a:r>
          </a:p>
          <a:p>
            <a:endParaRPr lang="en-US" sz="3800" dirty="0"/>
          </a:p>
          <a:p>
            <a:pPr marL="0" indent="0">
              <a:buNone/>
            </a:pPr>
            <a:r>
              <a:rPr lang="en-US" sz="4700" dirty="0"/>
              <a:t>Uses in statistics and machine Learning.</a:t>
            </a:r>
          </a:p>
          <a:p>
            <a:pPr lvl="2"/>
            <a:r>
              <a:rPr lang="en-US" sz="3800" dirty="0"/>
              <a:t>Comparison</a:t>
            </a:r>
          </a:p>
          <a:p>
            <a:pPr lvl="2"/>
            <a:r>
              <a:rPr lang="en-US" sz="3800" dirty="0"/>
              <a:t>Relationship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Examples : Clinical Trial, Court Justice.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A148F-EED1-4A48-8370-393C4D0F6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17" t="61902" r="18490" b="2190"/>
          <a:stretch/>
        </p:blipFill>
        <p:spPr>
          <a:xfrm>
            <a:off x="6928338" y="4079631"/>
            <a:ext cx="4911970" cy="16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3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A8A6-8761-4128-AA23-A88E6411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Confidence Interval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282F59-E391-4C2F-A9D8-030305452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464" y="1643062"/>
            <a:ext cx="6448425" cy="3571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91D363-C007-41D2-A2CC-59FA97378612}"/>
              </a:ext>
            </a:extLst>
          </p:cNvPr>
          <p:cNvSpPr txBox="1"/>
          <p:nvPr/>
        </p:nvSpPr>
        <p:spPr>
          <a:xfrm>
            <a:off x="838200" y="5216768"/>
            <a:ext cx="102752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P is Low, Null Must Go</a:t>
            </a:r>
          </a:p>
        </p:txBody>
      </p:sp>
    </p:spTree>
    <p:extLst>
      <p:ext uri="{BB962C8B-B14F-4D97-AF65-F5344CB8AC3E}">
        <p14:creationId xmlns:p14="http://schemas.microsoft.com/office/powerpoint/2010/main" val="375391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2A70-3AAF-42AE-A407-FCA8C82D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24558"/>
            <a:ext cx="10515600" cy="1325563"/>
          </a:xfrm>
        </p:spPr>
        <p:txBody>
          <a:bodyPr/>
          <a:lstStyle/>
          <a:p>
            <a:r>
              <a:rPr lang="en-US" dirty="0"/>
              <a:t>Hypothesis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3B702-BA96-4420-BDD7-FAB6F8EC4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16" y="1606642"/>
            <a:ext cx="11352809" cy="503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0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EF2B58-1420-4CB8-8848-D9DF6144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9" y="398851"/>
            <a:ext cx="11207260" cy="621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3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E468-ED74-49E2-BA17-3CE71971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Z-Test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6832-4432-499D-8472-9B6CD840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( the sample is assumed to be normally distributed )</a:t>
            </a:r>
            <a:br>
              <a:rPr lang="en-US" sz="3600" dirty="0"/>
            </a:br>
            <a:r>
              <a:rPr lang="en-US" sz="3600" dirty="0"/>
              <a:t>(population mean and population standard deviation are known)</a:t>
            </a:r>
            <a:br>
              <a:rPr lang="en-US" sz="3600" dirty="0"/>
            </a:br>
            <a:r>
              <a:rPr lang="en-US" sz="3600" dirty="0"/>
              <a:t>Used to validate hypothesis that the sample drawn belongs to the same population.</a:t>
            </a:r>
            <a:br>
              <a:rPr lang="en-US" sz="3600" i="1" dirty="0"/>
            </a:br>
            <a:r>
              <a:rPr lang="en-US" sz="3600" i="1" dirty="0"/>
              <a:t>Null : Mean of sample = Mean of population</a:t>
            </a:r>
            <a:br>
              <a:rPr lang="en-US" sz="3600" i="1" dirty="0"/>
            </a:br>
            <a:r>
              <a:rPr lang="en-US" sz="3600" i="1" dirty="0"/>
              <a:t>Alternate : Mean of sample </a:t>
            </a:r>
            <a:r>
              <a:rPr lang="en-US" sz="3600" dirty="0"/>
              <a:t>≠</a:t>
            </a:r>
            <a:r>
              <a:rPr lang="en-US" sz="3600" i="1" dirty="0"/>
              <a:t>Mean of population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309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604</Words>
  <Application>Microsoft Office PowerPoint</Application>
  <PresentationFormat>Widescreen</PresentationFormat>
  <Paragraphs>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medium-content-serif-font</vt:lpstr>
      <vt:lpstr>Office Theme</vt:lpstr>
      <vt:lpstr>Statistics</vt:lpstr>
      <vt:lpstr>Normal Distribution vs Standard Normal Distribution</vt:lpstr>
      <vt:lpstr>Central Limit Theorem </vt:lpstr>
      <vt:lpstr>Inference Statistics</vt:lpstr>
      <vt:lpstr>Hypothesis Testing</vt:lpstr>
      <vt:lpstr>Confidence Interval</vt:lpstr>
      <vt:lpstr>Hypothesis Tests</vt:lpstr>
      <vt:lpstr>PowerPoint Presentation</vt:lpstr>
      <vt:lpstr>Z-Test</vt:lpstr>
      <vt:lpstr>T-Test</vt:lpstr>
      <vt:lpstr>ANOVA Test ( Analysis of Variance ) :  </vt:lpstr>
      <vt:lpstr>CHI-Square Test (χ2)</vt:lpstr>
      <vt:lpstr>Probability  </vt:lpstr>
      <vt:lpstr>Probability Distribution Function </vt:lpstr>
      <vt:lpstr>PowerPoint Presentation</vt:lpstr>
      <vt:lpstr>PowerPoint Presentation</vt:lpstr>
      <vt:lpstr>Types of Discrete Distribution</vt:lpstr>
      <vt:lpstr>Types of Continuous Distribution</vt:lpstr>
      <vt:lpstr>PowerPoint Presentation</vt:lpstr>
      <vt:lpstr>Continuous Probability Distributive Function</vt:lpstr>
      <vt:lpstr>Discrete Probability Function Distribution</vt:lpstr>
      <vt:lpstr>Permutations vs Combinations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Sharma,Ranjan,GURGAON,GLOBE-GTS-Network Soln. Alpha Gurgaon</dc:creator>
  <cp:lastModifiedBy>Sharma,Ranjan,GURGAON,GLOBE-GTS-Network Soln. Alpha Gurgaon</cp:lastModifiedBy>
  <cp:revision>8</cp:revision>
  <dcterms:created xsi:type="dcterms:W3CDTF">2020-05-20T17:46:58Z</dcterms:created>
  <dcterms:modified xsi:type="dcterms:W3CDTF">2020-05-21T09:57:37Z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Ranjan.Sharma@nestle.com</vt:lpwstr>
  </property>
  <property fmtid="{D5CDD505-2E9C-101B-9397-08002B2CF9AE}" pid="5" name="MSIP_Label_1ada0a2f-b917-4d51-b0d0-d418a10c8b23_SetDate">
    <vt:lpwstr>2020-05-20T18:00:24.4489570Z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e029b881-d146-459d-ac6b-8a93037001fc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</Properties>
</file>