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7" r:id="rId5"/>
    <p:sldId id="265" r:id="rId6"/>
    <p:sldId id="286" r:id="rId7"/>
    <p:sldId id="281" r:id="rId8"/>
    <p:sldId id="278" r:id="rId9"/>
    <p:sldId id="259" r:id="rId10"/>
    <p:sldId id="283" r:id="rId11"/>
    <p:sldId id="279" r:id="rId12"/>
    <p:sldId id="277" r:id="rId13"/>
    <p:sldId id="288" r:id="rId14"/>
    <p:sldId id="287" r:id="rId15"/>
    <p:sldId id="274" r:id="rId16"/>
    <p:sldId id="280" r:id="rId17"/>
    <p:sldId id="266" r:id="rId18"/>
    <p:sldId id="261" r:id="rId19"/>
    <p:sldId id="271" r:id="rId20"/>
    <p:sldId id="272" r:id="rId21"/>
    <p:sldId id="273" r:id="rId22"/>
    <p:sldId id="270" r:id="rId23"/>
    <p:sldId id="262" r:id="rId24"/>
    <p:sldId id="267" r:id="rId25"/>
    <p:sldId id="268" r:id="rId26"/>
    <p:sldId id="284" r:id="rId27"/>
    <p:sldId id="263" r:id="rId28"/>
    <p:sldId id="269" r:id="rId29"/>
    <p:sldId id="276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841C8-5991-4308-ABBB-F41F5E7922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D70E8C-3EFC-4814-AEBD-11088FAC21C5}">
      <dgm:prSet custT="1"/>
      <dgm:spPr/>
      <dgm:t>
        <a:bodyPr/>
        <a:lstStyle/>
        <a:p>
          <a:r>
            <a:rPr lang="en-US" sz="4000" b="1" dirty="0"/>
            <a:t>Statistics</a:t>
          </a:r>
          <a:r>
            <a:rPr lang="en-US" sz="3900" dirty="0"/>
            <a:t> : we have Problem, then we collect Data.</a:t>
          </a:r>
        </a:p>
      </dgm:t>
    </dgm:pt>
    <dgm:pt modelId="{F069EBD4-C9E8-4289-9FD0-A72332E27B0F}" type="parTrans" cxnId="{50B2CEDD-80B3-4D19-81E5-63A490226340}">
      <dgm:prSet/>
      <dgm:spPr/>
      <dgm:t>
        <a:bodyPr/>
        <a:lstStyle/>
        <a:p>
          <a:endParaRPr lang="en-US"/>
        </a:p>
      </dgm:t>
    </dgm:pt>
    <dgm:pt modelId="{5417BF3B-7DE1-412C-BE90-65EEF27DA81D}" type="sibTrans" cxnId="{50B2CEDD-80B3-4D19-81E5-63A490226340}">
      <dgm:prSet/>
      <dgm:spPr/>
      <dgm:t>
        <a:bodyPr/>
        <a:lstStyle/>
        <a:p>
          <a:endParaRPr lang="en-US"/>
        </a:p>
      </dgm:t>
    </dgm:pt>
    <dgm:pt modelId="{147D418E-4862-4DBB-A5C7-36EAB48C20E8}">
      <dgm:prSet custT="1"/>
      <dgm:spPr/>
      <dgm:t>
        <a:bodyPr/>
        <a:lstStyle/>
        <a:p>
          <a:r>
            <a:rPr lang="en-US" sz="4400" b="1" dirty="0"/>
            <a:t>Machine Learning</a:t>
          </a:r>
          <a:r>
            <a:rPr lang="en-US" sz="3900" dirty="0"/>
            <a:t> : We have Data , we have to find Solution.</a:t>
          </a:r>
        </a:p>
      </dgm:t>
    </dgm:pt>
    <dgm:pt modelId="{21135D0D-8F38-41C1-A21B-AD906A584C80}" type="parTrans" cxnId="{F06F0B4D-3CC2-47C4-BEFC-091EC9F5F204}">
      <dgm:prSet/>
      <dgm:spPr/>
      <dgm:t>
        <a:bodyPr/>
        <a:lstStyle/>
        <a:p>
          <a:endParaRPr lang="en-US"/>
        </a:p>
      </dgm:t>
    </dgm:pt>
    <dgm:pt modelId="{D5FBCDE6-0D19-4B5B-A7D0-A81CE0FD7902}" type="sibTrans" cxnId="{F06F0B4D-3CC2-47C4-BEFC-091EC9F5F204}">
      <dgm:prSet/>
      <dgm:spPr/>
      <dgm:t>
        <a:bodyPr/>
        <a:lstStyle/>
        <a:p>
          <a:endParaRPr lang="en-US"/>
        </a:p>
      </dgm:t>
    </dgm:pt>
    <dgm:pt modelId="{61D55376-1D6E-43CF-8AAC-6597DA5A4161}">
      <dgm:prSet custT="1"/>
      <dgm:spPr/>
      <dgm:t>
        <a:bodyPr/>
        <a:lstStyle/>
        <a:p>
          <a:r>
            <a:rPr lang="en-US" sz="3200" dirty="0"/>
            <a:t>Data &gt;&gt;&gt; Solution</a:t>
          </a:r>
        </a:p>
      </dgm:t>
    </dgm:pt>
    <dgm:pt modelId="{D6740DA9-DA5B-4BCD-9E20-438CB7C07EFC}" type="parTrans" cxnId="{6D55733F-A7F1-44D1-8A1A-0C76A8D2F2FD}">
      <dgm:prSet/>
      <dgm:spPr/>
      <dgm:t>
        <a:bodyPr/>
        <a:lstStyle/>
        <a:p>
          <a:endParaRPr lang="en-US"/>
        </a:p>
      </dgm:t>
    </dgm:pt>
    <dgm:pt modelId="{07B83A2C-1800-45B5-BC78-17DD43F22996}" type="sibTrans" cxnId="{6D55733F-A7F1-44D1-8A1A-0C76A8D2F2FD}">
      <dgm:prSet/>
      <dgm:spPr/>
      <dgm:t>
        <a:bodyPr/>
        <a:lstStyle/>
        <a:p>
          <a:endParaRPr lang="en-US"/>
        </a:p>
      </dgm:t>
    </dgm:pt>
    <dgm:pt modelId="{3B09C726-FF64-4A0A-A3F0-21083A934312}">
      <dgm:prSet custT="1"/>
      <dgm:spPr/>
      <dgm:t>
        <a:bodyPr/>
        <a:lstStyle/>
        <a:p>
          <a:r>
            <a:rPr lang="en-US" sz="3200" dirty="0"/>
            <a:t>Problem &gt;&gt;&gt; Data</a:t>
          </a:r>
        </a:p>
      </dgm:t>
    </dgm:pt>
    <dgm:pt modelId="{481FEFDD-8AA0-4E75-910A-B1C527FB8416}" type="sibTrans" cxnId="{43C925F8-20AB-43A2-ADF0-AC9ADCED3B95}">
      <dgm:prSet/>
      <dgm:spPr/>
      <dgm:t>
        <a:bodyPr/>
        <a:lstStyle/>
        <a:p>
          <a:endParaRPr lang="en-US"/>
        </a:p>
      </dgm:t>
    </dgm:pt>
    <dgm:pt modelId="{1244E483-5F2F-4884-AF0D-1A188EBDF6F7}" type="parTrans" cxnId="{43C925F8-20AB-43A2-ADF0-AC9ADCED3B95}">
      <dgm:prSet/>
      <dgm:spPr/>
      <dgm:t>
        <a:bodyPr/>
        <a:lstStyle/>
        <a:p>
          <a:endParaRPr lang="en-US"/>
        </a:p>
      </dgm:t>
    </dgm:pt>
    <dgm:pt modelId="{16FA3544-3F31-4113-B782-F5FD854C599C}" type="pres">
      <dgm:prSet presAssocID="{CB4841C8-5991-4308-ABBB-F41F5E792209}" presName="diagram" presStyleCnt="0">
        <dgm:presLayoutVars>
          <dgm:dir/>
          <dgm:resizeHandles val="exact"/>
        </dgm:presLayoutVars>
      </dgm:prSet>
      <dgm:spPr/>
    </dgm:pt>
    <dgm:pt modelId="{C7E430C6-06B0-4BAB-99AB-17D04718E44E}" type="pres">
      <dgm:prSet presAssocID="{B0D70E8C-3EFC-4814-AEBD-11088FAC21C5}" presName="node" presStyleLbl="node1" presStyleIdx="0" presStyleCnt="2" custScaleX="120154">
        <dgm:presLayoutVars>
          <dgm:bulletEnabled val="1"/>
        </dgm:presLayoutVars>
      </dgm:prSet>
      <dgm:spPr/>
    </dgm:pt>
    <dgm:pt modelId="{2C1DC997-ABC2-4579-BBE1-0C8621216036}" type="pres">
      <dgm:prSet presAssocID="{5417BF3B-7DE1-412C-BE90-65EEF27DA81D}" presName="sibTrans" presStyleCnt="0"/>
      <dgm:spPr/>
    </dgm:pt>
    <dgm:pt modelId="{D3EE5FCD-1586-4385-B499-B41C9189515B}" type="pres">
      <dgm:prSet presAssocID="{147D418E-4862-4DBB-A5C7-36EAB48C20E8}" presName="node" presStyleLbl="node1" presStyleIdx="1" presStyleCnt="2" custScaleX="124534">
        <dgm:presLayoutVars>
          <dgm:bulletEnabled val="1"/>
        </dgm:presLayoutVars>
      </dgm:prSet>
      <dgm:spPr/>
    </dgm:pt>
  </dgm:ptLst>
  <dgm:cxnLst>
    <dgm:cxn modelId="{82F66025-68AC-4E21-A4D2-D35857E7F8E2}" type="presOf" srcId="{B0D70E8C-3EFC-4814-AEBD-11088FAC21C5}" destId="{C7E430C6-06B0-4BAB-99AB-17D04718E44E}" srcOrd="0" destOrd="0" presId="urn:microsoft.com/office/officeart/2005/8/layout/default"/>
    <dgm:cxn modelId="{027A102B-1A9D-4F77-8739-BA398DF67443}" type="presOf" srcId="{147D418E-4862-4DBB-A5C7-36EAB48C20E8}" destId="{D3EE5FCD-1586-4385-B499-B41C9189515B}" srcOrd="0" destOrd="0" presId="urn:microsoft.com/office/officeart/2005/8/layout/default"/>
    <dgm:cxn modelId="{6D55733F-A7F1-44D1-8A1A-0C76A8D2F2FD}" srcId="{147D418E-4862-4DBB-A5C7-36EAB48C20E8}" destId="{61D55376-1D6E-43CF-8AAC-6597DA5A4161}" srcOrd="0" destOrd="0" parTransId="{D6740DA9-DA5B-4BCD-9E20-438CB7C07EFC}" sibTransId="{07B83A2C-1800-45B5-BC78-17DD43F22996}"/>
    <dgm:cxn modelId="{F06F0B4D-3CC2-47C4-BEFC-091EC9F5F204}" srcId="{CB4841C8-5991-4308-ABBB-F41F5E792209}" destId="{147D418E-4862-4DBB-A5C7-36EAB48C20E8}" srcOrd="1" destOrd="0" parTransId="{21135D0D-8F38-41C1-A21B-AD906A584C80}" sibTransId="{D5FBCDE6-0D19-4B5B-A7D0-A81CE0FD7902}"/>
    <dgm:cxn modelId="{21538BC7-5A8C-46B3-B534-C5636EB33648}" type="presOf" srcId="{CB4841C8-5991-4308-ABBB-F41F5E792209}" destId="{16FA3544-3F31-4113-B782-F5FD854C599C}" srcOrd="0" destOrd="0" presId="urn:microsoft.com/office/officeart/2005/8/layout/default"/>
    <dgm:cxn modelId="{255B3EDB-0FF5-4962-9363-C81C08DE0ED6}" type="presOf" srcId="{61D55376-1D6E-43CF-8AAC-6597DA5A4161}" destId="{D3EE5FCD-1586-4385-B499-B41C9189515B}" srcOrd="0" destOrd="1" presId="urn:microsoft.com/office/officeart/2005/8/layout/default"/>
    <dgm:cxn modelId="{50B2CEDD-80B3-4D19-81E5-63A490226340}" srcId="{CB4841C8-5991-4308-ABBB-F41F5E792209}" destId="{B0D70E8C-3EFC-4814-AEBD-11088FAC21C5}" srcOrd="0" destOrd="0" parTransId="{F069EBD4-C9E8-4289-9FD0-A72332E27B0F}" sibTransId="{5417BF3B-7DE1-412C-BE90-65EEF27DA81D}"/>
    <dgm:cxn modelId="{C4A901E0-80E2-44A9-8FE4-CE004076B1CD}" type="presOf" srcId="{3B09C726-FF64-4A0A-A3F0-21083A934312}" destId="{C7E430C6-06B0-4BAB-99AB-17D04718E44E}" srcOrd="0" destOrd="1" presId="urn:microsoft.com/office/officeart/2005/8/layout/default"/>
    <dgm:cxn modelId="{43C925F8-20AB-43A2-ADF0-AC9ADCED3B95}" srcId="{B0D70E8C-3EFC-4814-AEBD-11088FAC21C5}" destId="{3B09C726-FF64-4A0A-A3F0-21083A934312}" srcOrd="0" destOrd="0" parTransId="{1244E483-5F2F-4884-AF0D-1A188EBDF6F7}" sibTransId="{481FEFDD-8AA0-4E75-910A-B1C527FB8416}"/>
    <dgm:cxn modelId="{8A374BF3-C53D-4801-84E5-0A6358DB0F40}" type="presParOf" srcId="{16FA3544-3F31-4113-B782-F5FD854C599C}" destId="{C7E430C6-06B0-4BAB-99AB-17D04718E44E}" srcOrd="0" destOrd="0" presId="urn:microsoft.com/office/officeart/2005/8/layout/default"/>
    <dgm:cxn modelId="{0705C749-5CA2-4E2A-9F7A-3E4728DA2E7D}" type="presParOf" srcId="{16FA3544-3F31-4113-B782-F5FD854C599C}" destId="{2C1DC997-ABC2-4579-BBE1-0C8621216036}" srcOrd="1" destOrd="0" presId="urn:microsoft.com/office/officeart/2005/8/layout/default"/>
    <dgm:cxn modelId="{02AC5807-7CEA-4248-978C-641DCE3691BE}" type="presParOf" srcId="{16FA3544-3F31-4113-B782-F5FD854C599C}" destId="{D3EE5FCD-1586-4385-B499-B41C9189515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430C6-06B0-4BAB-99AB-17D04718E44E}">
      <dsp:nvSpPr>
        <dsp:cNvPr id="0" name=""/>
        <dsp:cNvSpPr/>
      </dsp:nvSpPr>
      <dsp:spPr>
        <a:xfrm>
          <a:off x="451539" y="1574"/>
          <a:ext cx="5718068" cy="28553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Statistics</a:t>
          </a:r>
          <a:r>
            <a:rPr lang="en-US" sz="3900" kern="1200" dirty="0"/>
            <a:t> : we have Problem, then we collect Data.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Problem &gt;&gt;&gt; Data</a:t>
          </a:r>
        </a:p>
      </dsp:txBody>
      <dsp:txXfrm>
        <a:off x="451539" y="1574"/>
        <a:ext cx="5718068" cy="2855370"/>
      </dsp:txXfrm>
    </dsp:sp>
    <dsp:sp modelId="{D3EE5FCD-1586-4385-B499-B41C9189515B}">
      <dsp:nvSpPr>
        <dsp:cNvPr id="0" name=""/>
        <dsp:cNvSpPr/>
      </dsp:nvSpPr>
      <dsp:spPr>
        <a:xfrm>
          <a:off x="347318" y="3332839"/>
          <a:ext cx="5926510" cy="28553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Machine Learning</a:t>
          </a:r>
          <a:r>
            <a:rPr lang="en-US" sz="3900" kern="1200" dirty="0"/>
            <a:t> : We have Data , we have to find Solution.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 &gt;&gt;&gt; Solution</a:t>
          </a:r>
        </a:p>
      </dsp:txBody>
      <dsp:txXfrm>
        <a:off x="347318" y="3332839"/>
        <a:ext cx="5926510" cy="285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08DD-7915-442D-9D12-311484CC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FF009-046B-4C60-BFD2-083E79D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E9E2-3681-4D97-AA6C-FA585A6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1617-4CBE-45D2-B1E1-9193277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D997-74B8-4169-9A98-C167A16B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7E8E-A75D-4BCE-AAB3-AFAC22D3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9EA6-EA05-495D-95DD-8D264B81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EDA8-5C7F-492E-A6EF-5D111734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46B6-5DED-41ED-AD25-7EBABCF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3D3-FAEF-4D06-B867-2350595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7E47D-5C7D-49D3-B1F0-67ABC6B8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CC59-9385-4CF7-A128-E0E3C30E0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8B14-DE5F-4A74-91BF-83AEE7B0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6AAB-E1E0-4486-8DD9-5806F08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441-68D6-495A-ABAA-82704B5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455A-6E68-4795-98DE-04AB0920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BB3C-5380-4373-B4B2-E9B61B08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397A-EA4A-4B30-B16E-01E2C827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F15-3963-4DDF-A536-3F5D26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13D-E4FC-4F27-8E9F-35D9FE9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9B5D-84EE-4065-B10E-E68225B3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278D-698D-4470-AC6A-B536DE03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2576-84DA-4220-A6A5-ECD3BD7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6D36-0C75-4215-B945-FA58B74C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F9F0-5CB0-4FC9-98A6-FD6FECF4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6AF2-9373-429B-A065-3C84F091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330A-AEF1-44C9-B21C-665E2D28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8EB7-8A14-4901-B4D6-ADD27817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0193-8533-494A-87B0-4FED327E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9A71-D057-4EB3-B545-6B870C3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3401-6116-4BA6-BC26-7782D4F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2AC3-4918-490E-89B6-E62244F5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1537-8AC5-4893-9827-D513EE50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44B-6583-4E03-BFC5-6AA009AC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E6EF-00DC-4C59-ACC7-CAB13C6F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1D616-5A48-479B-BCDC-FD82108E2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F716C-8567-448E-B624-3AEED69E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DFA54-7D66-44FB-98AA-9B5180C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C1A8E-3048-4475-80D8-3154C85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6C35-216C-41F6-BA5D-12F9EF76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91DCC-52CD-4E36-89DB-5521F98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1A8A-5611-4531-B0AE-CFB25F1B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AA13-E1F1-4E3A-92D0-EA2AA9ED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AE1-2273-4400-A495-C82C390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511CE-546D-4931-87DB-D992864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A6EB-E541-41F8-B4CA-14C0EE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3CC3-4013-4E6B-8F6A-43AE7FE3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645-6281-4775-8663-704DB45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805D-B847-4A66-8CB6-534CF307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E0BC5-F17E-43C4-A79D-CC3E1C5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54A70-2F7F-4AF8-AD81-0FA66AE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827F-42FF-4F50-B387-7C2365B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20C-E6BE-4367-A032-374ABAC0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86DA-6D8A-43C6-AFF9-A3CB2892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9542-EB00-43B4-863B-DD76B1B7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3659-7074-41E2-9741-7A0ABB5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9719-A810-46DD-BDEA-347195D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79A2-E2DF-4D3C-B804-3D46B76E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6D814-B291-43D3-A16E-AAA9058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8095-ACDB-4334-BC41-D7E48D07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781A-E5E8-49E2-8462-8FC88DCD4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56FE-F10C-41D1-872C-72900C3EAAB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D6DC-3E64-437F-B3C9-60AD5F1A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0FAA-8F33-4BC9-8EEF-C817D22C6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4BFF-C031-47B6-95C7-A8EA9311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6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9900" b="1" dirty="0"/>
              <a:t>Statistics</a:t>
            </a:r>
            <a:endParaRPr lang="en-US" sz="1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C4BD3-B455-4A0C-9C74-CE567037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69" y="5383946"/>
            <a:ext cx="11512062" cy="1884362"/>
          </a:xfrm>
        </p:spPr>
        <p:txBody>
          <a:bodyPr>
            <a:normAutofit/>
          </a:bodyPr>
          <a:lstStyle/>
          <a:p>
            <a:r>
              <a:rPr lang="en-US" sz="4400" dirty="0"/>
              <a:t>Art of Making Decisions in the light of uncertainty</a:t>
            </a:r>
          </a:p>
        </p:txBody>
      </p:sp>
      <p:pic>
        <p:nvPicPr>
          <p:cNvPr id="1038" name="Picture 14" descr="Descriptive Statistics Key Terms, Explained">
            <a:extLst>
              <a:ext uri="{FF2B5EF4-FFF2-40B4-BE49-F238E27FC236}">
                <a16:creationId xmlns:a16="http://schemas.microsoft.com/office/drawing/2014/main" id="{AEB6C2AC-CB10-45A1-AAD9-732914AD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EE86-9C07-4CC4-95BD-AD05A2E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" y="119429"/>
            <a:ext cx="11781693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Significance of Sigma ( 4 sigma , 6 sigma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B812A-AF99-4B31-9FAE-C4E83400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3" y="2088295"/>
            <a:ext cx="9056013" cy="43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E2C9-E868-4F45-B4FB-144F23A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Kurtosis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1255F-ABE9-4FB4-B220-FF871966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1939131"/>
            <a:ext cx="9801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8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DEC-668F-48A4-9EF5-7A3A87BF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SKEWNESS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EDE94-CDFF-4AAF-8C10-7DAC4DCD9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1" y="2128988"/>
            <a:ext cx="7291021" cy="2910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9B2E1-D3D6-4545-94A0-0CE8C95D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50" y="2326922"/>
            <a:ext cx="4486275" cy="1257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70601C-4CD4-4499-A7C9-B1016CEEFA90}"/>
              </a:ext>
            </a:extLst>
          </p:cNvPr>
          <p:cNvSpPr txBox="1">
            <a:spLocks/>
          </p:cNvSpPr>
          <p:nvPr/>
        </p:nvSpPr>
        <p:spPr>
          <a:xfrm>
            <a:off x="416169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Sk</a:t>
            </a:r>
            <a:r>
              <a:rPr lang="en-US" sz="3200" b="1" dirty="0"/>
              <a:t> = -0.5 to +0.5 No skewness</a:t>
            </a:r>
            <a:br>
              <a:rPr lang="en-US" sz="3200" b="1" dirty="0"/>
            </a:br>
            <a:r>
              <a:rPr lang="en-US" sz="3200" b="1" dirty="0" err="1"/>
              <a:t>Sk</a:t>
            </a:r>
            <a:r>
              <a:rPr lang="en-US" sz="3200" b="1" dirty="0"/>
              <a:t> = -0.8 to +0.8 Moderate skewness</a:t>
            </a:r>
            <a:br>
              <a:rPr lang="en-US" sz="3200" b="1" dirty="0"/>
            </a:br>
            <a:r>
              <a:rPr lang="en-US" sz="3200" b="1" dirty="0"/>
              <a:t>-1 &lt; </a:t>
            </a:r>
            <a:r>
              <a:rPr lang="en-US" sz="3200" b="1" dirty="0" err="1"/>
              <a:t>Sk</a:t>
            </a:r>
            <a:r>
              <a:rPr lang="en-US" sz="3200" b="1" dirty="0"/>
              <a:t> &gt;  +1  :  Skewness          </a:t>
            </a:r>
          </a:p>
        </p:txBody>
      </p:sp>
    </p:spTree>
    <p:extLst>
      <p:ext uri="{BB962C8B-B14F-4D97-AF65-F5344CB8AC3E}">
        <p14:creationId xmlns:p14="http://schemas.microsoft.com/office/powerpoint/2010/main" val="188651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9863-5E54-4903-9F4E-3AF4DE31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A99F1-4C34-4688-8260-8BA9B3F4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309684"/>
            <a:ext cx="7350368" cy="60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463-E2EC-470B-A42D-88EA8DF0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Three types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9555-FB57-4AC0-998F-A5C44F7A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4" y="1690688"/>
            <a:ext cx="1076764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1) Descriptive Analytics :historical data</a:t>
            </a:r>
          </a:p>
          <a:p>
            <a:pPr marL="0" indent="0">
              <a:buNone/>
            </a:pPr>
            <a:r>
              <a:rPr lang="en-US" sz="4400" dirty="0"/>
              <a:t>2) Predictive Analytics : predict future</a:t>
            </a:r>
          </a:p>
          <a:p>
            <a:pPr marL="0" indent="0">
              <a:buNone/>
            </a:pPr>
            <a:r>
              <a:rPr lang="en-US" sz="4400" dirty="0"/>
              <a:t>3) Prescriptive Analytics : making future</a:t>
            </a:r>
          </a:p>
          <a:p>
            <a:pPr marL="3657600" lvl="8" indent="0">
              <a:buNone/>
            </a:pPr>
            <a:r>
              <a:rPr lang="en-US" sz="3400" dirty="0"/>
              <a:t>			</a:t>
            </a:r>
            <a:r>
              <a:rPr lang="en-US" sz="4400" dirty="0"/>
              <a:t>favorable.</a:t>
            </a:r>
            <a:endParaRPr lang="en-US" sz="3400" dirty="0"/>
          </a:p>
          <a:p>
            <a:pPr marL="633413" lvl="8" indent="58738">
              <a:buNone/>
            </a:pPr>
            <a:endParaRPr lang="en-US" sz="4400" dirty="0"/>
          </a:p>
          <a:p>
            <a:pPr marL="633413" lvl="8" indent="58738">
              <a:buNone/>
            </a:pPr>
            <a:r>
              <a:rPr lang="en-US" sz="4400" dirty="0"/>
              <a:t>Example : sales, cricket player century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814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71B0-1AAE-4CC9-8DAD-19DF32C9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5C53-E5EB-4C8C-8478-C9EFF34E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6C162-CFAD-43C9-A8C8-6881B099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A8A6-8761-4128-AA23-A88E6411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82F59-E391-4C2F-A9D8-03030545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15356"/>
            <a:ext cx="6448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0E2-0371-40A4-8B93-A31F7E63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70C5-137D-4DA6-A05A-680298F8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</a:t>
            </a:r>
            <a:r>
              <a:rPr lang="en-US" dirty="0" err="1"/>
              <a:t>uncertaininty</a:t>
            </a:r>
            <a:endParaRPr lang="en-US" dirty="0"/>
          </a:p>
          <a:p>
            <a:r>
              <a:rPr lang="en-US" dirty="0"/>
              <a:t>Independent Events: A and B are independent </a:t>
            </a:r>
            <a:r>
              <a:rPr lang="en-US" dirty="0" err="1"/>
              <a:t>iﬀ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 P(A ∩ B) = P(A)P(B)</a:t>
            </a:r>
          </a:p>
          <a:p>
            <a:pPr lvl="2"/>
            <a:r>
              <a:rPr lang="en-US" dirty="0"/>
              <a:t> P(A|B) = P(A) </a:t>
            </a:r>
          </a:p>
          <a:p>
            <a:pPr lvl="2"/>
            <a:r>
              <a:rPr lang="en-US" dirty="0"/>
              <a:t>P(B|A) = P(B) </a:t>
            </a:r>
          </a:p>
          <a:p>
            <a:pPr marL="0" lvl="2" indent="288925"/>
            <a:r>
              <a:rPr lang="en-US" sz="2800" dirty="0"/>
              <a:t>Conditional Probability: P(A|B) = P(A,B)/P(B)</a:t>
            </a:r>
          </a:p>
          <a:p>
            <a:pPr marL="0" lvl="2" indent="288925"/>
            <a:r>
              <a:rPr lang="en-US" sz="2800" dirty="0"/>
              <a:t> Bayes Theorem: P(A|B) = P(B|A)P(A)/P(B) </a:t>
            </a:r>
          </a:p>
          <a:p>
            <a:pPr marL="0" lvl="2" indent="288925"/>
            <a:r>
              <a:rPr lang="en-US" sz="2800" dirty="0"/>
              <a:t>Joint Probability: P(A,B) = P(B|A)P(A) </a:t>
            </a:r>
          </a:p>
          <a:p>
            <a:pPr marL="0" lvl="2" indent="288925"/>
            <a:r>
              <a:rPr lang="en-US" sz="2800" dirty="0"/>
              <a:t>Marginal Probability: P(A </a:t>
            </a:r>
          </a:p>
        </p:txBody>
      </p:sp>
    </p:spTree>
    <p:extLst>
      <p:ext uri="{BB962C8B-B14F-4D97-AF65-F5344CB8AC3E}">
        <p14:creationId xmlns:p14="http://schemas.microsoft.com/office/powerpoint/2010/main" val="34618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1C72-D6C9-4299-9462-52D85040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7" y="353961"/>
            <a:ext cx="11395586" cy="1189703"/>
          </a:xfrm>
        </p:spPr>
        <p:txBody>
          <a:bodyPr>
            <a:noAutofit/>
          </a:bodyPr>
          <a:lstStyle/>
          <a:p>
            <a:r>
              <a:rPr lang="en-US" sz="6000" dirty="0"/>
              <a:t>Probability Distribution Function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9734B-1AE4-41FA-A964-74E02E29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1543664"/>
            <a:ext cx="11587316" cy="4633299"/>
          </a:xfrm>
        </p:spPr>
        <p:txBody>
          <a:bodyPr>
            <a:normAutofit/>
          </a:bodyPr>
          <a:lstStyle/>
          <a:p>
            <a:r>
              <a:rPr lang="en-GB" dirty="0"/>
              <a:t>A probability distribution is a function that describes the likelihood of obtaining the possible values that a random variable can assume. In other words, the values of the variable  vary based on the underlying probability distribution.</a:t>
            </a:r>
          </a:p>
          <a:p>
            <a:r>
              <a:rPr lang="en-GB" dirty="0"/>
              <a:t>Probability distributions describe the dispersion of the values of a random variable. Consequently, the kind of variable determines the type of probability distribution</a:t>
            </a:r>
          </a:p>
          <a:p>
            <a:r>
              <a:rPr lang="en-GB" dirty="0"/>
              <a:t>Two Types of Distributions:</a:t>
            </a:r>
          </a:p>
          <a:p>
            <a:pPr lvl="1"/>
            <a:r>
              <a:rPr lang="en-GB" sz="3200" dirty="0"/>
              <a:t>Probability Mass Functions for discrete variables ( PMF )</a:t>
            </a:r>
          </a:p>
          <a:p>
            <a:pPr lvl="1"/>
            <a:r>
              <a:rPr lang="en-GB" sz="3200" dirty="0"/>
              <a:t>Probability Density functions for continuous variables  ( PDF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2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982-A76D-4CC1-84A4-4B96F82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Discrete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5EC9-156C-4446-9919-2B717EA3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Binomial distribution to model binary data, such as coin tosses.</a:t>
            </a:r>
          </a:p>
          <a:p>
            <a:r>
              <a:rPr lang="en-GB" dirty="0"/>
              <a:t>Poisson distribution to model count data, such as the count of library book checkouts per hour.</a:t>
            </a:r>
          </a:p>
          <a:p>
            <a:r>
              <a:rPr lang="en-GB" dirty="0"/>
              <a:t>Uniform distribution to model multiple events with the same probability, such as rolling a die.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2392-5717-4AB2-ADF3-87B694CF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Statistics ( COSAIPC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D534-E724-4756-8EE0-48B643893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690688"/>
            <a:ext cx="10915261" cy="5003189"/>
          </a:xfrm>
        </p:spPr>
        <p:txBody>
          <a:bodyPr>
            <a:normAutofit fontScale="40000" lnSpcReduction="20000"/>
          </a:bodyPr>
          <a:lstStyle/>
          <a:p>
            <a:r>
              <a:rPr lang="en-US" sz="9300" dirty="0"/>
              <a:t>Collection</a:t>
            </a:r>
          </a:p>
          <a:p>
            <a:r>
              <a:rPr lang="en-US" sz="9300" dirty="0"/>
              <a:t>Organizing </a:t>
            </a:r>
          </a:p>
          <a:p>
            <a:r>
              <a:rPr lang="en-US" sz="9300" dirty="0"/>
              <a:t>Analyze</a:t>
            </a:r>
          </a:p>
          <a:p>
            <a:r>
              <a:rPr lang="en-US" sz="9300" dirty="0"/>
              <a:t>Interpret</a:t>
            </a:r>
          </a:p>
          <a:p>
            <a:r>
              <a:rPr lang="en-US" sz="9300" dirty="0"/>
              <a:t>Presentation</a:t>
            </a:r>
          </a:p>
          <a:p>
            <a:r>
              <a:rPr lang="en-US" sz="9300" dirty="0"/>
              <a:t>Conclusion</a:t>
            </a:r>
          </a:p>
          <a:p>
            <a:endParaRPr lang="en-US" dirty="0"/>
          </a:p>
          <a:p>
            <a:endParaRPr lang="en-US" sz="5000" dirty="0"/>
          </a:p>
          <a:p>
            <a:r>
              <a:rPr lang="en-US" sz="7000" dirty="0"/>
              <a:t>Decisions are best made with the aid of facts and data.</a:t>
            </a:r>
          </a:p>
          <a:p>
            <a:r>
              <a:rPr lang="en-US" sz="7000" dirty="0"/>
              <a:t>Machine Learning with out statistical analysis is completely non sense.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A4C-E0D7-4385-8920-19318F80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Continous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C664-0C07-498F-9648-7616D265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820A-AF0A-479C-A924-F4B4130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744A-32B0-44E6-9A8E-62131060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Discrete probability mass distributions functions where each particular value has a non-zero likelihood,</a:t>
            </a:r>
          </a:p>
          <a:p>
            <a:r>
              <a:rPr lang="en-GB" dirty="0"/>
              <a:t>But specific values in continuous distributions have a zero probability. For example, the likelihood of measuring a temperature that is exactly 32 degrees is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3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F46-A156-4C1B-AC4F-6BF40E1B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A762-970C-4847-9594-B1F84FC0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7472F-BB78-4645-8602-DADF7B040A10}"/>
              </a:ext>
            </a:extLst>
          </p:cNvPr>
          <p:cNvSpPr/>
          <p:nvPr/>
        </p:nvSpPr>
        <p:spPr>
          <a:xfrm>
            <a:off x="435078" y="2441437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Density Function (PDF) Gives the probability that a </a:t>
            </a:r>
            <a:r>
              <a:rPr lang="en-US" dirty="0" err="1"/>
              <a:t>rv</a:t>
            </a:r>
            <a:r>
              <a:rPr lang="en-US" dirty="0"/>
              <a:t> takes on the value x: </a:t>
            </a:r>
            <a:r>
              <a:rPr lang="en-US" dirty="0" err="1"/>
              <a:t>pX</a:t>
            </a:r>
            <a:r>
              <a:rPr lang="en-US" dirty="0"/>
              <a:t>(x) = P(X = x)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Cumulative Density Function (CDF) Gives the probability that a random variable is less than or equal to x: FX(x) = P(X ≤ x) Note: The PDF and the CDF of a given random variable contain exactly the same information.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41F3E3B-E6D0-4F24-81C3-DC25CED0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3462"/>
            <a:ext cx="8562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138C-A67F-4E2C-9762-7243BDA0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</a:t>
            </a:r>
            <a:r>
              <a:rPr lang="en-US" dirty="0" err="1"/>
              <a:t>Probabilty</a:t>
            </a:r>
            <a:r>
              <a:rPr lang="en-US" dirty="0"/>
              <a:t> Distributive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3DDD7-E7A2-445C-93A5-A71823A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213" b="23534"/>
          <a:stretch/>
        </p:blipFill>
        <p:spPr>
          <a:xfrm>
            <a:off x="661987" y="2448719"/>
            <a:ext cx="7548562" cy="4180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C2D9E-2355-40D5-94D0-36EAD375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825625"/>
            <a:ext cx="7639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FEE1-C9E9-4314-9A0E-6EFC6484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B003-6647-4D2F-B755-4A1E669F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 of all sample of population ~ mean of population as number of observations in sample increases.</a:t>
            </a:r>
          </a:p>
          <a:p>
            <a:pPr marL="0" indent="0">
              <a:buNone/>
            </a:pPr>
            <a:r>
              <a:rPr lang="en-US" dirty="0"/>
              <a:t>Sample would be normal distributed if n&gt;30</a:t>
            </a:r>
          </a:p>
          <a:p>
            <a:pPr marL="0" indent="0">
              <a:buNone/>
            </a:pPr>
            <a:r>
              <a:rPr lang="en-US" dirty="0"/>
              <a:t>Sample would be normal distributed but population should be normally distributed (In case of n&lt;30)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43FF8-D91A-4672-969F-99C36A33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7838"/>
            <a:ext cx="5810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A79-4663-48C9-8924-9298DD3D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67" y="0"/>
            <a:ext cx="12298533" cy="1743074"/>
          </a:xfrm>
        </p:spPr>
        <p:txBody>
          <a:bodyPr>
            <a:normAutofit/>
          </a:bodyPr>
          <a:lstStyle/>
          <a:p>
            <a:r>
              <a:rPr lang="en-US" sz="4600" b="1" dirty="0"/>
              <a:t>Normal Distribution vs Standard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3634-1E8C-444F-9E13-A994A9C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4681C-D681-47AB-A8C7-21A3A4BB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1387725"/>
            <a:ext cx="6909770" cy="510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BDA41-05AC-4B83-91B1-E6BDA2C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90" y="1387725"/>
            <a:ext cx="7842205" cy="31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167-861C-4163-92AB-0BC75B02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6AA09-5BCA-4C0B-B988-9763ED273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208" y="1890228"/>
            <a:ext cx="5629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4BC-9127-41C6-A13E-4FCAEFBF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Function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2D192-040D-4FCD-AB1D-D76B4F83F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5"/>
          <a:stretch/>
        </p:blipFill>
        <p:spPr>
          <a:xfrm>
            <a:off x="1573136" y="1825624"/>
            <a:ext cx="7875663" cy="4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8BD4-F333-4707-9594-13ACF161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vs Combinations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76FBB-804E-4F18-9860-9FDE9FA22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89" y="2219324"/>
            <a:ext cx="11006586" cy="33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09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DEC-A71A-4FC4-92C8-82943625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Tests vs Non 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20CC-A6E1-41F8-8A52-EB511E5A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EBFD-E731-41AB-8AB7-6246ADA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Terminologies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B066-3443-4AC6-AE39-F8A1E5D2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950824"/>
          </a:xfrm>
        </p:spPr>
        <p:txBody>
          <a:bodyPr>
            <a:noAutofit/>
          </a:bodyPr>
          <a:lstStyle/>
          <a:p>
            <a:r>
              <a:rPr lang="en-US" sz="3200" dirty="0"/>
              <a:t>Data : raw scattered, unstructured info</a:t>
            </a:r>
          </a:p>
          <a:p>
            <a:r>
              <a:rPr lang="en-US" sz="3200" dirty="0"/>
              <a:t>Variable :</a:t>
            </a:r>
            <a:r>
              <a:rPr lang="en-IN" sz="3200" dirty="0"/>
              <a:t> characteristic of each element of a population or sample.</a:t>
            </a:r>
            <a:endParaRPr lang="en-US" sz="3200" dirty="0"/>
          </a:p>
          <a:p>
            <a:r>
              <a:rPr lang="en-US" sz="3200" dirty="0"/>
              <a:t>Random Variable : Values described by chance,</a:t>
            </a:r>
            <a:r>
              <a:rPr lang="en-GB" sz="3200" dirty="0"/>
              <a:t> numerical function on the outcomes of a probability space</a:t>
            </a:r>
            <a:endParaRPr lang="en-US" sz="3200" dirty="0"/>
          </a:p>
          <a:p>
            <a:r>
              <a:rPr lang="en-US" sz="3200" dirty="0"/>
              <a:t>Sample and Population</a:t>
            </a:r>
          </a:p>
          <a:p>
            <a:pPr marL="0" indent="0">
              <a:buNone/>
            </a:pPr>
            <a:r>
              <a:rPr lang="en-IN" sz="3200" dirty="0"/>
              <a:t>• Parameter: A numerical value summarizing all the data of an entire population (Mean, Median, Mode).</a:t>
            </a:r>
            <a:endParaRPr lang="en-US" sz="3200" dirty="0"/>
          </a:p>
          <a:p>
            <a:pPr marL="0" indent="0">
              <a:buNone/>
            </a:pPr>
            <a:r>
              <a:rPr lang="en-IN" sz="3200" dirty="0"/>
              <a:t>• Statistic: A numerical value summarizing the sample data.</a:t>
            </a:r>
            <a:endParaRPr lang="en-US" sz="3200" dirty="0"/>
          </a:p>
          <a:p>
            <a:r>
              <a:rPr lang="en-US" sz="3200" dirty="0"/>
              <a:t>Estimation and Approximation.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51414-E844-4B7A-B47F-64FD6109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3" y="18255"/>
            <a:ext cx="4409263" cy="18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7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1C4-CC86-446B-A1E0-DCD422D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0FD8-A502-49F0-B112-97B25BB1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62C8-C452-4A96-BFC0-D5168117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6" y="1683513"/>
            <a:ext cx="58959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345B-6A75-4A1E-A2D6-6124F9A6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70" y="-1823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7E67-CA39-4EFA-B169-E3AA72CC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46" y="24992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 Data : Pie Chart and Bar Chart</a:t>
            </a:r>
          </a:p>
          <a:p>
            <a:pPr marL="0" indent="0">
              <a:buNone/>
            </a:pPr>
            <a:r>
              <a:rPr lang="en-US" dirty="0"/>
              <a:t>Numerical Data :Histogram, Box Plot, Line Plot and many others.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49E7A-FEBF-4B2F-BD75-CE0AC59A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3662"/>
            <a:ext cx="10140462" cy="42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53A4A-AC93-4155-9DC3-CCFE95F5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811161"/>
            <a:ext cx="3789947" cy="5403370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Statistics</a:t>
            </a:r>
            <a:br>
              <a:rPr lang="en-US" sz="7200" b="1" dirty="0">
                <a:solidFill>
                  <a:srgbClr val="FFFFFF"/>
                </a:solidFill>
              </a:rPr>
            </a:br>
            <a:r>
              <a:rPr lang="en-US" sz="7200" b="1" dirty="0">
                <a:solidFill>
                  <a:srgbClr val="FFFFFF"/>
                </a:solidFill>
              </a:rPr>
              <a:t>	  vs </a:t>
            </a:r>
            <a:br>
              <a:rPr lang="en-US" sz="7200" b="1" dirty="0">
                <a:solidFill>
                  <a:srgbClr val="FFFFFF"/>
                </a:solidFill>
              </a:rPr>
            </a:b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8000" b="1" dirty="0">
                <a:solidFill>
                  <a:srgbClr val="FFFFFF"/>
                </a:solidFill>
              </a:rPr>
              <a:t>Machine</a:t>
            </a:r>
            <a:r>
              <a:rPr lang="en-US" sz="7200" b="1" dirty="0">
                <a:solidFill>
                  <a:srgbClr val="FFFFFF"/>
                </a:solidFill>
              </a:rPr>
              <a:t>   </a:t>
            </a:r>
            <a:br>
              <a:rPr lang="en-US" sz="7200" b="1" dirty="0">
                <a:solidFill>
                  <a:srgbClr val="FFFFFF"/>
                </a:solidFill>
              </a:rPr>
            </a:b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8000" b="1" dirty="0">
                <a:solidFill>
                  <a:srgbClr val="FFFFFF"/>
                </a:solidFill>
              </a:rPr>
              <a:t>Learning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56998-D70F-445D-9A4C-678FD4AA7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975576"/>
              </p:ext>
            </p:extLst>
          </p:nvPr>
        </p:nvGraphicFramePr>
        <p:xfrm>
          <a:off x="5195714" y="293078"/>
          <a:ext cx="6621148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7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0900-19D7-4FC9-8B73-609187BC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" y="199293"/>
            <a:ext cx="10732477" cy="1491396"/>
          </a:xfrm>
        </p:spPr>
        <p:txBody>
          <a:bodyPr>
            <a:normAutofit/>
          </a:bodyPr>
          <a:lstStyle/>
          <a:p>
            <a:r>
              <a:rPr lang="en-US" sz="8000" b="1" dirty="0"/>
              <a:t>Statistics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24BA-32A1-4398-9F7E-BCA15254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547446"/>
            <a:ext cx="10978662" cy="462951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600" b="1" dirty="0"/>
              <a:t>Descriptive Statistics</a:t>
            </a:r>
            <a:r>
              <a:rPr lang="en-US" sz="3600" dirty="0"/>
              <a:t>: method of organizing, summarizing, and presenting data in an informative way (numerical facts, figures, or information) (population to sample )</a:t>
            </a:r>
          </a:p>
          <a:p>
            <a:r>
              <a:rPr lang="en-US" sz="3600" b="1" dirty="0"/>
              <a:t>Inferential Statistics: </a:t>
            </a:r>
            <a:r>
              <a:rPr lang="en-US" sz="3600" dirty="0"/>
              <a:t>deals with  COLLECTED SAMPLE data and to make an inference, correlation, conclusion, decision, estimate, prediction, or generalization about a population, based   on sample.</a:t>
            </a:r>
          </a:p>
        </p:txBody>
      </p:sp>
    </p:spTree>
    <p:extLst>
      <p:ext uri="{BB962C8B-B14F-4D97-AF65-F5344CB8AC3E}">
        <p14:creationId xmlns:p14="http://schemas.microsoft.com/office/powerpoint/2010/main" val="9813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744-FB3F-4BC3-B357-AABF1B80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/>
              <a:t>Two 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C9B8-5693-4317-A398-1ED5A259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C29D4-3DE9-4531-9D53-7ABE31496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t="13664" r="1578" b="8908"/>
          <a:stretch/>
        </p:blipFill>
        <p:spPr>
          <a:xfrm>
            <a:off x="5709139" y="2051539"/>
            <a:ext cx="6389076" cy="3315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B58BA-6266-4DBB-88E4-E010C6B19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4" t="6920" r="4182" b="7978"/>
          <a:stretch/>
        </p:blipFill>
        <p:spPr>
          <a:xfrm>
            <a:off x="265473" y="1910861"/>
            <a:ext cx="5326435" cy="39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7440-E574-4D4E-99AC-67DDFB39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Descriptive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CC5B-9625-43D4-A4F5-BC41ACBF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54" y="2025650"/>
            <a:ext cx="901504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15A-B637-45A3-913E-9C89F66D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8" y="225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Parameters vs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3CC6C-FC15-4576-A7F8-B5CE73EE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0987"/>
            <a:ext cx="5695950" cy="398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E3FAA-3C25-4434-9CDA-2C2FDB2B0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42" t="6952" b="4368"/>
          <a:stretch/>
        </p:blipFill>
        <p:spPr>
          <a:xfrm>
            <a:off x="6917349" y="2035785"/>
            <a:ext cx="5021538" cy="3896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914C3-3D18-4071-B4F4-B77E15436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17" b="41583"/>
          <a:stretch/>
        </p:blipFill>
        <p:spPr>
          <a:xfrm>
            <a:off x="492369" y="5669540"/>
            <a:ext cx="4336073" cy="814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ADBA9-8989-4209-8985-CDC822E8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08" y="5746244"/>
            <a:ext cx="1704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765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Statistics</vt:lpstr>
      <vt:lpstr>Statistics ( COSAIPC ) </vt:lpstr>
      <vt:lpstr>Terminologies </vt:lpstr>
      <vt:lpstr>Types of Data</vt:lpstr>
      <vt:lpstr>Statistics    vs   Machine     Learning </vt:lpstr>
      <vt:lpstr>Statistics Types</vt:lpstr>
      <vt:lpstr>Two Types of Statistics</vt:lpstr>
      <vt:lpstr>Descriptive Statistics</vt:lpstr>
      <vt:lpstr>Parameters vs Statistics</vt:lpstr>
      <vt:lpstr>Significance of Sigma ( 4 sigma , 6 sigma )</vt:lpstr>
      <vt:lpstr>Kurtosis</vt:lpstr>
      <vt:lpstr>SKEWNESS</vt:lpstr>
      <vt:lpstr>Inference Statistics</vt:lpstr>
      <vt:lpstr>Three types of Analytics</vt:lpstr>
      <vt:lpstr>Sampling</vt:lpstr>
      <vt:lpstr>Confidence Interval</vt:lpstr>
      <vt:lpstr>Probability  </vt:lpstr>
      <vt:lpstr>Probability Distribution Function </vt:lpstr>
      <vt:lpstr>Types of Discrete Distribution</vt:lpstr>
      <vt:lpstr>Types of Continous Distribution</vt:lpstr>
      <vt:lpstr>PowerPoint Presentation</vt:lpstr>
      <vt:lpstr>PowerPoint Presentation</vt:lpstr>
      <vt:lpstr>Continous Probabilty Distributive Function</vt:lpstr>
      <vt:lpstr>Central Limit Theorem </vt:lpstr>
      <vt:lpstr>Normal Distribution vs Standard Normal Distribution</vt:lpstr>
      <vt:lpstr>PowerPoint Presentation</vt:lpstr>
      <vt:lpstr>Discrete Probability Function Distribution</vt:lpstr>
      <vt:lpstr>Permutations vs Combinations  </vt:lpstr>
      <vt:lpstr>Parametric Tests vs Non Parametric Tests</vt:lpstr>
      <vt:lpstr>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Sharma,Ranjan,GURGAON,GLOBE-GTS-Network Soln. Alpha Gurgaon</dc:creator>
  <cp:lastModifiedBy>Sharma,Ranjan,GURGAON,GLOBE-GTS-Network Soln. Alpha Gurgaon</cp:lastModifiedBy>
  <cp:revision>12</cp:revision>
  <dcterms:created xsi:type="dcterms:W3CDTF">2020-05-08T08:46:06Z</dcterms:created>
  <dcterms:modified xsi:type="dcterms:W3CDTF">2020-05-08T18:14:41Z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2020-05-08T10:06:01.8621634Z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f8e98dd8-b20d-44db-b844-283c96decde4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