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ipto Dutta" initials="SD" lastIdx="1" clrIdx="0">
    <p:extLst>
      <p:ext uri="{19B8F6BF-5375-455C-9EA6-DF929625EA0E}">
        <p15:presenceInfo xmlns:p15="http://schemas.microsoft.com/office/powerpoint/2012/main" xmlns="" userId="cbd40ad27007b9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E99EA8-A9BE-4198-9385-ED59D7B2CD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31691E7C-095A-494E-923A-3A78C16A3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FF202A23-AA19-45BB-8654-BCAAC5C7B2FB}"/>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5" name="Footer Placeholder 4">
            <a:extLst>
              <a:ext uri="{FF2B5EF4-FFF2-40B4-BE49-F238E27FC236}">
                <a16:creationId xmlns:a16="http://schemas.microsoft.com/office/drawing/2014/main" xmlns="" id="{A391221A-5E94-49D8-81A3-7466A71831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D62A84C2-8E77-4697-AFA1-A6F1B78F9496}"/>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412519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40E16-000C-4D50-9F10-9E0663F9A97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D692AA85-C21E-4C6F-B0F7-A9345319A9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81E654CD-181B-46C1-B901-59675D173EEA}"/>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5" name="Footer Placeholder 4">
            <a:extLst>
              <a:ext uri="{FF2B5EF4-FFF2-40B4-BE49-F238E27FC236}">
                <a16:creationId xmlns:a16="http://schemas.microsoft.com/office/drawing/2014/main" xmlns="" id="{333741FA-60E6-420D-9F6E-2D5CF98AA7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1F501DF6-3389-4253-B7EF-38CCFFBBDB4A}"/>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50359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6D19268-8074-4BD8-81E6-0F204666FF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E61BE5EE-E923-4436-B2F1-AF78DAB854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AA34443A-2740-4C9C-9555-985AE3E8D986}"/>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5" name="Footer Placeholder 4">
            <a:extLst>
              <a:ext uri="{FF2B5EF4-FFF2-40B4-BE49-F238E27FC236}">
                <a16:creationId xmlns:a16="http://schemas.microsoft.com/office/drawing/2014/main" xmlns="" id="{205D88BA-272F-4C5C-B7D6-2A5936810F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AB1DD7EB-EAAF-4628-A39F-87A278A5DD62}"/>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325992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46511-C97A-4CE4-973A-FCF1FD44332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51839BD7-A339-49C1-A0D7-9AD2EF19D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DB99B281-E110-4810-9156-3D7CEC48289A}"/>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5" name="Footer Placeholder 4">
            <a:extLst>
              <a:ext uri="{FF2B5EF4-FFF2-40B4-BE49-F238E27FC236}">
                <a16:creationId xmlns:a16="http://schemas.microsoft.com/office/drawing/2014/main" xmlns="" id="{BFA9C0DD-9824-4D02-80EA-C944034CA0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E481348C-0F70-44AC-BEDD-F82ED361ED3E}"/>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223008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084BCB-9D7A-4FE0-B010-4EB4B6413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74D55D1F-634F-4571-819E-9246605C9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DAC7C2A-C5CE-4E9A-A80A-D0F6237B5073}"/>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5" name="Footer Placeholder 4">
            <a:extLst>
              <a:ext uri="{FF2B5EF4-FFF2-40B4-BE49-F238E27FC236}">
                <a16:creationId xmlns:a16="http://schemas.microsoft.com/office/drawing/2014/main" xmlns="" id="{CBD072E7-B4F8-4930-93B7-962D5F46380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DA8D567F-0292-42A7-84A1-AFA811C5848E}"/>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222089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D626AB-5773-4E2C-9FA8-DC183BD3231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76A07F30-23BE-4C74-B52C-690E8BBFE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CA4A365B-C14B-4A6B-9F61-A8C17F733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3ABECEB4-B9F1-4B32-87F1-108235B69DE1}"/>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6" name="Footer Placeholder 5">
            <a:extLst>
              <a:ext uri="{FF2B5EF4-FFF2-40B4-BE49-F238E27FC236}">
                <a16:creationId xmlns:a16="http://schemas.microsoft.com/office/drawing/2014/main" xmlns="" id="{58A018B4-A9DE-469B-8B51-CADED0347CD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76AFDB9A-786F-4B56-94FC-0C08B2A0E957}"/>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381321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D300D-483E-4E3C-801C-71AF74C617A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FDF84D73-040F-4446-A1F6-59B68B853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87EE8F1-2F5F-4CAA-B3F5-3EA5957FD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25AE214A-1027-4160-A1DA-3E1F13731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C202A53-908D-46A5-8630-7C3F6EB20A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89492822-2B55-42D4-83B3-6FBD6D0BBE2C}"/>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8" name="Footer Placeholder 7">
            <a:extLst>
              <a:ext uri="{FF2B5EF4-FFF2-40B4-BE49-F238E27FC236}">
                <a16:creationId xmlns:a16="http://schemas.microsoft.com/office/drawing/2014/main" xmlns="" id="{9D94569D-533A-4C3E-A7D1-8B1B9645F1A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81DCB5A5-3FCA-4938-B324-6950D9ED03B9}"/>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418389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A70B2-7DB1-4BDD-9EEF-EE9BCC1D578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2E73F057-35F2-4D49-8A92-E58A91FCA048}"/>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4" name="Footer Placeholder 3">
            <a:extLst>
              <a:ext uri="{FF2B5EF4-FFF2-40B4-BE49-F238E27FC236}">
                <a16:creationId xmlns:a16="http://schemas.microsoft.com/office/drawing/2014/main" xmlns="" id="{F969F70B-3F34-4591-8A04-F8693C1DFC7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72FADE02-E104-4EBE-9D66-C84B9D5B06B3}"/>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26709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93E80C4-52D1-44AF-866C-2ACBFB8A7F56}"/>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3" name="Footer Placeholder 2">
            <a:extLst>
              <a:ext uri="{FF2B5EF4-FFF2-40B4-BE49-F238E27FC236}">
                <a16:creationId xmlns:a16="http://schemas.microsoft.com/office/drawing/2014/main" xmlns="" id="{222E83EC-7EB2-453E-89A1-58301492E99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29806FE3-1E45-47D1-8F89-87F51D48F318}"/>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3054399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B7DEF-3D91-43C3-B425-8A847D596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DB94EBA9-9E01-4CF6-9640-8472282DCB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4F70458F-A336-4BE4-808B-DB6674E7C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8CAA26-6658-4EB6-B1A5-3B5C0ED3F396}"/>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6" name="Footer Placeholder 5">
            <a:extLst>
              <a:ext uri="{FF2B5EF4-FFF2-40B4-BE49-F238E27FC236}">
                <a16:creationId xmlns:a16="http://schemas.microsoft.com/office/drawing/2014/main" xmlns="" id="{7F0BE978-58C6-4D8F-895B-9D5528AEDBC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0BACEA7B-3F20-4AE0-8DCA-BD3B929D685F}"/>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36940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80B4CF-8984-4E6C-B364-9AECD9BB2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7502A30D-8AB5-4892-8D84-65C9CA729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xmlns="" id="{A82E59AD-FBE0-44AE-9778-CCB23D637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F7557B5-0B1D-428B-8D7F-5AE0C498F93A}"/>
              </a:ext>
            </a:extLst>
          </p:cNvPr>
          <p:cNvSpPr>
            <a:spLocks noGrp="1"/>
          </p:cNvSpPr>
          <p:nvPr>
            <p:ph type="dt" sz="half" idx="10"/>
          </p:nvPr>
        </p:nvSpPr>
        <p:spPr/>
        <p:txBody>
          <a:bodyPr/>
          <a:lstStyle/>
          <a:p>
            <a:fld id="{4A206105-CEF1-45B6-9A7C-D17996739B97}" type="datetimeFigureOut">
              <a:rPr lang="en-CA" smtClean="0"/>
              <a:pPr/>
              <a:t>2020-05-03</a:t>
            </a:fld>
            <a:endParaRPr lang="en-CA"/>
          </a:p>
        </p:txBody>
      </p:sp>
      <p:sp>
        <p:nvSpPr>
          <p:cNvPr id="6" name="Footer Placeholder 5">
            <a:extLst>
              <a:ext uri="{FF2B5EF4-FFF2-40B4-BE49-F238E27FC236}">
                <a16:creationId xmlns:a16="http://schemas.microsoft.com/office/drawing/2014/main" xmlns="" id="{E3E4D559-DFDF-4A82-AE8A-C63FAE147AE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577D0B96-F373-4548-BEB9-03FB35F34123}"/>
              </a:ext>
            </a:extLst>
          </p:cNvPr>
          <p:cNvSpPr>
            <a:spLocks noGrp="1"/>
          </p:cNvSpPr>
          <p:nvPr>
            <p:ph type="sldNum" sz="quarter" idx="12"/>
          </p:nvPr>
        </p:nvSpPr>
        <p:spPr/>
        <p:txBody>
          <a:body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175954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FB596D9-CDFA-4810-93E7-04FC29C98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E9C6FF2E-D330-46E6-B7B5-71EC919C3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C30D65BB-C00E-4231-8E9D-274714133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06105-CEF1-45B6-9A7C-D17996739B97}" type="datetimeFigureOut">
              <a:rPr lang="en-CA" smtClean="0"/>
              <a:pPr/>
              <a:t>2020-05-03</a:t>
            </a:fld>
            <a:endParaRPr lang="en-CA"/>
          </a:p>
        </p:txBody>
      </p:sp>
      <p:sp>
        <p:nvSpPr>
          <p:cNvPr id="5" name="Footer Placeholder 4">
            <a:extLst>
              <a:ext uri="{FF2B5EF4-FFF2-40B4-BE49-F238E27FC236}">
                <a16:creationId xmlns:a16="http://schemas.microsoft.com/office/drawing/2014/main" xmlns="" id="{AAC53017-45C2-42FE-B2B9-AFE6EDE64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1BE31196-CC77-450F-BCB8-378C023161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3EED6-744A-4E11-8C2B-AD13D29BAB9E}" type="slidenum">
              <a:rPr lang="en-CA" smtClean="0"/>
              <a:pPr/>
              <a:t>‹#›</a:t>
            </a:fld>
            <a:endParaRPr lang="en-CA"/>
          </a:p>
        </p:txBody>
      </p:sp>
    </p:spTree>
    <p:extLst>
      <p:ext uri="{BB962C8B-B14F-4D97-AF65-F5344CB8AC3E}">
        <p14:creationId xmlns:p14="http://schemas.microsoft.com/office/powerpoint/2010/main" xmlns="" val="97720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0B27210-D0CA-4654-B3E3-9ABB4F178E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2E576B4-55E8-4B1C-B3F2-A440B5410B10}"/>
              </a:ext>
            </a:extLst>
          </p:cNvPr>
          <p:cNvSpPr>
            <a:spLocks noGrp="1"/>
          </p:cNvSpPr>
          <p:nvPr>
            <p:ph type="ctrTitle"/>
          </p:nvPr>
        </p:nvSpPr>
        <p:spPr>
          <a:xfrm>
            <a:off x="6746628" y="1783959"/>
            <a:ext cx="4645250" cy="2889114"/>
          </a:xfrm>
        </p:spPr>
        <p:txBody>
          <a:bodyPr anchor="b">
            <a:normAutofit/>
          </a:bodyPr>
          <a:lstStyle/>
          <a:p>
            <a:pPr algn="l"/>
            <a:r>
              <a:rPr lang="en-CA" dirty="0">
                <a:solidFill>
                  <a:schemeClr val="bg1"/>
                </a:solidFill>
              </a:rPr>
              <a:t>EDA  for EPL</a:t>
            </a:r>
          </a:p>
        </p:txBody>
      </p:sp>
      <p:sp>
        <p:nvSpPr>
          <p:cNvPr id="3" name="Subtitle 2">
            <a:extLst>
              <a:ext uri="{FF2B5EF4-FFF2-40B4-BE49-F238E27FC236}">
                <a16:creationId xmlns:a16="http://schemas.microsoft.com/office/drawing/2014/main" xmlns="" id="{FC366583-4E2F-426E-85FC-AC56F5B6B7E8}"/>
              </a:ext>
            </a:extLst>
          </p:cNvPr>
          <p:cNvSpPr>
            <a:spLocks noGrp="1"/>
          </p:cNvSpPr>
          <p:nvPr>
            <p:ph type="subTitle" idx="1"/>
          </p:nvPr>
        </p:nvSpPr>
        <p:spPr>
          <a:xfrm>
            <a:off x="6746627" y="4750893"/>
            <a:ext cx="4645250" cy="1147863"/>
          </a:xfrm>
        </p:spPr>
        <p:txBody>
          <a:bodyPr anchor="t">
            <a:normAutofit/>
          </a:bodyPr>
          <a:lstStyle/>
          <a:p>
            <a:pPr algn="l"/>
            <a:r>
              <a:rPr lang="en-CA" sz="2000" dirty="0" smtClean="0">
                <a:solidFill>
                  <a:schemeClr val="bg1"/>
                </a:solidFill>
              </a:rPr>
              <a:t>Presented by Sudipto Dutta</a:t>
            </a:r>
            <a:endParaRPr lang="en-CA" sz="2000" dirty="0">
              <a:solidFill>
                <a:schemeClr val="bg1"/>
              </a:solidFill>
            </a:endParaRPr>
          </a:p>
        </p:txBody>
      </p:sp>
      <p:sp>
        <p:nvSpPr>
          <p:cNvPr id="12" name="Freeform: Shape 11">
            <a:extLst>
              <a:ext uri="{FF2B5EF4-FFF2-40B4-BE49-F238E27FC236}">
                <a16:creationId xmlns:a16="http://schemas.microsoft.com/office/drawing/2014/main" xmlns="" id="{1DB7C82F-AB7E-4F0C-B829-FA1B9C415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70B66945-4967-4040-926D-DCA44313CD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rawing&#10;&#10;Description automatically generated">
            <a:extLst>
              <a:ext uri="{FF2B5EF4-FFF2-40B4-BE49-F238E27FC236}">
                <a16:creationId xmlns:a16="http://schemas.microsoft.com/office/drawing/2014/main" xmlns="" id="{497EAC45-CF38-4338-9D3D-84F95E3ECFB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9382" y="1732954"/>
            <a:ext cx="4047843" cy="2023921"/>
          </a:xfrm>
          <a:prstGeom prst="rect">
            <a:avLst/>
          </a:prstGeom>
        </p:spPr>
      </p:pic>
    </p:spTree>
    <p:extLst>
      <p:ext uri="{BB962C8B-B14F-4D97-AF65-F5344CB8AC3E}">
        <p14:creationId xmlns:p14="http://schemas.microsoft.com/office/powerpoint/2010/main" xmlns="" val="2373246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Conclusions</a:t>
            </a:r>
            <a:endParaRPr lang="en-US" sz="3200" dirty="0"/>
          </a:p>
        </p:txBody>
      </p:sp>
      <p:sp>
        <p:nvSpPr>
          <p:cNvPr id="3" name="Content Placeholder 2"/>
          <p:cNvSpPr>
            <a:spLocks noGrp="1"/>
          </p:cNvSpPr>
          <p:nvPr>
            <p:ph idx="1"/>
          </p:nvPr>
        </p:nvSpPr>
        <p:spPr/>
        <p:txBody>
          <a:bodyPr>
            <a:normAutofit/>
          </a:bodyPr>
          <a:lstStyle/>
          <a:p>
            <a:r>
              <a:rPr lang="en-US" sz="2000" dirty="0" smtClean="0"/>
              <a:t>- Total </a:t>
            </a:r>
            <a:r>
              <a:rPr lang="en-US" sz="2000" dirty="0" smtClean="0"/>
              <a:t>20 </a:t>
            </a:r>
            <a:r>
              <a:rPr lang="en-US" sz="2000" dirty="0" smtClean="0"/>
              <a:t>Teams play in EPL every season, every teams plays twice with each other, one in home ground and other one in away ground.</a:t>
            </a:r>
          </a:p>
          <a:p>
            <a:r>
              <a:rPr lang="en-US" sz="2000" dirty="0" smtClean="0"/>
              <a:t>- Full Time Result </a:t>
            </a:r>
            <a:r>
              <a:rPr lang="en-US" sz="2000" dirty="0" smtClean="0"/>
              <a:t>(</a:t>
            </a:r>
            <a:r>
              <a:rPr lang="en-US" sz="2000" dirty="0" smtClean="0"/>
              <a:t>FTR</a:t>
            </a:r>
            <a:r>
              <a:rPr lang="en-US" sz="2000" dirty="0" smtClean="0"/>
              <a:t>) </a:t>
            </a:r>
            <a:r>
              <a:rPr lang="en-US" sz="2000" dirty="0" smtClean="0"/>
              <a:t>are heavily depending on Half Time Result </a:t>
            </a:r>
            <a:r>
              <a:rPr lang="en-US" sz="2000" dirty="0" smtClean="0"/>
              <a:t>(</a:t>
            </a:r>
            <a:r>
              <a:rPr lang="en-US" sz="2000" dirty="0" smtClean="0"/>
              <a:t>HTR</a:t>
            </a:r>
            <a:r>
              <a:rPr lang="en-US" sz="2000" dirty="0" smtClean="0"/>
              <a:t>) </a:t>
            </a:r>
            <a:r>
              <a:rPr lang="en-US" sz="2000" dirty="0" smtClean="0"/>
              <a:t>especially when Home team is leading or match ending in Draw during first </a:t>
            </a:r>
            <a:r>
              <a:rPr lang="en-US" sz="2000" dirty="0" smtClean="0"/>
              <a:t>half.</a:t>
            </a:r>
            <a:endParaRPr lang="en-US" sz="2000" dirty="0" smtClean="0"/>
          </a:p>
          <a:p>
            <a:r>
              <a:rPr lang="en-US" sz="2000" dirty="0" smtClean="0"/>
              <a:t>- </a:t>
            </a:r>
            <a:r>
              <a:rPr lang="en-US" sz="2000" dirty="0" smtClean="0"/>
              <a:t>Man </a:t>
            </a:r>
            <a:r>
              <a:rPr lang="en-US" sz="2000" dirty="0" smtClean="0"/>
              <a:t>United, Arsenal &amp; </a:t>
            </a:r>
            <a:r>
              <a:rPr lang="en-US" sz="2000" dirty="0" smtClean="0"/>
              <a:t>Liverpool </a:t>
            </a:r>
            <a:r>
              <a:rPr lang="en-US" sz="2000" dirty="0" smtClean="0"/>
              <a:t>are good attacking sides among all the EPL teams, they normally score 1-3 goals per match.</a:t>
            </a:r>
          </a:p>
          <a:p>
            <a:r>
              <a:rPr lang="en-US" sz="2000" dirty="0" smtClean="0"/>
              <a:t>- </a:t>
            </a:r>
            <a:r>
              <a:rPr lang="en-US" sz="2000" dirty="0" smtClean="0"/>
              <a:t>Man </a:t>
            </a:r>
            <a:r>
              <a:rPr lang="en-US" sz="2000" dirty="0" smtClean="0"/>
              <a:t>United, Chelsea &amp; </a:t>
            </a:r>
            <a:r>
              <a:rPr lang="en-US" sz="2000" dirty="0" smtClean="0"/>
              <a:t>Arsenal </a:t>
            </a:r>
            <a:r>
              <a:rPr lang="en-US" sz="2000" dirty="0" smtClean="0"/>
              <a:t>are good in </a:t>
            </a:r>
            <a:r>
              <a:rPr lang="en-US" sz="2000" dirty="0" smtClean="0"/>
              <a:t>defense, </a:t>
            </a:r>
            <a:r>
              <a:rPr lang="en-US" sz="2000" dirty="0" smtClean="0"/>
              <a:t>they normally consume 0-1 goal per match.</a:t>
            </a:r>
          </a:p>
          <a:p>
            <a:r>
              <a:rPr lang="en-US" sz="2000" dirty="0" smtClean="0"/>
              <a:t>- </a:t>
            </a:r>
            <a:r>
              <a:rPr lang="en-US" sz="2000" dirty="0" smtClean="0"/>
              <a:t>Man </a:t>
            </a:r>
            <a:r>
              <a:rPr lang="en-US" sz="2000" dirty="0" smtClean="0"/>
              <a:t>United, Arsenal, Chelsea, Liverpool, Man </a:t>
            </a:r>
            <a:r>
              <a:rPr lang="en-US" sz="2000" dirty="0" smtClean="0"/>
              <a:t>City </a:t>
            </a:r>
            <a:r>
              <a:rPr lang="en-US" sz="2000" dirty="0" smtClean="0"/>
              <a:t>are the most </a:t>
            </a:r>
            <a:r>
              <a:rPr lang="en-US" sz="2000" dirty="0" smtClean="0"/>
              <a:t>successful </a:t>
            </a:r>
            <a:r>
              <a:rPr lang="en-US" sz="2000" dirty="0" smtClean="0"/>
              <a:t>teams in EPL history in terms of winning &amp;  </a:t>
            </a:r>
            <a:r>
              <a:rPr lang="en-US" sz="2000" dirty="0" smtClean="0"/>
              <a:t>Arsenal</a:t>
            </a:r>
            <a:r>
              <a:rPr lang="en-US" sz="2000" dirty="0" smtClean="0"/>
              <a:t>, Man United, Liverpool, </a:t>
            </a:r>
            <a:r>
              <a:rPr lang="en-US" sz="2000" dirty="0" smtClean="0"/>
              <a:t>Chelsea </a:t>
            </a:r>
            <a:r>
              <a:rPr lang="en-US" sz="2000" dirty="0" smtClean="0"/>
              <a:t>appeared in all EPL seasons.</a:t>
            </a:r>
          </a:p>
          <a:p>
            <a:r>
              <a:rPr lang="en-US" sz="2000" dirty="0" smtClean="0"/>
              <a:t>- Total </a:t>
            </a:r>
            <a:r>
              <a:rPr lang="en-US" sz="2000" dirty="0" smtClean="0"/>
              <a:t>50 </a:t>
            </a:r>
            <a:r>
              <a:rPr lang="en-US" sz="2000" dirty="0" smtClean="0"/>
              <a:t>Teams have participated in EPL so far, but </a:t>
            </a:r>
            <a:r>
              <a:rPr lang="en-US" sz="2000" dirty="0" err="1" smtClean="0"/>
              <a:t>ony</a:t>
            </a:r>
            <a:r>
              <a:rPr lang="en-US" sz="2000" dirty="0" smtClean="0"/>
              <a:t> 6 teams have won the EPL and they are </a:t>
            </a:r>
            <a:r>
              <a:rPr lang="en-US" sz="2000" dirty="0" smtClean="0"/>
              <a:t>Man </a:t>
            </a:r>
            <a:r>
              <a:rPr lang="en-US" sz="2000" dirty="0" smtClean="0"/>
              <a:t>United, Chelsea, Arsenal, Man City, Leicester, </a:t>
            </a:r>
            <a:r>
              <a:rPr lang="en-US" sz="2000" dirty="0" smtClean="0"/>
              <a:t>Blackburn.</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517D1C-7918-4720-921D-B34F02F82B71}"/>
              </a:ext>
            </a:extLst>
          </p:cNvPr>
          <p:cNvSpPr>
            <a:spLocks noGrp="1"/>
          </p:cNvSpPr>
          <p:nvPr>
            <p:ph idx="1"/>
          </p:nvPr>
        </p:nvSpPr>
        <p:spPr/>
        <p:txBody>
          <a:bodyPr numCol="1">
            <a:normAutofit/>
          </a:bodyPr>
          <a:lstStyle/>
          <a:p>
            <a:pPr marL="0" indent="0" algn="ctr">
              <a:buNone/>
            </a:pPr>
            <a:endParaRPr lang="en-CA" sz="4400" dirty="0"/>
          </a:p>
          <a:p>
            <a:pPr marL="0" indent="0" algn="ctr">
              <a:buNone/>
            </a:pPr>
            <a:endParaRPr lang="en-CA" sz="4400" dirty="0"/>
          </a:p>
          <a:p>
            <a:pPr marL="0" indent="0" algn="ctr">
              <a:buNone/>
            </a:pPr>
            <a:r>
              <a:rPr lang="en-CA" sz="5200" dirty="0"/>
              <a:t>THANK YOU!!</a:t>
            </a:r>
          </a:p>
        </p:txBody>
      </p:sp>
    </p:spTree>
    <p:extLst>
      <p:ext uri="{BB962C8B-B14F-4D97-AF65-F5344CB8AC3E}">
        <p14:creationId xmlns:p14="http://schemas.microsoft.com/office/powerpoint/2010/main" xmlns="" val="1489955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E6872-7ED0-495F-8B1B-7FCED20526AE}"/>
              </a:ext>
            </a:extLst>
          </p:cNvPr>
          <p:cNvSpPr>
            <a:spLocks noGrp="1"/>
          </p:cNvSpPr>
          <p:nvPr>
            <p:ph type="title"/>
          </p:nvPr>
        </p:nvSpPr>
        <p:spPr/>
        <p:txBody>
          <a:bodyPr>
            <a:normAutofit/>
          </a:bodyPr>
          <a:lstStyle/>
          <a:p>
            <a:r>
              <a:rPr lang="en-CA" sz="3200" dirty="0"/>
              <a:t>Relation between Half Time Results and Full Time Results</a:t>
            </a:r>
          </a:p>
        </p:txBody>
      </p:sp>
      <p:pic>
        <p:nvPicPr>
          <p:cNvPr id="5" name="Content Placeholder 4" descr="A screen shot of a computer&#10;&#10;Description automatically generated">
            <a:extLst>
              <a:ext uri="{FF2B5EF4-FFF2-40B4-BE49-F238E27FC236}">
                <a16:creationId xmlns:a16="http://schemas.microsoft.com/office/drawing/2014/main" xmlns="" id="{83EB2038-4B98-4631-B8BA-CC62936B8689}"/>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46730" y="1454150"/>
            <a:ext cx="7098540" cy="3552856"/>
          </a:xfrm>
        </p:spPr>
      </p:pic>
      <p:sp>
        <p:nvSpPr>
          <p:cNvPr id="6" name="TextBox 5">
            <a:extLst>
              <a:ext uri="{FF2B5EF4-FFF2-40B4-BE49-F238E27FC236}">
                <a16:creationId xmlns:a16="http://schemas.microsoft.com/office/drawing/2014/main" xmlns="" id="{88736836-53AC-4B58-8CED-EC0A1F55CFDD}"/>
              </a:ext>
            </a:extLst>
          </p:cNvPr>
          <p:cNvSpPr txBox="1"/>
          <p:nvPr/>
        </p:nvSpPr>
        <p:spPr>
          <a:xfrm>
            <a:off x="1443037" y="5403850"/>
            <a:ext cx="9305925" cy="784830"/>
          </a:xfrm>
          <a:prstGeom prst="rect">
            <a:avLst/>
          </a:prstGeom>
          <a:noFill/>
        </p:spPr>
        <p:txBody>
          <a:bodyPr wrap="square" rtlCol="0">
            <a:spAutoFit/>
          </a:bodyPr>
          <a:lstStyle/>
          <a:p>
            <a:r>
              <a:rPr lang="en-US" sz="1500" dirty="0"/>
              <a:t>- Full Time Results are positively correlated with Half </a:t>
            </a:r>
            <a:r>
              <a:rPr lang="en-US" sz="1500"/>
              <a:t>Time </a:t>
            </a:r>
            <a:r>
              <a:rPr lang="en-US" sz="1500" smtClean="0"/>
              <a:t>Results, </a:t>
            </a:r>
            <a:r>
              <a:rPr lang="en-US" sz="1500" dirty="0"/>
              <a:t>which means Half Time results are likely to stay the same as Full </a:t>
            </a:r>
            <a:r>
              <a:rPr lang="en-US" sz="1500"/>
              <a:t>Time </a:t>
            </a:r>
            <a:r>
              <a:rPr lang="en-US" sz="1500" smtClean="0"/>
              <a:t>Results </a:t>
            </a:r>
            <a:r>
              <a:rPr lang="en-US" sz="1500" dirty="0"/>
              <a:t>especially when Home team is winning or match finishing as Draw in Half time, chances of turn-around are not very likely in EPL.</a:t>
            </a:r>
            <a:endParaRPr lang="en-CA" sz="1500" dirty="0"/>
          </a:p>
        </p:txBody>
      </p:sp>
      <p:sp>
        <p:nvSpPr>
          <p:cNvPr id="7" name="Rectangle 6"/>
          <p:cNvSpPr>
            <a:spLocks noChangeAspect="1"/>
          </p:cNvSpPr>
          <p:nvPr/>
        </p:nvSpPr>
        <p:spPr>
          <a:xfrm>
            <a:off x="10144664" y="1639018"/>
            <a:ext cx="66423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10150416" y="1765539"/>
            <a:ext cx="664234" cy="4571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10156167" y="1892061"/>
            <a:ext cx="664234" cy="45719"/>
          </a:xfrm>
          <a:prstGeom prst="rect">
            <a:avLst/>
          </a:prstGeom>
          <a:solidFill>
            <a:schemeClr val="accent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10964174" y="1561381"/>
            <a:ext cx="181154" cy="461665"/>
          </a:xfrm>
          <a:prstGeom prst="rect">
            <a:avLst/>
          </a:prstGeom>
          <a:noFill/>
        </p:spPr>
        <p:txBody>
          <a:bodyPr wrap="square" rtlCol="0">
            <a:spAutoFit/>
          </a:bodyPr>
          <a:lstStyle/>
          <a:p>
            <a:r>
              <a:rPr lang="en-CA" sz="800" dirty="0" smtClean="0"/>
              <a:t>HAD</a:t>
            </a:r>
            <a:endParaRPr lang="en-US" sz="800" dirty="0"/>
          </a:p>
        </p:txBody>
      </p:sp>
      <p:sp>
        <p:nvSpPr>
          <p:cNvPr id="11" name="Rectangle 10"/>
          <p:cNvSpPr/>
          <p:nvPr/>
        </p:nvSpPr>
        <p:spPr>
          <a:xfrm>
            <a:off x="9980762" y="1406106"/>
            <a:ext cx="1328468" cy="810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22117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C685A3-6EBA-4F88-AA19-2A9E2411AA09}"/>
              </a:ext>
            </a:extLst>
          </p:cNvPr>
          <p:cNvSpPr>
            <a:spLocks noGrp="1"/>
          </p:cNvSpPr>
          <p:nvPr>
            <p:ph type="title"/>
          </p:nvPr>
        </p:nvSpPr>
        <p:spPr/>
        <p:txBody>
          <a:bodyPr>
            <a:normAutofit/>
          </a:bodyPr>
          <a:lstStyle/>
          <a:p>
            <a:r>
              <a:rPr lang="en-CA" sz="3200" dirty="0"/>
              <a:t>Full Time Results &amp; Half Time Results Statistics</a:t>
            </a:r>
          </a:p>
        </p:txBody>
      </p:sp>
      <p:pic>
        <p:nvPicPr>
          <p:cNvPr id="6" name="Content Placeholder 5" descr="A picture containing clock&#10;&#10;Description automatically generated">
            <a:extLst>
              <a:ext uri="{FF2B5EF4-FFF2-40B4-BE49-F238E27FC236}">
                <a16:creationId xmlns:a16="http://schemas.microsoft.com/office/drawing/2014/main" xmlns="" id="{7A93E930-83D3-49E7-9CAF-192F07D2DB6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658144"/>
            <a:ext cx="4286250" cy="4286250"/>
          </a:xfrm>
        </p:spPr>
      </p:pic>
      <p:pic>
        <p:nvPicPr>
          <p:cNvPr id="8" name="Picture 7" descr="A picture containing clock, device&#10;&#10;Description automatically generated">
            <a:extLst>
              <a:ext uri="{FF2B5EF4-FFF2-40B4-BE49-F238E27FC236}">
                <a16:creationId xmlns:a16="http://schemas.microsoft.com/office/drawing/2014/main" xmlns="" id="{91028C1D-36B1-479B-84FB-1A19060352F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48475" y="1600199"/>
            <a:ext cx="4448174" cy="4286251"/>
          </a:xfrm>
          <a:prstGeom prst="rect">
            <a:avLst/>
          </a:prstGeom>
        </p:spPr>
      </p:pic>
      <p:sp>
        <p:nvSpPr>
          <p:cNvPr id="10" name="TextBox 9">
            <a:extLst>
              <a:ext uri="{FF2B5EF4-FFF2-40B4-BE49-F238E27FC236}">
                <a16:creationId xmlns:a16="http://schemas.microsoft.com/office/drawing/2014/main" xmlns="" id="{DDDC822B-43DB-40A9-B6F2-445BADA82715}"/>
              </a:ext>
            </a:extLst>
          </p:cNvPr>
          <p:cNvSpPr txBox="1"/>
          <p:nvPr/>
        </p:nvSpPr>
        <p:spPr>
          <a:xfrm>
            <a:off x="638175" y="5705475"/>
            <a:ext cx="4867275" cy="553998"/>
          </a:xfrm>
          <a:prstGeom prst="rect">
            <a:avLst/>
          </a:prstGeom>
          <a:noFill/>
        </p:spPr>
        <p:txBody>
          <a:bodyPr wrap="square" rtlCol="0">
            <a:spAutoFit/>
          </a:bodyPr>
          <a:lstStyle/>
          <a:p>
            <a:r>
              <a:rPr lang="en-US" sz="1500" dirty="0"/>
              <a:t>- Home Team always has slight advantage of winning the game (</a:t>
            </a:r>
            <a:r>
              <a:rPr lang="en-US" sz="1500" b="1" dirty="0"/>
              <a:t>46.2%</a:t>
            </a:r>
            <a:r>
              <a:rPr lang="en-US" sz="1500" dirty="0"/>
              <a:t>)</a:t>
            </a:r>
            <a:endParaRPr lang="en-CA" sz="1500" dirty="0"/>
          </a:p>
        </p:txBody>
      </p:sp>
      <p:sp>
        <p:nvSpPr>
          <p:cNvPr id="11" name="TextBox 10">
            <a:extLst>
              <a:ext uri="{FF2B5EF4-FFF2-40B4-BE49-F238E27FC236}">
                <a16:creationId xmlns:a16="http://schemas.microsoft.com/office/drawing/2014/main" xmlns="" id="{9F939BF6-0684-4D52-9780-DFFFA471A1A9}"/>
              </a:ext>
            </a:extLst>
          </p:cNvPr>
          <p:cNvSpPr txBox="1"/>
          <p:nvPr/>
        </p:nvSpPr>
        <p:spPr>
          <a:xfrm>
            <a:off x="6962775" y="5705475"/>
            <a:ext cx="4657725" cy="323165"/>
          </a:xfrm>
          <a:prstGeom prst="rect">
            <a:avLst/>
          </a:prstGeom>
          <a:noFill/>
        </p:spPr>
        <p:txBody>
          <a:bodyPr wrap="square" rtlCol="0">
            <a:spAutoFit/>
          </a:bodyPr>
          <a:lstStyle/>
          <a:p>
            <a:r>
              <a:rPr lang="en-US" sz="1500" dirty="0"/>
              <a:t>- HTR is more likely to be Draw (</a:t>
            </a:r>
            <a:r>
              <a:rPr lang="en-US" sz="1500" b="1" dirty="0" smtClean="0"/>
              <a:t>47.6%</a:t>
            </a:r>
            <a:r>
              <a:rPr lang="en-US" sz="1500" dirty="0" smtClean="0"/>
              <a:t>)</a:t>
            </a:r>
            <a:endParaRPr lang="en-CA" sz="1500" dirty="0"/>
          </a:p>
        </p:txBody>
      </p:sp>
    </p:spTree>
    <p:extLst>
      <p:ext uri="{BB962C8B-B14F-4D97-AF65-F5344CB8AC3E}">
        <p14:creationId xmlns:p14="http://schemas.microsoft.com/office/powerpoint/2010/main" xmlns="" val="1145038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3CF6CF-CD97-40B6-91E4-5124E368ED35}"/>
              </a:ext>
            </a:extLst>
          </p:cNvPr>
          <p:cNvSpPr>
            <a:spLocks noGrp="1"/>
          </p:cNvSpPr>
          <p:nvPr>
            <p:ph type="title"/>
          </p:nvPr>
        </p:nvSpPr>
        <p:spPr/>
        <p:txBody>
          <a:bodyPr>
            <a:normAutofit/>
          </a:bodyPr>
          <a:lstStyle/>
          <a:p>
            <a:r>
              <a:rPr lang="en-CA" sz="3200" dirty="0"/>
              <a:t>Home Teams’ Performance in EPL</a:t>
            </a:r>
          </a:p>
        </p:txBody>
      </p:sp>
      <p:pic>
        <p:nvPicPr>
          <p:cNvPr id="7" name="Content Placeholder 6">
            <a:extLst>
              <a:ext uri="{FF2B5EF4-FFF2-40B4-BE49-F238E27FC236}">
                <a16:creationId xmlns:a16="http://schemas.microsoft.com/office/drawing/2014/main" xmlns="" id="{C652F8F9-07E8-4FEE-B1C2-B72033F9392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1828477"/>
            <a:ext cx="10210800" cy="3720067"/>
          </a:xfrm>
        </p:spPr>
      </p:pic>
      <p:sp>
        <p:nvSpPr>
          <p:cNvPr id="10" name="TextBox 9">
            <a:extLst>
              <a:ext uri="{FF2B5EF4-FFF2-40B4-BE49-F238E27FC236}">
                <a16:creationId xmlns:a16="http://schemas.microsoft.com/office/drawing/2014/main" xmlns="" id="{E513CED3-0C43-4FA3-B4E1-0000FB6F97AA}"/>
              </a:ext>
            </a:extLst>
          </p:cNvPr>
          <p:cNvSpPr txBox="1"/>
          <p:nvPr/>
        </p:nvSpPr>
        <p:spPr>
          <a:xfrm>
            <a:off x="1154097" y="5619565"/>
            <a:ext cx="9650027" cy="553998"/>
          </a:xfrm>
          <a:prstGeom prst="rect">
            <a:avLst/>
          </a:prstGeom>
          <a:noFill/>
        </p:spPr>
        <p:txBody>
          <a:bodyPr wrap="square" rtlCol="0">
            <a:spAutoFit/>
          </a:bodyPr>
          <a:lstStyle/>
          <a:p>
            <a:r>
              <a:rPr lang="en-US" sz="1500" dirty="0"/>
              <a:t>- Manchester United is the most successful team in Home Ground. They have more than </a:t>
            </a:r>
            <a:r>
              <a:rPr lang="en-US" sz="1500" dirty="0" smtClean="0"/>
              <a:t>70% </a:t>
            </a:r>
            <a:r>
              <a:rPr lang="en-US" sz="1500" dirty="0"/>
              <a:t>winning rate. Few other Successful teams are </a:t>
            </a:r>
            <a:r>
              <a:rPr lang="en-US" sz="1500" dirty="0" smtClean="0"/>
              <a:t>Arsenal</a:t>
            </a:r>
            <a:r>
              <a:rPr lang="en-US" sz="1500" dirty="0"/>
              <a:t>, Chelsea, Liverpool, Man </a:t>
            </a:r>
            <a:r>
              <a:rPr lang="en-US" sz="1500" dirty="0" smtClean="0"/>
              <a:t>City</a:t>
            </a:r>
            <a:endParaRPr lang="en-CA" sz="1500" dirty="0"/>
          </a:p>
        </p:txBody>
      </p:sp>
    </p:spTree>
    <p:extLst>
      <p:ext uri="{BB962C8B-B14F-4D97-AF65-F5344CB8AC3E}">
        <p14:creationId xmlns:p14="http://schemas.microsoft.com/office/powerpoint/2010/main" xmlns="" val="1935965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A7632-1214-4865-B822-F014409703DD}"/>
              </a:ext>
            </a:extLst>
          </p:cNvPr>
          <p:cNvSpPr>
            <a:spLocks noGrp="1"/>
          </p:cNvSpPr>
          <p:nvPr>
            <p:ph type="title"/>
          </p:nvPr>
        </p:nvSpPr>
        <p:spPr/>
        <p:txBody>
          <a:bodyPr/>
          <a:lstStyle/>
          <a:p>
            <a:r>
              <a:rPr lang="en-CA" sz="3200" dirty="0">
                <a:solidFill>
                  <a:prstClr val="black"/>
                </a:solidFill>
              </a:rPr>
              <a:t>Away Teams’ Performance in EPL</a:t>
            </a:r>
            <a:endParaRPr lang="en-CA" dirty="0"/>
          </a:p>
        </p:txBody>
      </p:sp>
      <p:pic>
        <p:nvPicPr>
          <p:cNvPr id="5" name="Content Placeholder 4" descr="A picture containing circuit&#10;&#10;Description automatically generated">
            <a:extLst>
              <a:ext uri="{FF2B5EF4-FFF2-40B4-BE49-F238E27FC236}">
                <a16:creationId xmlns:a16="http://schemas.microsoft.com/office/drawing/2014/main" xmlns="" id="{809099DB-D1AF-4220-A970-C1399A1FCEE5}"/>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838200" y="1784412"/>
            <a:ext cx="10036946" cy="3781888"/>
          </a:xfrm>
        </p:spPr>
      </p:pic>
      <p:sp>
        <p:nvSpPr>
          <p:cNvPr id="6" name="TextBox 5">
            <a:extLst>
              <a:ext uri="{FF2B5EF4-FFF2-40B4-BE49-F238E27FC236}">
                <a16:creationId xmlns:a16="http://schemas.microsoft.com/office/drawing/2014/main" xmlns="" id="{7B2604FE-7EC9-44B2-AE38-D2A38009A290}"/>
              </a:ext>
            </a:extLst>
          </p:cNvPr>
          <p:cNvSpPr txBox="1"/>
          <p:nvPr/>
        </p:nvSpPr>
        <p:spPr>
          <a:xfrm>
            <a:off x="772357" y="5708342"/>
            <a:ext cx="10515600" cy="553998"/>
          </a:xfrm>
          <a:prstGeom prst="rect">
            <a:avLst/>
          </a:prstGeom>
          <a:noFill/>
        </p:spPr>
        <p:txBody>
          <a:bodyPr wrap="square" rtlCol="0">
            <a:spAutoFit/>
          </a:bodyPr>
          <a:lstStyle/>
          <a:p>
            <a:r>
              <a:rPr lang="en-US" sz="1500" dirty="0"/>
              <a:t> - Manchester United is the most successful team in Away matches. They have more than </a:t>
            </a:r>
            <a:r>
              <a:rPr lang="en-US" sz="1500" dirty="0" smtClean="0"/>
              <a:t>50% </a:t>
            </a:r>
            <a:r>
              <a:rPr lang="en-US" sz="1500" dirty="0"/>
              <a:t>winning rate. Few other </a:t>
            </a:r>
            <a:r>
              <a:rPr lang="en-US" sz="1500" dirty="0" err="1"/>
              <a:t>Succesful</a:t>
            </a:r>
            <a:r>
              <a:rPr lang="en-US" sz="1500" dirty="0"/>
              <a:t> teams are </a:t>
            </a:r>
            <a:r>
              <a:rPr lang="en-US" sz="1500" dirty="0" smtClean="0"/>
              <a:t>Chelsea</a:t>
            </a:r>
            <a:r>
              <a:rPr lang="en-US" sz="1500" dirty="0"/>
              <a:t>, Arsenal, Liverpool, Man </a:t>
            </a:r>
            <a:r>
              <a:rPr lang="en-US" sz="1500" dirty="0" smtClean="0"/>
              <a:t>City</a:t>
            </a:r>
            <a:endParaRPr lang="en-CA" sz="1500" dirty="0"/>
          </a:p>
        </p:txBody>
      </p:sp>
    </p:spTree>
    <p:extLst>
      <p:ext uri="{BB962C8B-B14F-4D97-AF65-F5344CB8AC3E}">
        <p14:creationId xmlns:p14="http://schemas.microsoft.com/office/powerpoint/2010/main" xmlns="" val="28407375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F10F1-EEA2-44F5-ADBB-BE85E2BFF526}"/>
              </a:ext>
            </a:extLst>
          </p:cNvPr>
          <p:cNvSpPr>
            <a:spLocks noGrp="1"/>
          </p:cNvSpPr>
          <p:nvPr>
            <p:ph type="title"/>
          </p:nvPr>
        </p:nvSpPr>
        <p:spPr/>
        <p:txBody>
          <a:bodyPr>
            <a:normAutofit/>
          </a:bodyPr>
          <a:lstStyle/>
          <a:p>
            <a:r>
              <a:rPr lang="en-US" sz="3200" dirty="0"/>
              <a:t>Total Number of  Goal scored per Seasons</a:t>
            </a:r>
            <a:endParaRPr lang="en-CA" sz="3200" dirty="0"/>
          </a:p>
        </p:txBody>
      </p:sp>
      <p:pic>
        <p:nvPicPr>
          <p:cNvPr id="5" name="Content Placeholder 4" descr="A picture containing large, man, standing, people&#10;&#10;Description automatically generated">
            <a:extLst>
              <a:ext uri="{FF2B5EF4-FFF2-40B4-BE49-F238E27FC236}">
                <a16:creationId xmlns:a16="http://schemas.microsoft.com/office/drawing/2014/main" xmlns="" id="{A96A789F-CEDB-439B-A52B-31A71FEFFC5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38200" y="2070525"/>
            <a:ext cx="10515600" cy="2716949"/>
          </a:xfrm>
        </p:spPr>
      </p:pic>
      <p:sp>
        <p:nvSpPr>
          <p:cNvPr id="6" name="TextBox 5">
            <a:extLst>
              <a:ext uri="{FF2B5EF4-FFF2-40B4-BE49-F238E27FC236}">
                <a16:creationId xmlns:a16="http://schemas.microsoft.com/office/drawing/2014/main" xmlns="" id="{0F6D3EC3-CE2E-4F7D-BE50-9EF35BA18727}"/>
              </a:ext>
            </a:extLst>
          </p:cNvPr>
          <p:cNvSpPr txBox="1"/>
          <p:nvPr/>
        </p:nvSpPr>
        <p:spPr>
          <a:xfrm>
            <a:off x="1233996" y="5610687"/>
            <a:ext cx="10048783" cy="553998"/>
          </a:xfrm>
          <a:prstGeom prst="rect">
            <a:avLst/>
          </a:prstGeom>
          <a:noFill/>
        </p:spPr>
        <p:txBody>
          <a:bodyPr wrap="square" rtlCol="0">
            <a:spAutoFit/>
          </a:bodyPr>
          <a:lstStyle/>
          <a:p>
            <a:r>
              <a:rPr lang="en-US" sz="1500" dirty="0"/>
              <a:t>- Goal scored in first two EPL sessions are slightly higher, but usually the total goals scored are more or less same in each EPL seasons, so we can not infer anything from the above figure</a:t>
            </a:r>
            <a:endParaRPr lang="en-CA" sz="1500" dirty="0"/>
          </a:p>
        </p:txBody>
      </p:sp>
    </p:spTree>
    <p:extLst>
      <p:ext uri="{BB962C8B-B14F-4D97-AF65-F5344CB8AC3E}">
        <p14:creationId xmlns:p14="http://schemas.microsoft.com/office/powerpoint/2010/main" xmlns="" val="1959201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99958-C434-4090-A875-6EE2FAD8DA3B}"/>
              </a:ext>
            </a:extLst>
          </p:cNvPr>
          <p:cNvSpPr>
            <a:spLocks noGrp="1"/>
          </p:cNvSpPr>
          <p:nvPr>
            <p:ph type="title"/>
          </p:nvPr>
        </p:nvSpPr>
        <p:spPr>
          <a:xfrm>
            <a:off x="203522" y="189781"/>
            <a:ext cx="3359188" cy="2216989"/>
          </a:xfrm>
          <a:noFill/>
          <a:ln w="19050">
            <a:solidFill>
              <a:schemeClr val="tx1"/>
            </a:solidFill>
          </a:ln>
        </p:spPr>
        <p:txBody>
          <a:bodyPr vert="horz" wrap="square" lIns="91440" tIns="45720" rIns="91440" bIns="45720" rtlCol="0" anchor="ctr">
            <a:noAutofit/>
          </a:bodyPr>
          <a:lstStyle/>
          <a:p>
            <a:pPr algn="ctr"/>
            <a:r>
              <a:rPr lang="en-US" sz="3200" kern="1200" dirty="0">
                <a:solidFill>
                  <a:schemeClr val="tx1"/>
                </a:solidFill>
                <a:latin typeface="+mj-lt"/>
                <a:ea typeface="+mj-ea"/>
                <a:cs typeface="+mj-cs"/>
              </a:rPr>
              <a:t>Teams’ </a:t>
            </a:r>
            <a:r>
              <a:rPr lang="en-US" sz="3200" kern="1200" dirty="0" smtClean="0">
                <a:solidFill>
                  <a:schemeClr val="tx1"/>
                </a:solidFill>
                <a:latin typeface="+mj-lt"/>
                <a:ea typeface="+mj-ea"/>
                <a:cs typeface="+mj-cs"/>
              </a:rPr>
              <a:t>Performance (Goal scoring ability) analysis from </a:t>
            </a:r>
            <a:r>
              <a:rPr lang="en-US" sz="3200" kern="1200" dirty="0">
                <a:solidFill>
                  <a:schemeClr val="tx1"/>
                </a:solidFill>
                <a:latin typeface="+mj-lt"/>
                <a:ea typeface="+mj-ea"/>
                <a:cs typeface="+mj-cs"/>
              </a:rPr>
              <a:t>Goal Statistics</a:t>
            </a:r>
          </a:p>
        </p:txBody>
      </p:sp>
      <p:pic>
        <p:nvPicPr>
          <p:cNvPr id="5" name="Content Placeholder 4" descr="A close up of a logo&#10;&#10;Description automatically generated">
            <a:extLst>
              <a:ext uri="{FF2B5EF4-FFF2-40B4-BE49-F238E27FC236}">
                <a16:creationId xmlns:a16="http://schemas.microsoft.com/office/drawing/2014/main" xmlns="" id="{ACD2BE4A-953B-46A4-BB06-B4ABC5B4C721}"/>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3640347" y="1613979"/>
            <a:ext cx="7908185" cy="3469175"/>
          </a:xfrm>
          <a:prstGeom prst="rect">
            <a:avLst/>
          </a:prstGeom>
        </p:spPr>
      </p:pic>
      <p:sp>
        <p:nvSpPr>
          <p:cNvPr id="6" name="TextBox 5">
            <a:extLst>
              <a:ext uri="{FF2B5EF4-FFF2-40B4-BE49-F238E27FC236}">
                <a16:creationId xmlns:a16="http://schemas.microsoft.com/office/drawing/2014/main" xmlns="" id="{9955B5F5-01DD-450F-A2B8-C51B178FD738}"/>
              </a:ext>
            </a:extLst>
          </p:cNvPr>
          <p:cNvSpPr txBox="1"/>
          <p:nvPr/>
        </p:nvSpPr>
        <p:spPr>
          <a:xfrm>
            <a:off x="212148" y="2638043"/>
            <a:ext cx="3363974" cy="34156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a:t>
            </a:r>
            <a:r>
              <a:rPr lang="en-US" sz="2000" dirty="0" smtClean="0"/>
              <a:t>Man </a:t>
            </a:r>
            <a:r>
              <a:rPr lang="en-US" sz="2000" dirty="0"/>
              <a:t>United &amp; </a:t>
            </a:r>
            <a:r>
              <a:rPr lang="en-US" sz="2000" dirty="0" smtClean="0"/>
              <a:t>Arsenal </a:t>
            </a:r>
            <a:r>
              <a:rPr lang="en-US" sz="2000" dirty="0"/>
              <a:t>goal score rate is close </a:t>
            </a:r>
            <a:r>
              <a:rPr lang="en-US" sz="2000" dirty="0" smtClean="0"/>
              <a:t>2 </a:t>
            </a:r>
            <a:r>
              <a:rPr lang="en-US" sz="2000" dirty="0"/>
              <a:t>(median</a:t>
            </a:r>
            <a:r>
              <a:rPr lang="en-US" sz="2000" dirty="0" smtClean="0"/>
              <a:t>)  </a:t>
            </a:r>
            <a:r>
              <a:rPr lang="en-US" sz="2000" dirty="0"/>
              <a:t>goals per game which means they have a good side to play attacking football.</a:t>
            </a:r>
          </a:p>
          <a:p>
            <a:pPr indent="-228600">
              <a:lnSpc>
                <a:spcPct val="90000"/>
              </a:lnSpc>
              <a:spcAft>
                <a:spcPts val="600"/>
              </a:spcAft>
              <a:buFont typeface="Arial" panose="020B0604020202020204" pitchFamily="34" charset="0"/>
              <a:buChar char="•"/>
            </a:pPr>
            <a:r>
              <a:rPr lang="en-US" sz="2000" dirty="0"/>
              <a:t>- Teams, good in attack/score Goals (normally score 1-3 goals per game) are</a:t>
            </a:r>
          </a:p>
          <a:p>
            <a:pPr indent="-228600">
              <a:lnSpc>
                <a:spcPct val="90000"/>
              </a:lnSpc>
              <a:spcAft>
                <a:spcPts val="600"/>
              </a:spcAft>
              <a:buFont typeface="Arial" panose="020B0604020202020204" pitchFamily="34" charset="0"/>
              <a:buChar char="•"/>
            </a:pPr>
            <a:r>
              <a:rPr lang="en-US" sz="2000" dirty="0"/>
              <a:t>        - Man United</a:t>
            </a:r>
          </a:p>
          <a:p>
            <a:pPr indent="-228600">
              <a:lnSpc>
                <a:spcPct val="90000"/>
              </a:lnSpc>
              <a:spcAft>
                <a:spcPts val="600"/>
              </a:spcAft>
              <a:buFont typeface="Arial" panose="020B0604020202020204" pitchFamily="34" charset="0"/>
              <a:buChar char="•"/>
            </a:pPr>
            <a:r>
              <a:rPr lang="en-US" sz="2000" dirty="0"/>
              <a:t>        - Arsenal</a:t>
            </a:r>
          </a:p>
          <a:p>
            <a:pPr indent="-228600">
              <a:lnSpc>
                <a:spcPct val="90000"/>
              </a:lnSpc>
              <a:spcAft>
                <a:spcPts val="600"/>
              </a:spcAft>
              <a:buFont typeface="Arial" panose="020B0604020202020204" pitchFamily="34" charset="0"/>
              <a:buChar char="•"/>
            </a:pPr>
            <a:r>
              <a:rPr lang="en-US" sz="2000" dirty="0"/>
              <a:t>        - Liverpool</a:t>
            </a:r>
          </a:p>
        </p:txBody>
      </p:sp>
    </p:spTree>
    <p:extLst>
      <p:ext uri="{BB962C8B-B14F-4D97-AF65-F5344CB8AC3E}">
        <p14:creationId xmlns:p14="http://schemas.microsoft.com/office/powerpoint/2010/main" xmlns="" val="29657774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99958-C434-4090-A875-6EE2FAD8DA3B}"/>
              </a:ext>
            </a:extLst>
          </p:cNvPr>
          <p:cNvSpPr>
            <a:spLocks noGrp="1"/>
          </p:cNvSpPr>
          <p:nvPr>
            <p:ph type="title"/>
          </p:nvPr>
        </p:nvSpPr>
        <p:spPr>
          <a:xfrm>
            <a:off x="215660" y="60382"/>
            <a:ext cx="3260785" cy="2587925"/>
          </a:xfrm>
          <a:noFill/>
          <a:ln w="19050">
            <a:solidFill>
              <a:schemeClr val="tx1"/>
            </a:solidFill>
          </a:ln>
        </p:spPr>
        <p:txBody>
          <a:bodyPr vert="horz" wrap="square" lIns="91440" tIns="45720" rIns="91440" bIns="45720" rtlCol="0" anchor="ctr">
            <a:noAutofit/>
          </a:bodyPr>
          <a:lstStyle/>
          <a:p>
            <a:pPr algn="ctr"/>
            <a:r>
              <a:rPr lang="en-US" sz="3200" dirty="0" smtClean="0"/>
              <a:t>Teams’ Performance </a:t>
            </a:r>
            <a:r>
              <a:rPr lang="en-US" sz="3200" dirty="0" smtClean="0"/>
              <a:t>(Defensive capability) analysis from </a:t>
            </a:r>
            <a:r>
              <a:rPr lang="en-US" sz="3200" dirty="0" smtClean="0"/>
              <a:t>Goal Statistics</a:t>
            </a:r>
            <a:endParaRPr lang="en-US" sz="3200" kern="1200" dirty="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xmlns="" id="{ACD2BE4A-953B-46A4-BB06-B4ABC5B4C721}"/>
              </a:ext>
            </a:extLst>
          </p:cNvPr>
          <p:cNvPicPr>
            <a:picLocks noGrp="1" noChangeAspect="1"/>
          </p:cNvPicPr>
          <p:nvPr>
            <p:ph idx="1"/>
          </p:nvPr>
        </p:nvPicPr>
        <p:blipFill>
          <a:blip r:embed="rId3">
            <a:extLst>
              <a:ext uri="{28A0092B-C50C-407E-A947-70E740481C1C}">
                <a14:useLocalDpi xmlns:a14="http://schemas.microsoft.com/office/drawing/2010/main" xmlns="" val="0"/>
              </a:ext>
            </a:extLst>
          </a:blip>
          <a:srcRect/>
          <a:stretch/>
        </p:blipFill>
        <p:spPr>
          <a:xfrm>
            <a:off x="3605843" y="1710985"/>
            <a:ext cx="8462514" cy="3646019"/>
          </a:xfrm>
          <a:prstGeom prst="rect">
            <a:avLst/>
          </a:prstGeom>
        </p:spPr>
      </p:pic>
      <p:sp>
        <p:nvSpPr>
          <p:cNvPr id="6" name="TextBox 5">
            <a:extLst>
              <a:ext uri="{FF2B5EF4-FFF2-40B4-BE49-F238E27FC236}">
                <a16:creationId xmlns:a16="http://schemas.microsoft.com/office/drawing/2014/main" xmlns="" id="{9955B5F5-01DD-450F-A2B8-C51B178FD738}"/>
              </a:ext>
            </a:extLst>
          </p:cNvPr>
          <p:cNvSpPr txBox="1"/>
          <p:nvPr/>
        </p:nvSpPr>
        <p:spPr>
          <a:xfrm>
            <a:off x="212148" y="2810567"/>
            <a:ext cx="3363974" cy="34156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a:t>
            </a:r>
            <a:r>
              <a:rPr lang="en-US" sz="2000" dirty="0" smtClean="0"/>
              <a:t>Arsenal</a:t>
            </a:r>
            <a:r>
              <a:rPr lang="en-US" sz="2000" dirty="0"/>
              <a:t>, Chelsea &amp; Man </a:t>
            </a:r>
            <a:r>
              <a:rPr lang="en-US" sz="2000" dirty="0" smtClean="0"/>
              <a:t>United </a:t>
            </a:r>
            <a:r>
              <a:rPr lang="en-US" sz="2000" dirty="0"/>
              <a:t>goal consumed (GA) rate is </a:t>
            </a:r>
            <a:r>
              <a:rPr lang="en-US" sz="2000" dirty="0" smtClean="0"/>
              <a:t>0 </a:t>
            </a:r>
            <a:r>
              <a:rPr lang="en-US" sz="2000" dirty="0"/>
              <a:t>(median</a:t>
            </a:r>
            <a:r>
              <a:rPr lang="en-US" sz="2000" dirty="0" smtClean="0"/>
              <a:t>) </a:t>
            </a:r>
            <a:r>
              <a:rPr lang="en-US" sz="2000" dirty="0"/>
              <a:t>goal per game which means their defense is very strong.</a:t>
            </a:r>
          </a:p>
          <a:p>
            <a:pPr indent="-228600">
              <a:lnSpc>
                <a:spcPct val="90000"/>
              </a:lnSpc>
              <a:spcAft>
                <a:spcPts val="600"/>
              </a:spcAft>
              <a:buFont typeface="Arial" panose="020B0604020202020204" pitchFamily="34" charset="0"/>
              <a:buChar char="•"/>
            </a:pPr>
            <a:r>
              <a:rPr lang="en-US" sz="2000" dirty="0"/>
              <a:t>- Teams, good in defense (normally consume 0-1 goal per game) are</a:t>
            </a:r>
          </a:p>
          <a:p>
            <a:pPr indent="-228600">
              <a:lnSpc>
                <a:spcPct val="90000"/>
              </a:lnSpc>
              <a:spcAft>
                <a:spcPts val="600"/>
              </a:spcAft>
              <a:buFont typeface="Arial" panose="020B0604020202020204" pitchFamily="34" charset="0"/>
              <a:buChar char="•"/>
            </a:pPr>
            <a:r>
              <a:rPr lang="en-US" sz="2000" dirty="0"/>
              <a:t>        - Man United</a:t>
            </a:r>
          </a:p>
          <a:p>
            <a:pPr indent="-228600">
              <a:lnSpc>
                <a:spcPct val="90000"/>
              </a:lnSpc>
              <a:spcAft>
                <a:spcPts val="600"/>
              </a:spcAft>
              <a:buFont typeface="Arial" panose="020B0604020202020204" pitchFamily="34" charset="0"/>
              <a:buChar char="•"/>
            </a:pPr>
            <a:r>
              <a:rPr lang="en-US" sz="2000" dirty="0"/>
              <a:t>        - Chelsea</a:t>
            </a:r>
          </a:p>
          <a:p>
            <a:pPr indent="-228600">
              <a:lnSpc>
                <a:spcPct val="90000"/>
              </a:lnSpc>
              <a:spcAft>
                <a:spcPts val="600"/>
              </a:spcAft>
              <a:buFont typeface="Arial" panose="020B0604020202020204" pitchFamily="34" charset="0"/>
              <a:buChar char="•"/>
            </a:pPr>
            <a:r>
              <a:rPr lang="en-US" sz="2000" dirty="0"/>
              <a:t>        - Arsenal</a:t>
            </a:r>
          </a:p>
        </p:txBody>
      </p:sp>
    </p:spTree>
    <p:extLst>
      <p:ext uri="{BB962C8B-B14F-4D97-AF65-F5344CB8AC3E}">
        <p14:creationId xmlns:p14="http://schemas.microsoft.com/office/powerpoint/2010/main" xmlns="" val="240161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23870D-5C70-483F-8348-07106743664B}"/>
              </a:ext>
            </a:extLst>
          </p:cNvPr>
          <p:cNvSpPr>
            <a:spLocks noGrp="1"/>
          </p:cNvSpPr>
          <p:nvPr>
            <p:ph type="title"/>
          </p:nvPr>
        </p:nvSpPr>
        <p:spPr/>
        <p:txBody>
          <a:bodyPr>
            <a:normAutofit/>
          </a:bodyPr>
          <a:lstStyle/>
          <a:p>
            <a:r>
              <a:rPr lang="en-CA" sz="3200" dirty="0"/>
              <a:t>EPL League Winners</a:t>
            </a:r>
            <a:br>
              <a:rPr lang="en-CA" sz="3200" dirty="0"/>
            </a:br>
            <a:r>
              <a:rPr lang="en-CA" sz="3200" dirty="0"/>
              <a:t/>
            </a:r>
            <a:br>
              <a:rPr lang="en-CA" sz="3200" dirty="0"/>
            </a:br>
            <a:r>
              <a:rPr lang="en-CA" sz="1200" dirty="0"/>
              <a:t>This </a:t>
            </a:r>
            <a:r>
              <a:rPr lang="en-CA" sz="1200" dirty="0" smtClean="0"/>
              <a:t>has been</a:t>
            </a:r>
            <a:r>
              <a:rPr lang="en-CA" sz="1200" dirty="0" smtClean="0"/>
              <a:t> calculate based </a:t>
            </a:r>
            <a:r>
              <a:rPr lang="en-CA" sz="1200" dirty="0"/>
              <a:t>on highest number of points achieved by a Team in that EPL </a:t>
            </a:r>
            <a:r>
              <a:rPr lang="en-CA" sz="1200" dirty="0" smtClean="0"/>
              <a:t>Season </a:t>
            </a:r>
            <a:r>
              <a:rPr lang="en-CA" sz="1200" dirty="0"/>
              <a:t>(considering Win – 2, Draw – 1, lose – 0)</a:t>
            </a:r>
          </a:p>
        </p:txBody>
      </p:sp>
      <p:graphicFrame>
        <p:nvGraphicFramePr>
          <p:cNvPr id="8" name="Content Placeholder 7">
            <a:extLst>
              <a:ext uri="{FF2B5EF4-FFF2-40B4-BE49-F238E27FC236}">
                <a16:creationId xmlns:a16="http://schemas.microsoft.com/office/drawing/2014/main" xmlns="" id="{DCF5E653-CD2A-4DAB-BB97-3DFA9F042A24}"/>
              </a:ext>
            </a:extLst>
          </p:cNvPr>
          <p:cNvGraphicFramePr>
            <a:graphicFrameLocks noGrp="1"/>
          </p:cNvGraphicFramePr>
          <p:nvPr>
            <p:ph idx="1"/>
            <p:extLst>
              <p:ext uri="{D42A27DB-BD31-4B8C-83A1-F6EECF244321}">
                <p14:modId xmlns:p14="http://schemas.microsoft.com/office/powerpoint/2010/main" xmlns="" val="1062100279"/>
              </p:ext>
            </p:extLst>
          </p:nvPr>
        </p:nvGraphicFramePr>
        <p:xfrm>
          <a:off x="1793289" y="2050741"/>
          <a:ext cx="8617536" cy="3216584"/>
        </p:xfrm>
        <a:graphic>
          <a:graphicData uri="http://schemas.openxmlformats.org/drawingml/2006/table">
            <a:tbl>
              <a:tblPr>
                <a:tableStyleId>{5C22544A-7EE6-4342-B048-85BDC9FD1C3A}</a:tableStyleId>
              </a:tblPr>
              <a:tblGrid>
                <a:gridCol w="3087384">
                  <a:extLst>
                    <a:ext uri="{9D8B030D-6E8A-4147-A177-3AD203B41FA5}">
                      <a16:colId xmlns:a16="http://schemas.microsoft.com/office/drawing/2014/main" xmlns="" val="4073030145"/>
                    </a:ext>
                  </a:extLst>
                </a:gridCol>
                <a:gridCol w="5530152">
                  <a:extLst>
                    <a:ext uri="{9D8B030D-6E8A-4147-A177-3AD203B41FA5}">
                      <a16:colId xmlns:a16="http://schemas.microsoft.com/office/drawing/2014/main" xmlns="" val="3452960365"/>
                    </a:ext>
                  </a:extLst>
                </a:gridCol>
              </a:tblGrid>
              <a:tr h="459512">
                <a:tc>
                  <a:txBody>
                    <a:bodyPr/>
                    <a:lstStyle/>
                    <a:p>
                      <a:pPr algn="l" fontAlgn="b"/>
                      <a:r>
                        <a:rPr lang="en-CA" sz="1600" u="none" strike="noStrike" dirty="0">
                          <a:effectLst/>
                        </a:rPr>
                        <a:t>Team</a:t>
                      </a:r>
                      <a:endParaRPr lang="en-CA" sz="1600" b="0" i="0" u="none" strike="noStrike" dirty="0">
                        <a:solidFill>
                          <a:srgbClr val="000000"/>
                        </a:solidFill>
                        <a:effectLst/>
                        <a:latin typeface="Calibri Light (Headings)"/>
                      </a:endParaRPr>
                    </a:p>
                  </a:txBody>
                  <a:tcPr marL="7620" marR="7620" marT="7620" marB="0" anchor="b"/>
                </a:tc>
                <a:tc>
                  <a:txBody>
                    <a:bodyPr/>
                    <a:lstStyle/>
                    <a:p>
                      <a:pPr algn="l" fontAlgn="b"/>
                      <a:r>
                        <a:rPr lang="en-CA" sz="1600" u="none" strike="noStrike">
                          <a:effectLst/>
                        </a:rPr>
                        <a:t>No of EPL Titles</a:t>
                      </a:r>
                      <a:endParaRPr lang="en-CA" sz="1600" b="0" i="0" u="none" strike="noStrike">
                        <a:solidFill>
                          <a:srgbClr val="000000"/>
                        </a:solidFill>
                        <a:effectLst/>
                        <a:latin typeface="Calibri Light (Headings)"/>
                      </a:endParaRPr>
                    </a:p>
                  </a:txBody>
                  <a:tcPr marL="7620" marR="7620" marT="7620" marB="0" anchor="b"/>
                </a:tc>
                <a:extLst>
                  <a:ext uri="{0D108BD9-81ED-4DB2-BD59-A6C34878D82A}">
                    <a16:rowId xmlns:a16="http://schemas.microsoft.com/office/drawing/2014/main" xmlns="" val="2044765902"/>
                  </a:ext>
                </a:extLst>
              </a:tr>
              <a:tr h="459512">
                <a:tc>
                  <a:txBody>
                    <a:bodyPr/>
                    <a:lstStyle/>
                    <a:p>
                      <a:pPr algn="l" fontAlgn="b"/>
                      <a:r>
                        <a:rPr lang="en-CA" sz="1600" u="none" strike="noStrike" dirty="0">
                          <a:effectLst/>
                        </a:rPr>
                        <a:t>Arsenal </a:t>
                      </a:r>
                      <a:endParaRPr lang="en-CA" sz="1600" b="0" i="0" u="none" strike="noStrike" dirty="0">
                        <a:solidFill>
                          <a:srgbClr val="000000"/>
                        </a:solidFill>
                        <a:effectLst/>
                        <a:latin typeface="Calibri Light (Headings)"/>
                      </a:endParaRPr>
                    </a:p>
                  </a:txBody>
                  <a:tcPr marL="7620" marR="7620" marT="7620" marB="0" anchor="b"/>
                </a:tc>
                <a:tc>
                  <a:txBody>
                    <a:bodyPr/>
                    <a:lstStyle/>
                    <a:p>
                      <a:pPr algn="l" fontAlgn="b"/>
                      <a:r>
                        <a:rPr lang="en-CA" sz="1600" u="none" strike="noStrike">
                          <a:effectLst/>
                        </a:rPr>
                        <a:t>3</a:t>
                      </a:r>
                      <a:endParaRPr lang="en-CA" sz="1600" b="0" i="0" u="none" strike="noStrike">
                        <a:solidFill>
                          <a:srgbClr val="000000"/>
                        </a:solidFill>
                        <a:effectLst/>
                        <a:latin typeface="Calibri Light (Headings)"/>
                      </a:endParaRPr>
                    </a:p>
                  </a:txBody>
                  <a:tcPr marL="7620" marR="7620" marT="7620" marB="0" anchor="b"/>
                </a:tc>
                <a:extLst>
                  <a:ext uri="{0D108BD9-81ED-4DB2-BD59-A6C34878D82A}">
                    <a16:rowId xmlns:a16="http://schemas.microsoft.com/office/drawing/2014/main" xmlns="" val="52522270"/>
                  </a:ext>
                </a:extLst>
              </a:tr>
              <a:tr h="459512">
                <a:tc>
                  <a:txBody>
                    <a:bodyPr/>
                    <a:lstStyle/>
                    <a:p>
                      <a:pPr algn="l" fontAlgn="b"/>
                      <a:r>
                        <a:rPr lang="en-CA" sz="1600" u="none" strike="noStrike">
                          <a:effectLst/>
                        </a:rPr>
                        <a:t>Blackburn </a:t>
                      </a:r>
                      <a:endParaRPr lang="en-CA" sz="1600" b="0" i="0" u="none" strike="noStrike">
                        <a:solidFill>
                          <a:srgbClr val="000000"/>
                        </a:solidFill>
                        <a:effectLst/>
                        <a:latin typeface="Calibri Light (Headings)"/>
                      </a:endParaRPr>
                    </a:p>
                  </a:txBody>
                  <a:tcPr marL="7620" marR="7620" marT="7620" marB="0" anchor="b"/>
                </a:tc>
                <a:tc>
                  <a:txBody>
                    <a:bodyPr/>
                    <a:lstStyle/>
                    <a:p>
                      <a:pPr algn="l" fontAlgn="b"/>
                      <a:r>
                        <a:rPr lang="en-CA" sz="1600" u="none" strike="noStrike">
                          <a:effectLst/>
                        </a:rPr>
                        <a:t>1</a:t>
                      </a:r>
                      <a:endParaRPr lang="en-CA" sz="1600" b="0" i="0" u="none" strike="noStrike">
                        <a:solidFill>
                          <a:srgbClr val="000000"/>
                        </a:solidFill>
                        <a:effectLst/>
                        <a:latin typeface="Calibri Light (Headings)"/>
                      </a:endParaRPr>
                    </a:p>
                  </a:txBody>
                  <a:tcPr marL="7620" marR="7620" marT="7620" marB="0" anchor="b"/>
                </a:tc>
                <a:extLst>
                  <a:ext uri="{0D108BD9-81ED-4DB2-BD59-A6C34878D82A}">
                    <a16:rowId xmlns:a16="http://schemas.microsoft.com/office/drawing/2014/main" xmlns="" val="3614454514"/>
                  </a:ext>
                </a:extLst>
              </a:tr>
              <a:tr h="459512">
                <a:tc>
                  <a:txBody>
                    <a:bodyPr/>
                    <a:lstStyle/>
                    <a:p>
                      <a:pPr algn="l" fontAlgn="b"/>
                      <a:r>
                        <a:rPr lang="en-CA" sz="1600" u="none" strike="noStrike">
                          <a:effectLst/>
                        </a:rPr>
                        <a:t>Chelsea</a:t>
                      </a:r>
                      <a:endParaRPr lang="en-CA" sz="1600" b="0" i="0" u="none" strike="noStrike">
                        <a:solidFill>
                          <a:srgbClr val="000000"/>
                        </a:solidFill>
                        <a:effectLst/>
                        <a:latin typeface="Calibri Light (Headings)"/>
                      </a:endParaRPr>
                    </a:p>
                  </a:txBody>
                  <a:tcPr marL="7620" marR="7620" marT="7620" marB="0" anchor="b"/>
                </a:tc>
                <a:tc>
                  <a:txBody>
                    <a:bodyPr/>
                    <a:lstStyle/>
                    <a:p>
                      <a:pPr algn="l" fontAlgn="b"/>
                      <a:r>
                        <a:rPr lang="en-CA" sz="1600" u="none" strike="noStrike">
                          <a:effectLst/>
                        </a:rPr>
                        <a:t>6</a:t>
                      </a:r>
                      <a:endParaRPr lang="en-CA" sz="1600" b="0" i="0" u="none" strike="noStrike">
                        <a:solidFill>
                          <a:srgbClr val="000000"/>
                        </a:solidFill>
                        <a:effectLst/>
                        <a:latin typeface="Calibri Light (Headings)"/>
                      </a:endParaRPr>
                    </a:p>
                  </a:txBody>
                  <a:tcPr marL="7620" marR="7620" marT="7620" marB="0" anchor="b"/>
                </a:tc>
                <a:extLst>
                  <a:ext uri="{0D108BD9-81ED-4DB2-BD59-A6C34878D82A}">
                    <a16:rowId xmlns:a16="http://schemas.microsoft.com/office/drawing/2014/main" xmlns="" val="969147940"/>
                  </a:ext>
                </a:extLst>
              </a:tr>
              <a:tr h="459512">
                <a:tc>
                  <a:txBody>
                    <a:bodyPr/>
                    <a:lstStyle/>
                    <a:p>
                      <a:pPr algn="l" fontAlgn="b"/>
                      <a:r>
                        <a:rPr lang="en-CA" sz="1600" u="none" strike="noStrike" dirty="0">
                          <a:effectLst/>
                        </a:rPr>
                        <a:t>Leicester</a:t>
                      </a:r>
                      <a:endParaRPr lang="en-CA" sz="1600" b="0" i="0" u="none" strike="noStrike" dirty="0">
                        <a:solidFill>
                          <a:srgbClr val="000000"/>
                        </a:solidFill>
                        <a:effectLst/>
                        <a:latin typeface="Calibri Light (Headings)"/>
                      </a:endParaRPr>
                    </a:p>
                  </a:txBody>
                  <a:tcPr marL="7620" marR="7620" marT="7620" marB="0" anchor="b"/>
                </a:tc>
                <a:tc>
                  <a:txBody>
                    <a:bodyPr/>
                    <a:lstStyle/>
                    <a:p>
                      <a:pPr algn="l" fontAlgn="b"/>
                      <a:r>
                        <a:rPr lang="en-CA" sz="1600" u="none" strike="noStrike">
                          <a:effectLst/>
                        </a:rPr>
                        <a:t>1</a:t>
                      </a:r>
                      <a:endParaRPr lang="en-CA" sz="1600" b="0" i="0" u="none" strike="noStrike">
                        <a:solidFill>
                          <a:srgbClr val="000000"/>
                        </a:solidFill>
                        <a:effectLst/>
                        <a:latin typeface="Calibri Light (Headings)"/>
                      </a:endParaRPr>
                    </a:p>
                  </a:txBody>
                  <a:tcPr marL="7620" marR="7620" marT="7620" marB="0" anchor="b"/>
                </a:tc>
                <a:extLst>
                  <a:ext uri="{0D108BD9-81ED-4DB2-BD59-A6C34878D82A}">
                    <a16:rowId xmlns:a16="http://schemas.microsoft.com/office/drawing/2014/main" xmlns="" val="1806491779"/>
                  </a:ext>
                </a:extLst>
              </a:tr>
              <a:tr h="459512">
                <a:tc>
                  <a:txBody>
                    <a:bodyPr/>
                    <a:lstStyle/>
                    <a:p>
                      <a:pPr algn="l" fontAlgn="b"/>
                      <a:r>
                        <a:rPr lang="en-CA" sz="1600" u="none" strike="noStrike">
                          <a:effectLst/>
                        </a:rPr>
                        <a:t>Man City</a:t>
                      </a:r>
                      <a:endParaRPr lang="en-CA" sz="1600" b="0" i="0" u="none" strike="noStrike">
                        <a:solidFill>
                          <a:srgbClr val="000000"/>
                        </a:solidFill>
                        <a:effectLst/>
                        <a:latin typeface="Calibri Light (Headings)"/>
                      </a:endParaRPr>
                    </a:p>
                  </a:txBody>
                  <a:tcPr marL="7620" marR="7620" marT="7620" marB="0" anchor="b"/>
                </a:tc>
                <a:tc>
                  <a:txBody>
                    <a:bodyPr/>
                    <a:lstStyle/>
                    <a:p>
                      <a:pPr algn="l" fontAlgn="b"/>
                      <a:r>
                        <a:rPr lang="en-CA" sz="1600" u="none" strike="noStrike">
                          <a:effectLst/>
                        </a:rPr>
                        <a:t>3</a:t>
                      </a:r>
                      <a:endParaRPr lang="en-CA" sz="1600" b="0" i="0" u="none" strike="noStrike">
                        <a:solidFill>
                          <a:srgbClr val="000000"/>
                        </a:solidFill>
                        <a:effectLst/>
                        <a:latin typeface="Calibri Light (Headings)"/>
                      </a:endParaRPr>
                    </a:p>
                  </a:txBody>
                  <a:tcPr marL="7620" marR="7620" marT="7620" marB="0" anchor="b"/>
                </a:tc>
                <a:extLst>
                  <a:ext uri="{0D108BD9-81ED-4DB2-BD59-A6C34878D82A}">
                    <a16:rowId xmlns:a16="http://schemas.microsoft.com/office/drawing/2014/main" xmlns="" val="4000550436"/>
                  </a:ext>
                </a:extLst>
              </a:tr>
              <a:tr h="459512">
                <a:tc>
                  <a:txBody>
                    <a:bodyPr/>
                    <a:lstStyle/>
                    <a:p>
                      <a:pPr algn="l" fontAlgn="b"/>
                      <a:r>
                        <a:rPr lang="en-CA" sz="1600" u="none" strike="noStrike">
                          <a:effectLst/>
                        </a:rPr>
                        <a:t>Man United</a:t>
                      </a:r>
                      <a:endParaRPr lang="en-CA" sz="1600" b="0" i="0" u="none" strike="noStrike">
                        <a:solidFill>
                          <a:srgbClr val="000000"/>
                        </a:solidFill>
                        <a:effectLst/>
                        <a:latin typeface="Calibri Light (Headings)"/>
                      </a:endParaRPr>
                    </a:p>
                  </a:txBody>
                  <a:tcPr marL="7620" marR="7620" marT="7620" marB="0" anchor="b"/>
                </a:tc>
                <a:tc>
                  <a:txBody>
                    <a:bodyPr/>
                    <a:lstStyle/>
                    <a:p>
                      <a:pPr algn="l" fontAlgn="b"/>
                      <a:r>
                        <a:rPr lang="en-CA" sz="1600" u="none" strike="noStrike" dirty="0">
                          <a:effectLst/>
                        </a:rPr>
                        <a:t>11</a:t>
                      </a:r>
                      <a:endParaRPr lang="en-CA" sz="1600" b="0" i="0" u="none" strike="noStrike" dirty="0">
                        <a:solidFill>
                          <a:srgbClr val="000000"/>
                        </a:solidFill>
                        <a:effectLst/>
                        <a:latin typeface="Calibri Light (Headings)"/>
                      </a:endParaRPr>
                    </a:p>
                  </a:txBody>
                  <a:tcPr marL="7620" marR="7620" marT="7620" marB="0" anchor="b"/>
                </a:tc>
                <a:extLst>
                  <a:ext uri="{0D108BD9-81ED-4DB2-BD59-A6C34878D82A}">
                    <a16:rowId xmlns:a16="http://schemas.microsoft.com/office/drawing/2014/main" xmlns="" val="2956492370"/>
                  </a:ext>
                </a:extLst>
              </a:tr>
            </a:tbl>
          </a:graphicData>
        </a:graphic>
      </p:graphicFrame>
    </p:spTree>
    <p:extLst>
      <p:ext uri="{BB962C8B-B14F-4D97-AF65-F5344CB8AC3E}">
        <p14:creationId xmlns:p14="http://schemas.microsoft.com/office/powerpoint/2010/main" xmlns="" val="79743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796</TotalTime>
  <Words>567</Words>
  <Application>Microsoft Office PowerPoint</Application>
  <PresentationFormat>Custom</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EDA  for EPL</vt:lpstr>
      <vt:lpstr>Relation between Half Time Results and Full Time Results</vt:lpstr>
      <vt:lpstr>Full Time Results &amp; Half Time Results Statistics</vt:lpstr>
      <vt:lpstr>Home Teams’ Performance in EPL</vt:lpstr>
      <vt:lpstr>Away Teams’ Performance in EPL</vt:lpstr>
      <vt:lpstr>Total Number of  Goal scored per Seasons</vt:lpstr>
      <vt:lpstr>Teams’ Performance (Goal scoring ability) analysis from Goal Statistics</vt:lpstr>
      <vt:lpstr>Teams’ Performance (Defensive capability) analysis from Goal Statistics</vt:lpstr>
      <vt:lpstr>EPL League Winners  This has been calculate based on highest number of points achieved by a Team in that EPL Season (considering Win – 2, Draw – 1, lose – 0)</vt:lpstr>
      <vt:lpstr>Conclusions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for EPL</dc:title>
  <dc:creator>Sudipto Dutta</dc:creator>
  <cp:lastModifiedBy>SUDIPTO</cp:lastModifiedBy>
  <cp:revision>41</cp:revision>
  <dcterms:created xsi:type="dcterms:W3CDTF">2020-05-02T13:58:43Z</dcterms:created>
  <dcterms:modified xsi:type="dcterms:W3CDTF">2020-05-03T19:19:46Z</dcterms:modified>
</cp:coreProperties>
</file>