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78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90040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flow of Statements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Flowchart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04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22820"/>
            <a:ext cx="8159263" cy="620534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Flowchart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854109"/>
            <a:ext cx="8389361" cy="464256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organized combination of shapes, lines and text which graphically illustrate a </a:t>
            </a:r>
            <a:r>
              <a:rPr lang="en-US" dirty="0" smtClean="0"/>
              <a:t>process/program.</a:t>
            </a:r>
          </a:p>
          <a:p>
            <a:pPr algn="just"/>
            <a:r>
              <a:rPr lang="en-US" dirty="0" smtClean="0"/>
              <a:t>A type </a:t>
            </a:r>
            <a:r>
              <a:rPr lang="en-US" dirty="0"/>
              <a:t>of diagram that represents an algorithm, workflow or process, showing the steps as boxes of various kinds, and their order by connecting them with arrows. This diagrammatic representation illustrates a solution to a given problem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Flowcharts are used in analyzing, designing, documenting or managing a process or program</a:t>
            </a:r>
            <a:r>
              <a:rPr lang="en-US" dirty="0" smtClean="0"/>
              <a:t>. </a:t>
            </a:r>
            <a:r>
              <a:rPr lang="en-US" dirty="0"/>
              <a:t>Like other types of diagrams, they help visualize what is going on and thereby help the people to understand a process, and perhaps also find flaws, bottlenecks, and other less-obvious features within it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Very helpful in </a:t>
            </a:r>
            <a:r>
              <a:rPr lang="en-US" dirty="0" smtClean="0"/>
              <a:t>explaining </a:t>
            </a:r>
            <a:r>
              <a:rPr lang="en-US" dirty="0"/>
              <a:t>program to others.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6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2900"/>
            <a:ext cx="8206155" cy="688731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Symbols Used In </a:t>
            </a:r>
            <a:r>
              <a:rPr lang="en-US" b="1" dirty="0" smtClean="0">
                <a:solidFill>
                  <a:srgbClr val="C00000"/>
                </a:solidFill>
              </a:rPr>
              <a:t>Flowchart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930769"/>
            <a:ext cx="8206154" cy="3399693"/>
          </a:xfrm>
        </p:spPr>
      </p:pic>
      <p:sp>
        <p:nvSpPr>
          <p:cNvPr id="8" name="Rectangle 7"/>
          <p:cNvSpPr/>
          <p:nvPr/>
        </p:nvSpPr>
        <p:spPr>
          <a:xfrm>
            <a:off x="402578" y="1838533"/>
            <a:ext cx="85553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Different symbols are used for different states in flowchart, For example: </a:t>
            </a:r>
            <a:r>
              <a:rPr lang="en-US" dirty="0" err="1"/>
              <a:t>Input/Output</a:t>
            </a:r>
            <a:r>
              <a:rPr lang="en-US" dirty="0"/>
              <a:t> and decision making has different symbols. The table below describes </a:t>
            </a:r>
            <a:r>
              <a:rPr lang="en-US" dirty="0" smtClean="0"/>
              <a:t>most of the </a:t>
            </a:r>
            <a:r>
              <a:rPr lang="en-US" dirty="0"/>
              <a:t>symbols that are used in making flowchart</a:t>
            </a:r>
          </a:p>
        </p:txBody>
      </p:sp>
    </p:spTree>
    <p:extLst>
      <p:ext uri="{BB962C8B-B14F-4D97-AF65-F5344CB8AC3E}">
        <p14:creationId xmlns:p14="http://schemas.microsoft.com/office/powerpoint/2010/main" val="265643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39676"/>
            <a:ext cx="8229601" cy="686405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 </a:t>
            </a:r>
            <a:r>
              <a:rPr lang="en-US" b="1" dirty="0">
                <a:solidFill>
                  <a:srgbClr val="C00000"/>
                </a:solidFill>
              </a:rPr>
              <a:t>of </a:t>
            </a:r>
            <a:r>
              <a:rPr lang="en-US" b="1" dirty="0" smtClean="0">
                <a:solidFill>
                  <a:srgbClr val="C00000"/>
                </a:solidFill>
              </a:rPr>
              <a:t>flowchart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77108"/>
            <a:ext cx="8229600" cy="551844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Draw </a:t>
            </a:r>
            <a:r>
              <a:rPr lang="en-US" sz="2400" dirty="0"/>
              <a:t>a flowchart to add two numbers entered by user.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015870" y="2028952"/>
            <a:ext cx="2800867" cy="4465286"/>
            <a:chOff x="2277570" y="2220936"/>
            <a:chExt cx="2800867" cy="4465286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3644232" y="2711145"/>
              <a:ext cx="14063" cy="323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3641186" y="4290577"/>
              <a:ext cx="14063" cy="323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3693468" y="5823545"/>
              <a:ext cx="14068" cy="29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3193363" y="2220936"/>
              <a:ext cx="900332" cy="56404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10000"/>
                <a:lumOff val="90000"/>
              </a:schemeClr>
            </a:solidFill>
            <a:ln>
              <a:round/>
            </a:ln>
            <a:effectLst/>
            <a:scene3d>
              <a:camera prst="orthographicFront">
                <a:rot lat="0" lon="0" rev="0"/>
              </a:camera>
              <a:lightRig rig="twoPt" dir="r">
                <a:rot lat="0" lon="0" rev="6000000"/>
              </a:lightRig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Start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2277570" y="3861702"/>
              <a:ext cx="2771335" cy="443643"/>
            </a:xfrm>
            <a:prstGeom prst="flowChartInputOutput">
              <a:avLst/>
            </a:prstGeom>
            <a:solidFill>
              <a:schemeClr val="accent2">
                <a:lumMod val="10000"/>
                <a:lumOff val="90000"/>
              </a:schemeClr>
            </a:solidFill>
            <a:scene3d>
              <a:camera prst="orthographicFront">
                <a:rot lat="0" lon="0" rev="0"/>
              </a:camera>
              <a:lightRig rig="twoPt" dir="r">
                <a:rot lat="0" lon="0" rev="6000000"/>
              </a:lightRig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Read  a, b</a:t>
              </a:r>
            </a:p>
          </p:txBody>
        </p:sp>
        <p:sp>
          <p:nvSpPr>
            <p:cNvPr id="9" name="Flowchart: Data 8"/>
            <p:cNvSpPr/>
            <p:nvPr/>
          </p:nvSpPr>
          <p:spPr>
            <a:xfrm>
              <a:off x="2307102" y="5421177"/>
              <a:ext cx="2771335" cy="461440"/>
            </a:xfrm>
            <a:prstGeom prst="flowChartInputOutput">
              <a:avLst/>
            </a:prstGeom>
            <a:solidFill>
              <a:schemeClr val="accent2">
                <a:lumMod val="10000"/>
                <a:lumOff val="90000"/>
              </a:schemeClr>
            </a:solidFill>
            <a:scene3d>
              <a:camera prst="orthographicFront">
                <a:rot lat="0" lon="0" rev="0"/>
              </a:camera>
              <a:lightRig rig="twoPt" dir="r">
                <a:rot lat="0" lon="0" rev="6000000"/>
              </a:lightRig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Print  sum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49635" y="6122173"/>
              <a:ext cx="900332" cy="56404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10000"/>
                <a:lumOff val="90000"/>
              </a:schemeClr>
            </a:solidFill>
            <a:ln>
              <a:round/>
            </a:ln>
            <a:effectLst/>
            <a:scene3d>
              <a:camera prst="orthographicFront">
                <a:rot lat="0" lon="0" rev="0"/>
              </a:camera>
              <a:lightRig rig="twoPt" dir="r">
                <a:rot lat="0" lon="0" rev="6000000"/>
              </a:lightRig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End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656903" y="5026592"/>
              <a:ext cx="7033" cy="3798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Process 7"/>
            <p:cNvSpPr/>
            <p:nvPr/>
          </p:nvSpPr>
          <p:spPr>
            <a:xfrm>
              <a:off x="2487740" y="4600998"/>
              <a:ext cx="2295377" cy="514202"/>
            </a:xfrm>
            <a:prstGeom prst="flowChartProcess">
              <a:avLst/>
            </a:prstGeom>
            <a:solidFill>
              <a:schemeClr val="accent2">
                <a:lumMod val="10000"/>
                <a:lumOff val="90000"/>
              </a:schemeClr>
            </a:solidFill>
            <a:scene3d>
              <a:camera prst="orthographicFront">
                <a:rot lat="0" lon="0" rev="0"/>
              </a:camera>
              <a:lightRig rig="twoPt" dir="r">
                <a:rot lat="0" lon="0" rev="6000000"/>
              </a:lightRig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sum  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←</a:t>
              </a:r>
              <a:r>
                <a:rPr lang="en-US" b="1" dirty="0" smtClean="0">
                  <a:solidFill>
                    <a:schemeClr val="tx1"/>
                  </a:solidFill>
                </a:rPr>
                <a:t> a + b 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Flowchart: Process 7"/>
            <p:cNvSpPr/>
            <p:nvPr/>
          </p:nvSpPr>
          <p:spPr>
            <a:xfrm>
              <a:off x="2487740" y="3025542"/>
              <a:ext cx="2295377" cy="518835"/>
            </a:xfrm>
            <a:prstGeom prst="flowChartProcess">
              <a:avLst/>
            </a:prstGeom>
            <a:solidFill>
              <a:schemeClr val="accent2">
                <a:lumMod val="10000"/>
                <a:lumOff val="90000"/>
              </a:schemeClr>
            </a:solidFill>
            <a:scene3d>
              <a:camera prst="orthographicFront">
                <a:rot lat="0" lon="0" rev="0"/>
              </a:camera>
              <a:lightRig rig="twoPt" dir="r">
                <a:rot lat="0" lon="0" rev="6000000"/>
              </a:lightRig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Declare a, b , sum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631160" y="3556897"/>
              <a:ext cx="14063" cy="323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981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5241" y="328247"/>
            <a:ext cx="8585682" cy="715108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 </a:t>
            </a:r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5920" y="1661394"/>
            <a:ext cx="4778023" cy="1116032"/>
          </a:xfrm>
        </p:spPr>
        <p:txBody>
          <a:bodyPr>
            <a:noAutofit/>
          </a:bodyPr>
          <a:lstStyle/>
          <a:p>
            <a:r>
              <a:rPr lang="en-US" sz="2400" dirty="0"/>
              <a:t>Draw a flowchart to print the average of </a:t>
            </a:r>
            <a:r>
              <a:rPr lang="en-US" sz="2400" dirty="0" smtClean="0"/>
              <a:t>three numbers </a:t>
            </a:r>
            <a:r>
              <a:rPr lang="en-US" sz="2400" dirty="0"/>
              <a:t>entered by user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577540" y="1880718"/>
            <a:ext cx="3750625" cy="4701574"/>
            <a:chOff x="4577540" y="1880718"/>
            <a:chExt cx="3750625" cy="4701574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6436757" y="5003607"/>
              <a:ext cx="14063" cy="323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407225" y="3157607"/>
              <a:ext cx="14063" cy="323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6420297" y="2385695"/>
              <a:ext cx="14063" cy="323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6417251" y="3832215"/>
              <a:ext cx="14063" cy="323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440001" y="5719615"/>
              <a:ext cx="14068" cy="29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5939896" y="1880718"/>
              <a:ext cx="900332" cy="56404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10000"/>
                <a:lumOff val="90000"/>
              </a:schemeClr>
            </a:solidFill>
            <a:ln>
              <a:round/>
            </a:ln>
            <a:effectLst/>
            <a:scene3d>
              <a:camera prst="orthographicFront">
                <a:rot lat="0" lon="0" rev="0"/>
              </a:camera>
              <a:lightRig rig="twoPt" dir="r">
                <a:rot lat="0" lon="0" rev="6000000"/>
              </a:lightRig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Start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Flowchart: Data 6"/>
            <p:cNvSpPr/>
            <p:nvPr/>
          </p:nvSpPr>
          <p:spPr>
            <a:xfrm>
              <a:off x="4577540" y="3477180"/>
              <a:ext cx="3676795" cy="443643"/>
            </a:xfrm>
            <a:prstGeom prst="flowChartInputOutput">
              <a:avLst/>
            </a:prstGeom>
            <a:solidFill>
              <a:schemeClr val="accent2">
                <a:lumMod val="10000"/>
                <a:lumOff val="90000"/>
              </a:schemeClr>
            </a:solidFill>
            <a:scene3d>
              <a:camera prst="orthographicFront">
                <a:rot lat="0" lon="0" rev="0"/>
              </a:camera>
              <a:lightRig rig="twoPt" dir="r">
                <a:rot lat="0" lon="0" rev="6000000"/>
              </a:lightRig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Read  n1, n2,n3</a:t>
              </a:r>
            </a:p>
          </p:txBody>
        </p:sp>
        <p:sp>
          <p:nvSpPr>
            <p:cNvPr id="12" name="Flowchart: Data 8"/>
            <p:cNvSpPr/>
            <p:nvPr/>
          </p:nvSpPr>
          <p:spPr>
            <a:xfrm>
              <a:off x="4651371" y="5317247"/>
              <a:ext cx="3676794" cy="461440"/>
            </a:xfrm>
            <a:prstGeom prst="flowChartInputOutput">
              <a:avLst/>
            </a:prstGeom>
            <a:solidFill>
              <a:schemeClr val="accent2">
                <a:lumMod val="10000"/>
                <a:lumOff val="90000"/>
              </a:schemeClr>
            </a:solidFill>
            <a:scene3d>
              <a:camera prst="orthographicFront">
                <a:rot lat="0" lon="0" rev="0"/>
              </a:camera>
              <a:lightRig rig="twoPt" dir="r">
                <a:rot lat="0" lon="0" rev="6000000"/>
              </a:lightRig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Print  </a:t>
              </a:r>
              <a:r>
                <a:rPr lang="en-US" b="1" dirty="0" err="1" smtClean="0">
                  <a:solidFill>
                    <a:schemeClr val="tx1"/>
                  </a:solidFill>
                </a:rPr>
                <a:t>avg</a:t>
              </a:r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010934" y="6018243"/>
              <a:ext cx="900332" cy="56404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10000"/>
                <a:lumOff val="90000"/>
              </a:schemeClr>
            </a:solidFill>
            <a:ln>
              <a:round/>
            </a:ln>
            <a:effectLst/>
            <a:scene3d>
              <a:camera prst="orthographicFront">
                <a:rot lat="0" lon="0" rev="0"/>
              </a:camera>
              <a:lightRig rig="twoPt" dir="r">
                <a:rot lat="0" lon="0" rev="6000000"/>
              </a:lightRig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End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32968" y="4686374"/>
              <a:ext cx="7033" cy="3798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Process 7"/>
            <p:cNvSpPr/>
            <p:nvPr/>
          </p:nvSpPr>
          <p:spPr>
            <a:xfrm>
              <a:off x="4592306" y="4127575"/>
              <a:ext cx="3676795" cy="937930"/>
            </a:xfrm>
            <a:prstGeom prst="flowChartProcess">
              <a:avLst/>
            </a:prstGeom>
            <a:solidFill>
              <a:schemeClr val="accent2">
                <a:lumMod val="10000"/>
                <a:lumOff val="90000"/>
              </a:schemeClr>
            </a:solidFill>
            <a:scene3d>
              <a:camera prst="orthographicFront">
                <a:rot lat="0" lon="0" rev="0"/>
              </a:camera>
              <a:lightRig rig="twoPt" dir="r">
                <a:rot lat="0" lon="0" rev="6000000"/>
              </a:lightRig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sum  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←</a:t>
              </a:r>
              <a:r>
                <a:rPr lang="en-US" b="1" dirty="0" smtClean="0">
                  <a:solidFill>
                    <a:schemeClr val="tx1"/>
                  </a:solidFill>
                </a:rPr>
                <a:t> n1 + n2 + n3</a:t>
              </a:r>
            </a:p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a</a:t>
              </a:r>
              <a:r>
                <a:rPr lang="en-US" b="1" dirty="0" err="1" smtClean="0">
                  <a:solidFill>
                    <a:schemeClr val="tx1"/>
                  </a:solidFill>
                </a:rPr>
                <a:t>vg</a:t>
              </a:r>
              <a:r>
                <a:rPr lang="en-US" b="1" dirty="0" smtClean="0">
                  <a:solidFill>
                    <a:schemeClr val="tx1"/>
                  </a:solidFill>
                </a:rPr>
                <a:t> ← sum / 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Process 7"/>
            <p:cNvSpPr/>
            <p:nvPr/>
          </p:nvSpPr>
          <p:spPr>
            <a:xfrm>
              <a:off x="4607072" y="2714860"/>
              <a:ext cx="3676796" cy="518835"/>
            </a:xfrm>
            <a:prstGeom prst="flowChartProcess">
              <a:avLst/>
            </a:prstGeom>
            <a:solidFill>
              <a:schemeClr val="accent2">
                <a:lumMod val="10000"/>
                <a:lumOff val="90000"/>
              </a:schemeClr>
            </a:solidFill>
            <a:scene3d>
              <a:camera prst="orthographicFront">
                <a:rot lat="0" lon="0" rev="0"/>
              </a:camera>
              <a:lightRig rig="twoPt" dir="r">
                <a:rot lat="0" lon="0" rev="6000000"/>
              </a:lightRig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Declare  n1, n2 ,n3, sum, </a:t>
              </a:r>
              <a:r>
                <a:rPr lang="en-US" b="1" dirty="0" err="1" smtClean="0">
                  <a:solidFill>
                    <a:schemeClr val="tx1"/>
                  </a:solidFill>
                </a:rPr>
                <a:t>avg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72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4835" y="1377613"/>
            <a:ext cx="5388207" cy="53882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27235"/>
            <a:ext cx="8206155" cy="610611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 </a:t>
            </a:r>
            <a:r>
              <a:rPr lang="en-US" b="1" dirty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1" y="1739151"/>
            <a:ext cx="3903132" cy="217331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Draw </a:t>
            </a:r>
            <a:r>
              <a:rPr lang="en-US" sz="2400" dirty="0" smtClean="0"/>
              <a:t>a flowchart </a:t>
            </a:r>
            <a:r>
              <a:rPr lang="en-US" sz="2400" dirty="0"/>
              <a:t>to find the largest among three different numbers entered by user.</a:t>
            </a:r>
          </a:p>
        </p:txBody>
      </p:sp>
    </p:spTree>
    <p:extLst>
      <p:ext uri="{BB962C8B-B14F-4D97-AF65-F5344CB8AC3E}">
        <p14:creationId xmlns:p14="http://schemas.microsoft.com/office/powerpoint/2010/main" val="45234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27235"/>
            <a:ext cx="8194432" cy="704396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 </a:t>
            </a:r>
            <a:r>
              <a:rPr lang="en-US" b="1" dirty="0">
                <a:solidFill>
                  <a:srgbClr val="C00000"/>
                </a:solidFill>
              </a:rPr>
              <a:t>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936700"/>
            <a:ext cx="7927219" cy="4664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Draw a flowchart to print a </a:t>
            </a:r>
            <a:r>
              <a:rPr lang="en-US" dirty="0" smtClean="0"/>
              <a:t>letter ‘n</a:t>
            </a:r>
            <a:r>
              <a:rPr lang="en-US" dirty="0"/>
              <a:t>’  </a:t>
            </a:r>
            <a:r>
              <a:rPr lang="en-US" dirty="0" smtClean="0"/>
              <a:t> </a:t>
            </a:r>
            <a:r>
              <a:rPr lang="en-US" b="1" dirty="0" smtClean="0"/>
              <a:t>m</a:t>
            </a:r>
            <a:r>
              <a:rPr lang="en-US" dirty="0" smtClean="0"/>
              <a:t>  </a:t>
            </a:r>
            <a:r>
              <a:rPr lang="en-US" dirty="0"/>
              <a:t>times.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88851" y="2457813"/>
            <a:ext cx="7095567" cy="4148288"/>
            <a:chOff x="1288851" y="2457813"/>
            <a:chExt cx="7095567" cy="41482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41000"/>
                      </a14:imgEffect>
                    </a14:imgLayer>
                  </a14:imgProps>
                </a:ext>
              </a:extLst>
            </a:blip>
            <a:srcRect r="22140" b="20139"/>
            <a:stretch/>
          </p:blipFill>
          <p:spPr>
            <a:xfrm>
              <a:off x="1288851" y="2457813"/>
              <a:ext cx="7095567" cy="414828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293554" y="5150557"/>
              <a:ext cx="395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50446" y="3129849"/>
              <a:ext cx="479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406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225</TotalTime>
  <Words>277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Georgia</vt:lpstr>
      <vt:lpstr>Wingdings</vt:lpstr>
      <vt:lpstr>Wingdings 2</vt:lpstr>
      <vt:lpstr>Civic</vt:lpstr>
      <vt:lpstr>Flowchart</vt:lpstr>
      <vt:lpstr>Flowchart</vt:lpstr>
      <vt:lpstr>Symbols Used In Flowchart</vt:lpstr>
      <vt:lpstr>Example of flowchart</vt:lpstr>
      <vt:lpstr>Example 2</vt:lpstr>
      <vt:lpstr>Example 3</vt:lpstr>
      <vt:lpstr>Example 4</vt:lpstr>
    </vt:vector>
  </TitlesOfParts>
  <Company>University of Trento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</dc:title>
  <dc:creator>Md. Mezbahul Islam</dc:creator>
  <cp:lastModifiedBy>diu</cp:lastModifiedBy>
  <cp:revision>64</cp:revision>
  <dcterms:created xsi:type="dcterms:W3CDTF">2014-02-08T03:38:51Z</dcterms:created>
  <dcterms:modified xsi:type="dcterms:W3CDTF">2015-05-26T08:19:24Z</dcterms:modified>
</cp:coreProperties>
</file>