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0" r:id="rId3"/>
    <p:sldId id="261" r:id="rId4"/>
    <p:sldId id="262" r:id="rId5"/>
    <p:sldId id="257" r:id="rId6"/>
    <p:sldId id="258" r:id="rId7"/>
    <p:sldId id="259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84" r:id="rId23"/>
    <p:sldId id="277" r:id="rId24"/>
    <p:sldId id="281" r:id="rId25"/>
    <p:sldId id="278" r:id="rId26"/>
    <p:sldId id="279" r:id="rId27"/>
    <p:sldId id="280" r:id="rId28"/>
    <p:sldId id="283" r:id="rId29"/>
    <p:sldId id="282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129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CF2C6-71E3-4DA9-BCB6-716D044AE7C0}" type="datetimeFigureOut">
              <a:rPr lang="en-US" smtClean="0"/>
              <a:pPr/>
              <a:t>5/29/2016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82AC7789-D3F8-4159-9E48-81A3C46DB3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CF2C6-71E3-4DA9-BCB6-716D044AE7C0}" type="datetimeFigureOut">
              <a:rPr lang="en-US" smtClean="0"/>
              <a:pPr/>
              <a:t>5/29/2016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C7789-D3F8-4159-9E48-81A3C46DB3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82AC7789-D3F8-4159-9E48-81A3C46DB3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CF2C6-71E3-4DA9-BCB6-716D044AE7C0}" type="datetimeFigureOut">
              <a:rPr lang="en-US" smtClean="0"/>
              <a:pPr/>
              <a:t>5/29/2016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CF2C6-71E3-4DA9-BCB6-716D044AE7C0}" type="datetimeFigureOut">
              <a:rPr lang="en-US" smtClean="0"/>
              <a:pPr/>
              <a:t>5/29/2016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82AC7789-D3F8-4159-9E48-81A3C46DB3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CF2C6-71E3-4DA9-BCB6-716D044AE7C0}" type="datetimeFigureOut">
              <a:rPr lang="en-US" smtClean="0"/>
              <a:pPr/>
              <a:t>5/29/2016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82AC7789-D3F8-4159-9E48-81A3C46DB3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4F2CF2C6-71E3-4DA9-BCB6-716D044AE7C0}" type="datetimeFigureOut">
              <a:rPr lang="en-US" smtClean="0"/>
              <a:pPr/>
              <a:t>5/29/2016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C7789-D3F8-4159-9E48-81A3C46DB3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CF2C6-71E3-4DA9-BCB6-716D044AE7C0}" type="datetimeFigureOut">
              <a:rPr lang="en-US" smtClean="0"/>
              <a:pPr/>
              <a:t>5/29/2016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82AC7789-D3F8-4159-9E48-81A3C46DB3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CF2C6-71E3-4DA9-BCB6-716D044AE7C0}" type="datetimeFigureOut">
              <a:rPr lang="en-US" smtClean="0"/>
              <a:pPr/>
              <a:t>5/29/2016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82AC7789-D3F8-4159-9E48-81A3C46DB3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CF2C6-71E3-4DA9-BCB6-716D044AE7C0}" type="datetimeFigureOut">
              <a:rPr lang="en-US" smtClean="0"/>
              <a:pPr/>
              <a:t>5/29/2016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2AC7789-D3F8-4159-9E48-81A3C46DB3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82AC7789-D3F8-4159-9E48-81A3C46DB3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CF2C6-71E3-4DA9-BCB6-716D044AE7C0}" type="datetimeFigureOut">
              <a:rPr lang="en-US" smtClean="0"/>
              <a:pPr/>
              <a:t>5/29/2016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82AC7789-D3F8-4159-9E48-81A3C46DB3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4F2CF2C6-71E3-4DA9-BCB6-716D044AE7C0}" type="datetimeFigureOut">
              <a:rPr lang="en-US" smtClean="0"/>
              <a:pPr/>
              <a:t>5/29/2016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4F2CF2C6-71E3-4DA9-BCB6-716D044AE7C0}" type="datetimeFigureOut">
              <a:rPr lang="en-US" smtClean="0"/>
              <a:pPr/>
              <a:t>5/29/2016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82AC7789-D3F8-4159-9E48-81A3C46DB3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5000" y="3810000"/>
            <a:ext cx="6400800" cy="1752600"/>
          </a:xfrm>
        </p:spPr>
        <p:txBody>
          <a:bodyPr/>
          <a:lstStyle/>
          <a:p>
            <a:r>
              <a:rPr lang="en-US" dirty="0"/>
              <a:t>Check every condition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304800"/>
            <a:ext cx="6553200" cy="1894362"/>
          </a:xfrm>
        </p:spPr>
        <p:txBody>
          <a:bodyPr>
            <a:normAutofit fontScale="90000"/>
          </a:bodyPr>
          <a:lstStyle/>
          <a:p>
            <a:r>
              <a:rPr lang="en-US" dirty="0"/>
              <a:t>C - Decision Making</a:t>
            </a:r>
            <a:br>
              <a:rPr lang="en-US" dirty="0"/>
            </a:br>
            <a:r>
              <a:rPr lang="en-US" dirty="0"/>
              <a:t>Control Statement and Branching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2094"/>
            <a:ext cx="8229600" cy="639762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Code Example : If else  </a:t>
            </a: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68088" y="866336"/>
            <a:ext cx="6484756" cy="51816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6172200"/>
            <a:ext cx="6477000" cy="4572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7467600" cy="715962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3. The if...else if...else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8153400" cy="5102352"/>
          </a:xfrm>
        </p:spPr>
        <p:txBody>
          <a:bodyPr/>
          <a:lstStyle/>
          <a:p>
            <a:pPr algn="just"/>
            <a:r>
              <a:rPr lang="en-US" dirty="0"/>
              <a:t>An </a:t>
            </a:r>
            <a:r>
              <a:rPr lang="en-US" b="1" dirty="0"/>
              <a:t>if</a:t>
            </a:r>
            <a:r>
              <a:rPr lang="en-US" dirty="0"/>
              <a:t> statement can be followed by an optional </a:t>
            </a:r>
            <a:r>
              <a:rPr lang="en-US" b="1" dirty="0"/>
              <a:t>else if...else</a:t>
            </a:r>
            <a:r>
              <a:rPr lang="en-US" dirty="0"/>
              <a:t> statement, which is very useful to test various conditions using single if...else if statement.</a:t>
            </a:r>
          </a:p>
          <a:p>
            <a:pPr algn="just"/>
            <a:r>
              <a:rPr lang="en-US" dirty="0"/>
              <a:t>When using if , else if , else statements there are few points to keep in mind:</a:t>
            </a:r>
          </a:p>
          <a:p>
            <a:pPr lvl="1"/>
            <a:r>
              <a:rPr lang="en-US" dirty="0"/>
              <a:t>An if can have zero or one else's and it must come after any else if's.</a:t>
            </a:r>
          </a:p>
          <a:p>
            <a:pPr lvl="1"/>
            <a:r>
              <a:rPr lang="en-US" dirty="0"/>
              <a:t>An if can have zero to many else if's and they must come before the else.</a:t>
            </a:r>
          </a:p>
          <a:p>
            <a:pPr lvl="1"/>
            <a:r>
              <a:rPr lang="en-US" dirty="0"/>
              <a:t>Once an else if succeeds, none of the remaining else if's or else's will be tested.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467600" cy="639762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The if...else if...else Syntax.</a:t>
            </a: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8776" y="1235596"/>
            <a:ext cx="8187140" cy="4708004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5008" y="148026"/>
            <a:ext cx="6330460" cy="639762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Code example: if...else if...else</a:t>
            </a:r>
          </a:p>
        </p:txBody>
      </p:sp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814740"/>
            <a:ext cx="8077200" cy="5702116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467600" cy="639762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4. C - nested if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78160"/>
            <a:ext cx="8077200" cy="1825288"/>
          </a:xfrm>
        </p:spPr>
        <p:txBody>
          <a:bodyPr/>
          <a:lstStyle/>
          <a:p>
            <a:pPr algn="just"/>
            <a:r>
              <a:rPr lang="en-US" dirty="0"/>
              <a:t>It is always legal in C to </a:t>
            </a:r>
            <a:r>
              <a:rPr lang="en-US" b="1" dirty="0"/>
              <a:t>nest</a:t>
            </a:r>
            <a:r>
              <a:rPr lang="en-US" dirty="0"/>
              <a:t> if-else statements, which means you can use one if or else if statement inside another if or else if statement(s).</a:t>
            </a:r>
          </a:p>
          <a:p>
            <a:pPr algn="just"/>
            <a:r>
              <a:rPr lang="en-US" dirty="0"/>
              <a:t>Syntax:</a:t>
            </a:r>
          </a:p>
          <a:p>
            <a:pPr algn="just"/>
            <a:endParaRPr lang="en-US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8128" y="2977660"/>
            <a:ext cx="7698548" cy="229278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68920" y="5401992"/>
            <a:ext cx="8077200" cy="8382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lvl="0" indent="-274320" algn="just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</a:pPr>
            <a:r>
              <a:rPr lang="en-US" sz="2400" dirty="0"/>
              <a:t>You can nest </a:t>
            </a:r>
            <a:r>
              <a:rPr lang="en-US" sz="2400" b="1" dirty="0"/>
              <a:t>else if...else</a:t>
            </a:r>
            <a:r>
              <a:rPr lang="en-US" sz="2400" dirty="0"/>
              <a:t> in the similar way as you have nested </a:t>
            </a:r>
            <a:r>
              <a:rPr lang="en-US" sz="2400" i="1" dirty="0"/>
              <a:t>if</a:t>
            </a:r>
            <a:r>
              <a:rPr lang="en-US" sz="2400" dirty="0"/>
              <a:t> statement.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754"/>
            <a:ext cx="7924800" cy="715962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Code Example:  nest </a:t>
            </a:r>
            <a:r>
              <a:rPr lang="en-US" b="1" dirty="0">
                <a:solidFill>
                  <a:srgbClr val="C00000"/>
                </a:solidFill>
              </a:rPr>
              <a:t>else if...else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73124" y="820600"/>
            <a:ext cx="6363292" cy="5172931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15792" y="6087792"/>
            <a:ext cx="5948570" cy="6858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6356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5. C - switch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009344"/>
            <a:ext cx="8153400" cy="1600200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en-US" dirty="0"/>
              <a:t>A </a:t>
            </a:r>
            <a:r>
              <a:rPr lang="en-US" b="1" dirty="0"/>
              <a:t>switch</a:t>
            </a:r>
            <a:r>
              <a:rPr lang="en-US" dirty="0"/>
              <a:t> statement allows a variable to be tested for equality against a list of values. </a:t>
            </a:r>
          </a:p>
          <a:p>
            <a:pPr algn="just"/>
            <a:r>
              <a:rPr lang="en-US" dirty="0"/>
              <a:t>Each value is called a case, and the variable being switched on is checked for each </a:t>
            </a:r>
            <a:r>
              <a:rPr lang="en-US" b="1" dirty="0"/>
              <a:t>switch case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Syntax:</a:t>
            </a:r>
          </a:p>
          <a:p>
            <a:endParaRPr lang="en-US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1516" y="2644724"/>
            <a:ext cx="7802884" cy="383817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7467600" cy="56356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rules apply to a </a:t>
            </a:r>
            <a:r>
              <a:rPr lang="en-US" b="1" dirty="0">
                <a:solidFill>
                  <a:srgbClr val="C00000"/>
                </a:solidFill>
              </a:rPr>
              <a:t>switch</a:t>
            </a:r>
            <a:r>
              <a:rPr lang="en-US" dirty="0">
                <a:solidFill>
                  <a:srgbClr val="C00000"/>
                </a:solidFill>
              </a:rPr>
              <a:t> statement: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524000"/>
            <a:ext cx="8229600" cy="480060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The </a:t>
            </a:r>
            <a:r>
              <a:rPr lang="en-US" b="1" dirty="0"/>
              <a:t>expression</a:t>
            </a:r>
            <a:r>
              <a:rPr lang="en-US" dirty="0"/>
              <a:t> used in a </a:t>
            </a:r>
            <a:r>
              <a:rPr lang="en-US" b="1" dirty="0"/>
              <a:t>switch</a:t>
            </a:r>
            <a:r>
              <a:rPr lang="en-US" dirty="0"/>
              <a:t> statement must have an integral or enumerated type.</a:t>
            </a:r>
          </a:p>
          <a:p>
            <a:r>
              <a:rPr lang="en-US" dirty="0"/>
              <a:t>You can have any number of case statements within a switch. Each case is followed by the value to be compared to and a colon.</a:t>
            </a:r>
          </a:p>
          <a:p>
            <a:r>
              <a:rPr lang="en-US" dirty="0"/>
              <a:t>The </a:t>
            </a:r>
            <a:r>
              <a:rPr lang="en-US" b="1" dirty="0"/>
              <a:t>constant-expression</a:t>
            </a:r>
            <a:r>
              <a:rPr lang="en-US" dirty="0"/>
              <a:t> for a case must be the same data type as the variable in the switch, and it must be a constant or a literal.</a:t>
            </a:r>
          </a:p>
          <a:p>
            <a:r>
              <a:rPr lang="en-US" dirty="0"/>
              <a:t>When the variable being switched on is equal to a case, the statements following that case will execute until a </a:t>
            </a:r>
            <a:r>
              <a:rPr lang="en-US" b="1" dirty="0"/>
              <a:t>break</a:t>
            </a:r>
            <a:r>
              <a:rPr lang="en-US" dirty="0"/>
              <a:t> statement is reached.</a:t>
            </a:r>
          </a:p>
          <a:p>
            <a:r>
              <a:rPr lang="en-US" dirty="0"/>
              <a:t>When a </a:t>
            </a:r>
            <a:r>
              <a:rPr lang="en-US" b="1" dirty="0"/>
              <a:t>break</a:t>
            </a:r>
            <a:r>
              <a:rPr lang="en-US" dirty="0"/>
              <a:t> statement is reached, the switch terminates, and the flow of control jumps to the next line following the switch statement.</a:t>
            </a:r>
          </a:p>
          <a:p>
            <a:r>
              <a:rPr lang="en-US" dirty="0"/>
              <a:t>Not every case needs to contain a </a:t>
            </a:r>
            <a:r>
              <a:rPr lang="en-US" b="1" dirty="0"/>
              <a:t>break</a:t>
            </a:r>
            <a:r>
              <a:rPr lang="en-US" dirty="0"/>
              <a:t>. If no </a:t>
            </a:r>
            <a:r>
              <a:rPr lang="en-US" b="1" dirty="0"/>
              <a:t>break</a:t>
            </a:r>
            <a:r>
              <a:rPr lang="en-US" dirty="0"/>
              <a:t> appears, the flow of control will </a:t>
            </a:r>
            <a:r>
              <a:rPr lang="en-US" i="1" dirty="0"/>
              <a:t>fall through </a:t>
            </a:r>
            <a:r>
              <a:rPr lang="en-US" dirty="0"/>
              <a:t>to subsequent cases until a break is reached.</a:t>
            </a:r>
          </a:p>
          <a:p>
            <a:r>
              <a:rPr lang="en-US" dirty="0"/>
              <a:t>A </a:t>
            </a:r>
            <a:r>
              <a:rPr lang="en-US" b="1" dirty="0"/>
              <a:t>switch</a:t>
            </a:r>
            <a:r>
              <a:rPr lang="en-US" dirty="0"/>
              <a:t> statement can have an optional </a:t>
            </a:r>
            <a:r>
              <a:rPr lang="en-US" b="1" dirty="0"/>
              <a:t>default</a:t>
            </a:r>
            <a:r>
              <a:rPr lang="en-US" dirty="0"/>
              <a:t> case, which must appear at the end of the switch. </a:t>
            </a:r>
          </a:p>
          <a:p>
            <a:r>
              <a:rPr lang="en-US" dirty="0"/>
              <a:t>The default case can be used for performing a task when none of the cases is true. No </a:t>
            </a:r>
            <a:r>
              <a:rPr lang="en-US" b="1" dirty="0"/>
              <a:t>break</a:t>
            </a:r>
            <a:r>
              <a:rPr lang="en-US" dirty="0"/>
              <a:t> is needed in the default case.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7540" y="218366"/>
            <a:ext cx="7467600" cy="56356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Switch-Case Flow Diagram</a:t>
            </a:r>
          </a:p>
        </p:txBody>
      </p:sp>
      <p:pic>
        <p:nvPicPr>
          <p:cNvPr id="28674" name="Picture 2" descr="switch statement in 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5124" y="885080"/>
            <a:ext cx="4267200" cy="572257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1304" y="601392"/>
            <a:ext cx="4343400" cy="612569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91754"/>
            <a:ext cx="7924800" cy="51784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Code Example:  Switch-Case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868362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C - Decision Making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001000" cy="4873752"/>
          </a:xfrm>
        </p:spPr>
        <p:txBody>
          <a:bodyPr/>
          <a:lstStyle/>
          <a:p>
            <a:pPr algn="just"/>
            <a:r>
              <a:rPr lang="en-US" dirty="0"/>
              <a:t>Decision making structures require that the programmer specify one or more conditions to be evaluated or tested by the program, along with a statement or statements to be executed if the condition is determined to be true, and optionally, other statements to be executed if the condition is determined to be false.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7200" cy="639762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6. C - nested switch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81208"/>
            <a:ext cx="8077200" cy="1996452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It is possible to have a switch as part of the statement sequence of an outer switch. Even if the case constants of the inner and outer switch contain common values, no conflicts will arise.</a:t>
            </a:r>
          </a:p>
          <a:p>
            <a:pPr algn="just"/>
            <a:r>
              <a:rPr lang="en-US" b="1" dirty="0"/>
              <a:t>Syntax</a:t>
            </a:r>
            <a:r>
              <a:rPr lang="en-US" dirty="0"/>
              <a:t>:</a:t>
            </a:r>
          </a:p>
          <a:p>
            <a:pPr algn="just"/>
            <a:endParaRPr lang="en-US" dirty="0"/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2340" y="2977660"/>
            <a:ext cx="7702060" cy="3658984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8560" y="7346"/>
            <a:ext cx="7467600" cy="792162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Code Example:  Nested Switch-Case</a:t>
            </a:r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24596" y="913215"/>
            <a:ext cx="6934200" cy="4676931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4608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95600" y="5715000"/>
            <a:ext cx="3000375" cy="9144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Switch Case to if else conversion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752" y="1466850"/>
            <a:ext cx="8534400" cy="485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5002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7200" cy="639762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7. The ? :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079684"/>
            <a:ext cx="8458200" cy="1334092"/>
          </a:xfrm>
        </p:spPr>
        <p:txBody>
          <a:bodyPr/>
          <a:lstStyle/>
          <a:p>
            <a:r>
              <a:rPr lang="en-US" dirty="0"/>
              <a:t>We have covered </a:t>
            </a:r>
            <a:r>
              <a:rPr lang="en-US" b="1" dirty="0"/>
              <a:t>conditional operator ? :</a:t>
            </a:r>
            <a:r>
              <a:rPr lang="en-US" dirty="0"/>
              <a:t>  previously which can be used to replace </a:t>
            </a:r>
            <a:r>
              <a:rPr lang="en-US" b="1" dirty="0"/>
              <a:t>if...else </a:t>
            </a:r>
            <a:r>
              <a:rPr lang="en-US" dirty="0"/>
              <a:t>statements. It has the following general form:</a:t>
            </a:r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39688" y="2512252"/>
            <a:ext cx="3428999" cy="45881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71268" y="3288320"/>
            <a:ext cx="8458200" cy="3076136"/>
          </a:xfrm>
          <a:prstGeom prst="rect">
            <a:avLst/>
          </a:prstGeom>
        </p:spPr>
        <p:txBody>
          <a:bodyPr vert="horz">
            <a:normAutofit fontScale="92500" lnSpcReduction="20000"/>
          </a:bodyPr>
          <a:lstStyle/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</a:pPr>
            <a:r>
              <a:rPr lang="en-US" sz="2400" dirty="0"/>
              <a:t>Where Exp1, Exp2, and Exp3 are expressions. Notice the use and placement of the colon.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</a:pPr>
            <a:r>
              <a:rPr lang="en-US" sz="2400" dirty="0"/>
              <a:t>The ?: is called a ternary operator because it requires three operands.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</a:pPr>
            <a:r>
              <a:rPr lang="en-US" sz="2400" dirty="0"/>
              <a:t>The value of a ? expression is determined like this: </a:t>
            </a:r>
          </a:p>
          <a:p>
            <a:pPr marL="731520" lvl="1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</a:pPr>
            <a:r>
              <a:rPr lang="en-US" sz="2400" dirty="0"/>
              <a:t>Exp1 is evaluated. If it is true, then Exp2 is evaluated and becomes the value of the entire ? expression. </a:t>
            </a:r>
          </a:p>
          <a:p>
            <a:pPr marL="731520" lvl="1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</a:pPr>
            <a:r>
              <a:rPr lang="en-US" sz="2400" dirty="0"/>
              <a:t>If Exp1 is false, then Exp3 is evaluated and its value becomes the value of the expression.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01000" cy="715962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The ? : Operator 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78160"/>
            <a:ext cx="8229600" cy="8382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?: operator can be used to replace if-else statements, which have the following form:</a:t>
            </a:r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 cstate="print"/>
          <a:srcRect r="41463"/>
          <a:stretch>
            <a:fillRect/>
          </a:stretch>
        </p:blipFill>
        <p:spPr bwMode="auto">
          <a:xfrm>
            <a:off x="6013940" y="1725628"/>
            <a:ext cx="1828800" cy="1356109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38915" name="Picture 3"/>
          <p:cNvPicPr>
            <a:picLocks noChangeAspect="1" noChangeArrowheads="1"/>
          </p:cNvPicPr>
          <p:nvPr/>
        </p:nvPicPr>
        <p:blipFill>
          <a:blip r:embed="rId3" cstate="print"/>
          <a:srcRect r="35292"/>
          <a:stretch>
            <a:fillRect/>
          </a:stretch>
        </p:blipFill>
        <p:spPr bwMode="auto">
          <a:xfrm>
            <a:off x="6013940" y="3478227"/>
            <a:ext cx="1828800" cy="143123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533400" y="3380936"/>
            <a:ext cx="5562600" cy="12954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</a:pPr>
            <a:r>
              <a:rPr lang="en-US" sz="2400" dirty="0"/>
              <a:t>For example, consider the following code: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09600" y="5038572"/>
            <a:ext cx="5334000" cy="533400"/>
          </a:xfrm>
          <a:prstGeom prst="rect">
            <a:avLst/>
          </a:prstGeom>
        </p:spPr>
        <p:txBody>
          <a:bodyPr vert="horz">
            <a:normAutofit fontScale="92500"/>
          </a:bodyPr>
          <a:lstStyle/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</a:pPr>
            <a:r>
              <a:rPr lang="en-US" sz="2400" dirty="0"/>
              <a:t>Above code can be rewritten like this: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891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49864" y="5495772"/>
            <a:ext cx="3153022" cy="467756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762000" y="6028785"/>
            <a:ext cx="7924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Here, x is assigned the value of 30 if y is less than 10 and 40 if it is not. You can the try following example: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8. The </a:t>
            </a:r>
            <a:r>
              <a:rPr lang="en-US" dirty="0" err="1">
                <a:solidFill>
                  <a:srgbClr val="C00000"/>
                </a:solidFill>
              </a:rPr>
              <a:t>goto</a:t>
            </a:r>
            <a:r>
              <a:rPr lang="en-US" dirty="0">
                <a:solidFill>
                  <a:srgbClr val="C00000"/>
                </a:solidFill>
              </a:rPr>
              <a:t>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030456"/>
            <a:ext cx="8077200" cy="1752600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dirty="0"/>
              <a:t>A </a:t>
            </a:r>
            <a:r>
              <a:rPr lang="en-US" b="1" dirty="0" err="1"/>
              <a:t>goto</a:t>
            </a:r>
            <a:r>
              <a:rPr lang="en-US" dirty="0"/>
              <a:t> statement in C language provides an unconditional jump from the </a:t>
            </a:r>
            <a:r>
              <a:rPr lang="en-US" dirty="0" err="1"/>
              <a:t>goto</a:t>
            </a:r>
            <a:r>
              <a:rPr lang="en-US" dirty="0"/>
              <a:t> to a labeled statement in the same function.</a:t>
            </a:r>
          </a:p>
          <a:p>
            <a:pPr algn="just"/>
            <a:r>
              <a:rPr lang="en-US" dirty="0"/>
              <a:t>The given label must reside in the same function.</a:t>
            </a:r>
          </a:p>
          <a:p>
            <a:pPr algn="just"/>
            <a:r>
              <a:rPr lang="en-US" b="1" dirty="0"/>
              <a:t>Syntax</a:t>
            </a:r>
            <a:r>
              <a:rPr lang="en-US" dirty="0"/>
              <a:t>:</a:t>
            </a:r>
          </a:p>
          <a:p>
            <a:pPr algn="just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53328" y="5226152"/>
            <a:ext cx="8153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/>
              <a:t>NOTE:</a:t>
            </a:r>
            <a:r>
              <a:rPr lang="en-US" dirty="0"/>
              <a:t> Use of </a:t>
            </a:r>
            <a:r>
              <a:rPr lang="en-US" b="1" dirty="0" err="1"/>
              <a:t>goto</a:t>
            </a:r>
            <a:r>
              <a:rPr lang="en-US" dirty="0"/>
              <a:t> statement is highly discouraged in any programming language because it makes difficult to trace the control flow of a program, making the program hard to understand and hard to modify. Any program that uses a </a:t>
            </a:r>
            <a:r>
              <a:rPr lang="en-US" dirty="0" err="1"/>
              <a:t>goto</a:t>
            </a:r>
            <a:r>
              <a:rPr lang="en-US" dirty="0"/>
              <a:t> can be rewritten so that it doesn't need the </a:t>
            </a:r>
            <a:r>
              <a:rPr lang="en-US" dirty="0" err="1"/>
              <a:t>goto</a:t>
            </a:r>
            <a:r>
              <a:rPr lang="en-US" dirty="0"/>
              <a:t>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96092" y="2894416"/>
            <a:ext cx="5867400" cy="107143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482988" y="4148796"/>
            <a:ext cx="8189744" cy="950744"/>
          </a:xfrm>
          <a:prstGeom prst="rect">
            <a:avLst/>
          </a:prstGeom>
        </p:spPr>
        <p:txBody>
          <a:bodyPr vert="horz">
            <a:normAutofit fontScale="92500" lnSpcReduction="20000"/>
          </a:bodyPr>
          <a:lstStyle/>
          <a:p>
            <a:pPr marL="274320" lvl="0" indent="-274320" algn="just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</a:pPr>
            <a:r>
              <a:rPr lang="en-US" sz="2400" dirty="0"/>
              <a:t>Here </a:t>
            </a:r>
            <a:r>
              <a:rPr lang="en-US" sz="2400" b="1" dirty="0"/>
              <a:t>label</a:t>
            </a:r>
            <a:r>
              <a:rPr lang="en-US" sz="2400" dirty="0"/>
              <a:t> can be any plain text except C keyword and it can be set anywhere in the C program above or below to </a:t>
            </a:r>
            <a:r>
              <a:rPr lang="en-US" sz="2400" b="1" dirty="0" err="1"/>
              <a:t>goto</a:t>
            </a:r>
            <a:r>
              <a:rPr lang="en-US" sz="2400" dirty="0"/>
              <a:t> statement.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/>
          <a:lstStyle/>
          <a:p>
            <a:pPr algn="ctr"/>
            <a:r>
              <a:rPr lang="en-US" dirty="0" err="1">
                <a:solidFill>
                  <a:srgbClr val="C00000"/>
                </a:solidFill>
              </a:rPr>
              <a:t>Goto</a:t>
            </a:r>
            <a:r>
              <a:rPr lang="en-US" dirty="0">
                <a:solidFill>
                  <a:srgbClr val="C00000"/>
                </a:solidFill>
              </a:rPr>
              <a:t> statement Flow Diagram</a:t>
            </a:r>
          </a:p>
        </p:txBody>
      </p:sp>
      <p:pic>
        <p:nvPicPr>
          <p:cNvPr id="2050" name="Picture 2" descr="C goto statemen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42272" y="1173484"/>
            <a:ext cx="4267200" cy="507763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53400" cy="56356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Code Example:  </a:t>
            </a:r>
            <a:r>
              <a:rPr lang="en-US" dirty="0" err="1">
                <a:solidFill>
                  <a:srgbClr val="C00000"/>
                </a:solidFill>
              </a:rPr>
              <a:t>goto</a:t>
            </a:r>
            <a:r>
              <a:rPr lang="en-US" dirty="0">
                <a:solidFill>
                  <a:srgbClr val="C00000"/>
                </a:solidFill>
              </a:rPr>
              <a:t> statement</a:t>
            </a:r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968324"/>
            <a:ext cx="4495800" cy="5562896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3789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71736" y="2303580"/>
            <a:ext cx="2067956" cy="273758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5935392" y="1727976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Output: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Class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797552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dirty="0"/>
              <a:t>Write a program that will teach digit of different methods. At first, the program will offer options of different methods. Then they let them learn the symbols.</a:t>
            </a:r>
          </a:p>
          <a:p>
            <a:pPr marL="0" indent="0" algn="just">
              <a:buNone/>
            </a:pPr>
            <a:r>
              <a:rPr lang="en-US" dirty="0"/>
              <a:t>Example:</a:t>
            </a:r>
          </a:p>
          <a:p>
            <a:pPr marL="0" indent="0" algn="just">
              <a:buNone/>
            </a:pPr>
            <a:r>
              <a:rPr lang="en-US" dirty="0"/>
              <a:t>Choose from the given methods to learn:</a:t>
            </a:r>
          </a:p>
          <a:p>
            <a:pPr marL="514350" indent="-514350" algn="just">
              <a:buAutoNum type="arabicPeriod"/>
            </a:pPr>
            <a:r>
              <a:rPr lang="en-US" dirty="0"/>
              <a:t>English digit.</a:t>
            </a:r>
          </a:p>
          <a:p>
            <a:pPr marL="514350" indent="-514350" algn="just">
              <a:buAutoNum type="arabicPeriod"/>
            </a:pPr>
            <a:r>
              <a:rPr lang="en-US" dirty="0"/>
              <a:t>Roman digit.</a:t>
            </a:r>
          </a:p>
          <a:p>
            <a:pPr marL="0" indent="0" algn="just">
              <a:buNone/>
            </a:pPr>
            <a:r>
              <a:rPr lang="en-US" dirty="0"/>
              <a:t>If they choose 1 then let them learn as below:</a:t>
            </a:r>
          </a:p>
          <a:p>
            <a:pPr marL="0" indent="0" algn="just">
              <a:buNone/>
            </a:pPr>
            <a:r>
              <a:rPr lang="en-US" dirty="0"/>
              <a:t>Press any digit from 0-9 : 1</a:t>
            </a:r>
          </a:p>
          <a:p>
            <a:pPr marL="0" indent="0" algn="just">
              <a:buNone/>
            </a:pPr>
            <a:r>
              <a:rPr lang="en-US" dirty="0"/>
              <a:t>1 spells as ‘One’.</a:t>
            </a:r>
          </a:p>
          <a:p>
            <a:pPr marL="0" indent="0" algn="just">
              <a:buNone/>
            </a:pPr>
            <a:r>
              <a:rPr lang="en-US" dirty="0"/>
              <a:t>On the other hand, if they choose 2 then let  them learn as below: </a:t>
            </a:r>
          </a:p>
          <a:p>
            <a:pPr marL="0" indent="0" algn="just">
              <a:buNone/>
            </a:pPr>
            <a:r>
              <a:rPr lang="en-US" dirty="0"/>
              <a:t>Press any digit from 0-9 : 3</a:t>
            </a:r>
          </a:p>
          <a:p>
            <a:pPr marL="0" indent="0" algn="just">
              <a:buNone/>
            </a:pPr>
            <a:r>
              <a:rPr lang="en-US" dirty="0"/>
              <a:t>In Roman method ‘3’ represents as ‘III’</a:t>
            </a:r>
          </a:p>
        </p:txBody>
      </p:sp>
    </p:spTree>
    <p:extLst>
      <p:ext uri="{BB962C8B-B14F-4D97-AF65-F5344CB8AC3E}">
        <p14:creationId xmlns:p14="http://schemas.microsoft.com/office/powerpoint/2010/main" val="3129049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0"/>
            <a:ext cx="8534400" cy="1752600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rgbClr val="C00000"/>
                </a:solidFill>
              </a:rPr>
              <a:t>Thank You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48736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C - Decision Making cont.</a:t>
            </a:r>
          </a:p>
        </p:txBody>
      </p:sp>
      <p:sp>
        <p:nvSpPr>
          <p:cNvPr id="5" name="Rectangle 4"/>
          <p:cNvSpPr/>
          <p:nvPr/>
        </p:nvSpPr>
        <p:spPr>
          <a:xfrm>
            <a:off x="381000" y="1447800"/>
            <a:ext cx="44196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/>
              <a:t>Following is the general form of a typical decision making structure found in most of the programming languages:</a:t>
            </a:r>
          </a:p>
        </p:txBody>
      </p:sp>
      <p:pic>
        <p:nvPicPr>
          <p:cNvPr id="8194" name="Picture 2" descr="Decision making statements in 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29200" y="1447800"/>
            <a:ext cx="3733800" cy="4776447"/>
          </a:xfrm>
          <a:prstGeom prst="rect">
            <a:avLst/>
          </a:prstGeom>
          <a:noFill/>
        </p:spPr>
      </p:pic>
      <p:sp>
        <p:nvSpPr>
          <p:cNvPr id="7" name="Rectangle 6"/>
          <p:cNvSpPr/>
          <p:nvPr/>
        </p:nvSpPr>
        <p:spPr>
          <a:xfrm>
            <a:off x="434924" y="3886200"/>
            <a:ext cx="4572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US" sz="2400" dirty="0"/>
              <a:t>C programming language assumes any </a:t>
            </a:r>
            <a:r>
              <a:rPr lang="en-US" sz="2400" b="1" dirty="0"/>
              <a:t>non-zero</a:t>
            </a:r>
            <a:r>
              <a:rPr lang="en-US" sz="2400" dirty="0"/>
              <a:t> and </a:t>
            </a:r>
            <a:r>
              <a:rPr lang="en-US" sz="2400" b="1" dirty="0"/>
              <a:t>non-null</a:t>
            </a:r>
            <a:r>
              <a:rPr lang="en-US" sz="2400" dirty="0"/>
              <a:t> values as </a:t>
            </a:r>
            <a:r>
              <a:rPr lang="en-US" sz="2400" b="1" dirty="0"/>
              <a:t>true</a:t>
            </a:r>
            <a:r>
              <a:rPr lang="en-US" sz="2400" dirty="0"/>
              <a:t>, and if it is either </a:t>
            </a:r>
            <a:r>
              <a:rPr lang="en-US" sz="2400" b="1" dirty="0"/>
              <a:t>zero</a:t>
            </a:r>
            <a:r>
              <a:rPr lang="en-US" sz="2400" dirty="0"/>
              <a:t> or </a:t>
            </a:r>
            <a:r>
              <a:rPr lang="en-US" sz="2400" b="1" dirty="0"/>
              <a:t>null</a:t>
            </a:r>
            <a:r>
              <a:rPr lang="en-US" sz="2400" dirty="0"/>
              <a:t>, then it is assumed as </a:t>
            </a:r>
            <a:r>
              <a:rPr lang="en-US" sz="2400" b="1" dirty="0"/>
              <a:t>false</a:t>
            </a:r>
            <a:r>
              <a:rPr lang="en-US" sz="2400" dirty="0"/>
              <a:t> value.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832" y="7346"/>
            <a:ext cx="7467600" cy="715962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Types of control statements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71268" y="1531025"/>
          <a:ext cx="8520332" cy="5129906"/>
        </p:xfrm>
        <a:graphic>
          <a:graphicData uri="http://schemas.openxmlformats.org/drawingml/2006/table">
            <a:tbl>
              <a:tblPr/>
              <a:tblGrid>
                <a:gridCol w="28147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055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8855">
                <a:tc>
                  <a:txBody>
                    <a:bodyPr/>
                    <a:lstStyle/>
                    <a:p>
                      <a:pPr algn="l"/>
                      <a:r>
                        <a:rPr lang="en-US" sz="1500" b="1" dirty="0"/>
                        <a:t>Statement</a:t>
                      </a:r>
                    </a:p>
                  </a:txBody>
                  <a:tcPr marL="39017" marR="39017" marT="39017" marB="39017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 b="1" dirty="0"/>
                        <a:t>Description</a:t>
                      </a:r>
                    </a:p>
                  </a:txBody>
                  <a:tcPr marL="39017" marR="39017" marT="39017" marB="39017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1655">
                <a:tc>
                  <a:txBody>
                    <a:bodyPr/>
                    <a:lstStyle/>
                    <a:p>
                      <a:r>
                        <a:rPr lang="en-US" sz="1500" b="1" u="none" strike="noStrike" dirty="0">
                          <a:solidFill>
                            <a:schemeClr val="tx1"/>
                          </a:solidFill>
                        </a:rPr>
                        <a:t>1.</a:t>
                      </a:r>
                      <a:r>
                        <a:rPr lang="en-US" sz="1500" b="1" u="none" strike="noStrike" dirty="0">
                          <a:solidFill>
                            <a:srgbClr val="900B09"/>
                          </a:solidFill>
                        </a:rPr>
                        <a:t>  </a:t>
                      </a:r>
                      <a:r>
                        <a:rPr lang="en-US" sz="1500" b="1" i="1" u="none" strike="noStrike" dirty="0">
                          <a:solidFill>
                            <a:srgbClr val="900B09"/>
                          </a:solidFill>
                        </a:rPr>
                        <a:t>if</a:t>
                      </a:r>
                      <a:r>
                        <a:rPr lang="en-US" sz="1500" b="1" u="none" strike="noStrike" dirty="0">
                          <a:solidFill>
                            <a:srgbClr val="900B09"/>
                          </a:solidFill>
                        </a:rPr>
                        <a:t>  </a:t>
                      </a:r>
                      <a:r>
                        <a:rPr lang="en-US" sz="1500" u="none" strike="noStrike" dirty="0">
                          <a:solidFill>
                            <a:srgbClr val="900B09"/>
                          </a:solidFill>
                        </a:rPr>
                        <a:t>statement</a:t>
                      </a:r>
                      <a:endParaRPr lang="en-US" sz="1500" dirty="0"/>
                    </a:p>
                  </a:txBody>
                  <a:tcPr marL="39017" marR="39017" marT="39017" marB="39017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An </a:t>
                      </a:r>
                      <a:r>
                        <a:rPr lang="en-US" sz="1500" b="1" dirty="0"/>
                        <a:t>if statement</a:t>
                      </a:r>
                      <a:r>
                        <a:rPr lang="en-US" sz="1500" dirty="0"/>
                        <a:t> consists of a Boolean expression followed by one or more statements.</a:t>
                      </a:r>
                    </a:p>
                  </a:txBody>
                  <a:tcPr marL="39017" marR="39017" marT="39017" marB="39017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5876">
                <a:tc>
                  <a:txBody>
                    <a:bodyPr/>
                    <a:lstStyle/>
                    <a:p>
                      <a:r>
                        <a:rPr lang="en-US" sz="1500" b="1" u="none" strike="noStrike" dirty="0">
                          <a:solidFill>
                            <a:schemeClr val="tx1"/>
                          </a:solidFill>
                        </a:rPr>
                        <a:t>2.  </a:t>
                      </a:r>
                      <a:r>
                        <a:rPr lang="en-US" sz="1500" b="1" i="1" u="none" strike="noStrike" dirty="0">
                          <a:solidFill>
                            <a:srgbClr val="900B09"/>
                          </a:solidFill>
                        </a:rPr>
                        <a:t>if...else</a:t>
                      </a:r>
                      <a:r>
                        <a:rPr lang="en-US" sz="1500" b="1" u="none" strike="noStrike" dirty="0">
                          <a:solidFill>
                            <a:srgbClr val="900B09"/>
                          </a:solidFill>
                        </a:rPr>
                        <a:t>  </a:t>
                      </a:r>
                      <a:r>
                        <a:rPr lang="en-US" sz="1500" u="none" strike="noStrike" dirty="0">
                          <a:solidFill>
                            <a:srgbClr val="900B09"/>
                          </a:solidFill>
                        </a:rPr>
                        <a:t>statement</a:t>
                      </a:r>
                      <a:endParaRPr lang="en-US" sz="1500" dirty="0"/>
                    </a:p>
                  </a:txBody>
                  <a:tcPr marL="39017" marR="39017" marT="39017" marB="39017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An </a:t>
                      </a:r>
                      <a:r>
                        <a:rPr lang="en-US" sz="1500" b="1" dirty="0"/>
                        <a:t>if statement</a:t>
                      </a:r>
                      <a:r>
                        <a:rPr lang="en-US" sz="1500" dirty="0"/>
                        <a:t> can be followed by an optional </a:t>
                      </a:r>
                      <a:r>
                        <a:rPr lang="en-US" sz="1500" b="1" dirty="0"/>
                        <a:t>else statement</a:t>
                      </a:r>
                      <a:r>
                        <a:rPr lang="en-US" sz="1500" dirty="0"/>
                        <a:t>, which executes when the Boolean expression is false.</a:t>
                      </a:r>
                    </a:p>
                  </a:txBody>
                  <a:tcPr marL="39017" marR="39017" marT="39017" marB="39017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0322">
                <a:tc>
                  <a:txBody>
                    <a:bodyPr/>
                    <a:lstStyle/>
                    <a:p>
                      <a:r>
                        <a:rPr kumimoji="0" lang="en-US" sz="1500" b="1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3.</a:t>
                      </a:r>
                      <a:r>
                        <a:rPr kumimoji="0" lang="en-US" sz="1500" b="1" u="none" strike="noStrike" kern="1200" dirty="0">
                          <a:solidFill>
                            <a:srgbClr val="900B09"/>
                          </a:solidFill>
                          <a:latin typeface="+mn-lt"/>
                          <a:ea typeface="+mn-ea"/>
                          <a:cs typeface="+mn-cs"/>
                        </a:rPr>
                        <a:t> nested </a:t>
                      </a:r>
                      <a:r>
                        <a:rPr kumimoji="0" lang="en-US" sz="1500" b="1" i="1" u="none" strike="noStrike" kern="1200" dirty="0">
                          <a:solidFill>
                            <a:srgbClr val="900B09"/>
                          </a:solidFill>
                          <a:latin typeface="+mn-lt"/>
                          <a:ea typeface="+mn-ea"/>
                          <a:cs typeface="+mn-cs"/>
                        </a:rPr>
                        <a:t>if </a:t>
                      </a:r>
                      <a:r>
                        <a:rPr kumimoji="0" lang="en-US" sz="1500" u="none" strike="noStrike" kern="1200" dirty="0">
                          <a:solidFill>
                            <a:srgbClr val="900B09"/>
                          </a:solidFill>
                          <a:latin typeface="+mn-lt"/>
                          <a:ea typeface="+mn-ea"/>
                          <a:cs typeface="+mn-cs"/>
                        </a:rPr>
                        <a:t>statements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You can use one </a:t>
                      </a:r>
                      <a:r>
                        <a:rPr lang="en-US" b="1" dirty="0"/>
                        <a:t>if</a:t>
                      </a:r>
                      <a:r>
                        <a:rPr lang="en-US" dirty="0"/>
                        <a:t> or </a:t>
                      </a:r>
                      <a:r>
                        <a:rPr lang="en-US" b="1" dirty="0"/>
                        <a:t>else if</a:t>
                      </a:r>
                      <a:r>
                        <a:rPr lang="en-US" dirty="0"/>
                        <a:t> statement inside another </a:t>
                      </a:r>
                      <a:r>
                        <a:rPr lang="en-US" b="1" dirty="0"/>
                        <a:t>if</a:t>
                      </a:r>
                      <a:r>
                        <a:rPr lang="en-US" dirty="0"/>
                        <a:t> or </a:t>
                      </a:r>
                      <a:r>
                        <a:rPr lang="en-US" b="1" dirty="0"/>
                        <a:t>else if</a:t>
                      </a:r>
                      <a:r>
                        <a:rPr lang="en-US" dirty="0"/>
                        <a:t> statement(s).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79922">
                <a:tc>
                  <a:txBody>
                    <a:bodyPr/>
                    <a:lstStyle/>
                    <a:p>
                      <a:r>
                        <a:rPr lang="en-US" sz="1500" b="1" u="none" strike="noStrike" dirty="0">
                          <a:solidFill>
                            <a:schemeClr val="tx1"/>
                          </a:solidFill>
                        </a:rPr>
                        <a:t>4.  </a:t>
                      </a:r>
                      <a:r>
                        <a:rPr lang="en-US" sz="1500" b="1" i="1" u="none" strike="noStrike" dirty="0">
                          <a:solidFill>
                            <a:srgbClr val="900B09"/>
                          </a:solidFill>
                        </a:rPr>
                        <a:t>if...else if..else</a:t>
                      </a:r>
                      <a:r>
                        <a:rPr lang="en-US" sz="1500" b="1" u="none" strike="noStrike" dirty="0">
                          <a:solidFill>
                            <a:srgbClr val="900B09"/>
                          </a:solidFill>
                        </a:rPr>
                        <a:t> </a:t>
                      </a:r>
                      <a:r>
                        <a:rPr lang="en-US" sz="1500" u="none" strike="noStrike" dirty="0">
                          <a:solidFill>
                            <a:srgbClr val="900B09"/>
                          </a:solidFill>
                        </a:rPr>
                        <a:t>statement</a:t>
                      </a:r>
                      <a:endParaRPr lang="en-US" sz="1500" dirty="0"/>
                    </a:p>
                  </a:txBody>
                  <a:tcPr marL="39017" marR="39017" marT="39017" marB="39017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6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 </a:t>
                      </a:r>
                      <a:r>
                        <a:rPr kumimoji="0" lang="en-US" sz="1600" b="1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if</a:t>
                      </a:r>
                      <a:r>
                        <a:rPr kumimoji="0" lang="en-US" sz="16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statement can be followed by an optional </a:t>
                      </a:r>
                      <a:r>
                        <a:rPr kumimoji="0" lang="en-US" sz="1600" b="1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else if...else</a:t>
                      </a:r>
                      <a:r>
                        <a:rPr kumimoji="0" lang="en-US" sz="16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statement, which is very useful to test various conditions using single if...else if statement.</a:t>
                      </a:r>
                      <a:endParaRPr lang="en-US" sz="1500" dirty="0"/>
                    </a:p>
                  </a:txBody>
                  <a:tcPr marL="39017" marR="39017" marT="39017" marB="39017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1655">
                <a:tc>
                  <a:txBody>
                    <a:bodyPr/>
                    <a:lstStyle/>
                    <a:p>
                      <a:r>
                        <a:rPr lang="en-US" sz="1500" b="1" u="none" strike="noStrike" dirty="0">
                          <a:solidFill>
                            <a:schemeClr val="tx1"/>
                          </a:solidFill>
                        </a:rPr>
                        <a:t>5.  </a:t>
                      </a:r>
                      <a:r>
                        <a:rPr lang="en-US" sz="1500" b="1" i="1" u="none" strike="noStrike" dirty="0">
                          <a:solidFill>
                            <a:srgbClr val="900B09"/>
                          </a:solidFill>
                        </a:rPr>
                        <a:t>switch</a:t>
                      </a:r>
                      <a:r>
                        <a:rPr lang="en-US" sz="1500" i="1" u="none" strike="noStrike" dirty="0">
                          <a:solidFill>
                            <a:srgbClr val="900B09"/>
                          </a:solidFill>
                        </a:rPr>
                        <a:t> </a:t>
                      </a:r>
                      <a:r>
                        <a:rPr lang="en-US" sz="1500" b="1" i="1" u="none" strike="noStrike" dirty="0">
                          <a:solidFill>
                            <a:srgbClr val="900B09"/>
                          </a:solidFill>
                        </a:rPr>
                        <a:t>case</a:t>
                      </a:r>
                      <a:r>
                        <a:rPr lang="en-US" sz="1500" u="none" strike="noStrike" dirty="0">
                          <a:solidFill>
                            <a:srgbClr val="900B09"/>
                          </a:solidFill>
                        </a:rPr>
                        <a:t>-statement</a:t>
                      </a:r>
                      <a:endParaRPr lang="en-US" sz="1500" dirty="0"/>
                    </a:p>
                  </a:txBody>
                  <a:tcPr marL="39017" marR="39017" marT="39017" marB="39017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A </a:t>
                      </a:r>
                      <a:r>
                        <a:rPr lang="en-US" sz="1500" b="1" dirty="0"/>
                        <a:t>switch</a:t>
                      </a:r>
                      <a:r>
                        <a:rPr lang="en-US" sz="1500" dirty="0"/>
                        <a:t> statement allows a variable to be tested for equality against a list of values.</a:t>
                      </a:r>
                    </a:p>
                  </a:txBody>
                  <a:tcPr marL="39017" marR="39017" marT="39017" marB="39017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5643">
                <a:tc>
                  <a:txBody>
                    <a:bodyPr/>
                    <a:lstStyle/>
                    <a:p>
                      <a:r>
                        <a:rPr lang="en-US" sz="1500" b="1" u="none" strike="noStrike" dirty="0">
                          <a:solidFill>
                            <a:schemeClr val="tx1"/>
                          </a:solidFill>
                        </a:rPr>
                        <a:t>6.  </a:t>
                      </a:r>
                      <a:r>
                        <a:rPr lang="en-US" sz="1500" u="none" strike="noStrike" dirty="0">
                          <a:solidFill>
                            <a:srgbClr val="900B09"/>
                          </a:solidFill>
                        </a:rPr>
                        <a:t>nested </a:t>
                      </a:r>
                      <a:r>
                        <a:rPr lang="en-US" sz="1500" b="1" i="1" u="none" strike="noStrike" dirty="0">
                          <a:solidFill>
                            <a:srgbClr val="900B09"/>
                          </a:solidFill>
                        </a:rPr>
                        <a:t>switch</a:t>
                      </a:r>
                      <a:r>
                        <a:rPr lang="en-US" sz="1500" u="none" strike="noStrike" dirty="0">
                          <a:solidFill>
                            <a:srgbClr val="900B09"/>
                          </a:solidFill>
                        </a:rPr>
                        <a:t> statements</a:t>
                      </a:r>
                      <a:endParaRPr lang="en-US" sz="1500" dirty="0"/>
                    </a:p>
                  </a:txBody>
                  <a:tcPr marL="39017" marR="39017" marT="39017" marB="39017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You can use one </a:t>
                      </a:r>
                      <a:r>
                        <a:rPr lang="en-US" sz="1500" b="1" dirty="0"/>
                        <a:t>switch</a:t>
                      </a:r>
                      <a:r>
                        <a:rPr lang="en-US" sz="1500" dirty="0"/>
                        <a:t> statement inside another </a:t>
                      </a:r>
                      <a:r>
                        <a:rPr lang="en-US" sz="1500" b="1" dirty="0"/>
                        <a:t>switch </a:t>
                      </a:r>
                      <a:r>
                        <a:rPr lang="en-US" sz="1500" dirty="0"/>
                        <a:t>statement(s).</a:t>
                      </a:r>
                    </a:p>
                  </a:txBody>
                  <a:tcPr marL="39017" marR="39017" marT="39017" marB="39017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4125">
                <a:tc>
                  <a:txBody>
                    <a:bodyPr/>
                    <a:lstStyle/>
                    <a:p>
                      <a:r>
                        <a:rPr lang="en-US" sz="1500" b="1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7.  </a:t>
                      </a:r>
                      <a:r>
                        <a:rPr lang="en-US" sz="1500" u="none" strike="noStrike" kern="1200" dirty="0">
                          <a:solidFill>
                            <a:srgbClr val="900B09"/>
                          </a:solidFill>
                          <a:latin typeface="+mn-lt"/>
                          <a:ea typeface="+mn-ea"/>
                          <a:cs typeface="+mn-cs"/>
                        </a:rPr>
                        <a:t>Ternary operator </a:t>
                      </a:r>
                      <a:r>
                        <a:rPr lang="en-US" sz="1500" b="1" u="none" strike="noStrike" kern="1200" dirty="0">
                          <a:solidFill>
                            <a:srgbClr val="900B09"/>
                          </a:solidFill>
                          <a:latin typeface="+mn-lt"/>
                          <a:ea typeface="+mn-ea"/>
                          <a:cs typeface="+mn-cs"/>
                        </a:rPr>
                        <a:t>? :</a:t>
                      </a:r>
                    </a:p>
                  </a:txBody>
                  <a:tcPr marL="39017" marR="39017" marT="39017" marB="39017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?: can be used to replace </a:t>
                      </a:r>
                      <a:r>
                        <a:rPr kumimoji="0" lang="en-US" b="1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if...else </a:t>
                      </a:r>
                      <a:r>
                        <a:rPr kumimoji="0" lang="en-US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statements</a:t>
                      </a:r>
                      <a:endParaRPr lang="en-US" sz="1500" dirty="0"/>
                    </a:p>
                  </a:txBody>
                  <a:tcPr marL="39017" marR="39017" marT="39017" marB="39017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4125">
                <a:tc>
                  <a:txBody>
                    <a:bodyPr/>
                    <a:lstStyle/>
                    <a:p>
                      <a:r>
                        <a:rPr lang="en-US" sz="1500" b="1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8.  </a:t>
                      </a:r>
                      <a:r>
                        <a:rPr lang="en-US" sz="1500" b="1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500" b="1" i="1" u="none" strike="noStrike" kern="1200" dirty="0" err="1">
                          <a:solidFill>
                            <a:srgbClr val="900B09"/>
                          </a:solidFill>
                          <a:latin typeface="+mn-lt"/>
                          <a:ea typeface="+mn-ea"/>
                          <a:cs typeface="+mn-cs"/>
                        </a:rPr>
                        <a:t>goto</a:t>
                      </a:r>
                      <a:r>
                        <a:rPr lang="en-US" sz="1500" u="none" strike="noStrike" kern="1200" dirty="0">
                          <a:solidFill>
                            <a:srgbClr val="900B09"/>
                          </a:solidFill>
                          <a:latin typeface="+mn-lt"/>
                          <a:ea typeface="+mn-ea"/>
                          <a:cs typeface="+mn-cs"/>
                        </a:rPr>
                        <a:t> statement</a:t>
                      </a:r>
                    </a:p>
                  </a:txBody>
                  <a:tcPr marL="39017" marR="39017" marT="39017" marB="39017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 </a:t>
                      </a:r>
                      <a:r>
                        <a:rPr lang="en-US" sz="1800" b="1" i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goto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statement transfers control to a label.</a:t>
                      </a:r>
                      <a:endParaRPr lang="en-US" sz="1500" dirty="0"/>
                    </a:p>
                  </a:txBody>
                  <a:tcPr marL="39017" marR="39017" marT="39017" marB="39017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400928" y="730332"/>
            <a:ext cx="82296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/>
              <a:t>C language provides following types of decision making statements. Click the following links to check their detail.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1.  If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73589"/>
            <a:ext cx="8229600" cy="1219199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An </a:t>
            </a:r>
            <a:r>
              <a:rPr lang="en-US" sz="2400" b="1" dirty="0"/>
              <a:t>if</a:t>
            </a:r>
            <a:r>
              <a:rPr lang="en-US" sz="2400" dirty="0"/>
              <a:t> statement consists of a Boolean expression followed by one or more statements.</a:t>
            </a:r>
          </a:p>
          <a:p>
            <a:r>
              <a:rPr lang="en-US" sz="2400" b="1" dirty="0"/>
              <a:t>Syntax</a:t>
            </a:r>
            <a:r>
              <a:rPr lang="en-US" sz="2000" b="1" dirty="0"/>
              <a:t>:</a:t>
            </a:r>
          </a:p>
          <a:p>
            <a:endParaRPr lang="en-US" sz="24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48992" y="3892060"/>
            <a:ext cx="8314008" cy="26130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74320" lvl="0" indent="-274320" algn="just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</a:pPr>
            <a:r>
              <a:rPr lang="en-US" sz="2400" dirty="0"/>
              <a:t>If the expression evaluates to </a:t>
            </a:r>
            <a:r>
              <a:rPr lang="en-US" sz="2400" b="1" dirty="0"/>
              <a:t>true</a:t>
            </a:r>
            <a:r>
              <a:rPr lang="en-US" sz="2400" dirty="0"/>
              <a:t>, then the block of code inside the if statement will be executed. </a:t>
            </a:r>
          </a:p>
          <a:p>
            <a:pPr marL="274320" lvl="0" indent="-274320" algn="just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</a:pPr>
            <a:r>
              <a:rPr lang="en-US" sz="2400" dirty="0"/>
              <a:t>If expression evaluates to </a:t>
            </a:r>
            <a:r>
              <a:rPr lang="en-US" sz="2400" b="1" dirty="0"/>
              <a:t>false</a:t>
            </a:r>
            <a:r>
              <a:rPr lang="en-US" sz="2400" dirty="0"/>
              <a:t>, then the first set of code after the end of the if statement will be executed.</a:t>
            </a:r>
          </a:p>
          <a:p>
            <a:pPr marL="274320" lvl="0" indent="-274320" algn="just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</a:pPr>
            <a:r>
              <a:rPr lang="en-US" sz="2400" dirty="0"/>
              <a:t>C language assumes any </a:t>
            </a:r>
            <a:r>
              <a:rPr lang="en-US" sz="2400" b="1" dirty="0"/>
              <a:t>non-zero</a:t>
            </a:r>
            <a:r>
              <a:rPr lang="en-US" sz="2400" dirty="0"/>
              <a:t> and </a:t>
            </a:r>
            <a:r>
              <a:rPr lang="en-US" sz="2400" b="1" dirty="0"/>
              <a:t>non-null</a:t>
            </a:r>
            <a:r>
              <a:rPr lang="en-US" sz="2400" dirty="0"/>
              <a:t> values as </a:t>
            </a:r>
            <a:r>
              <a:rPr lang="en-US" sz="2400" b="1" dirty="0"/>
              <a:t>true</a:t>
            </a:r>
            <a:r>
              <a:rPr lang="en-US" sz="2400" dirty="0"/>
              <a:t> and if it is either zero or null, then it is assumed as </a:t>
            </a:r>
            <a:r>
              <a:rPr lang="en-US" sz="2400" b="1" dirty="0"/>
              <a:t>false</a:t>
            </a:r>
            <a:r>
              <a:rPr lang="en-US" sz="2400" dirty="0"/>
              <a:t> value.</a:t>
            </a:r>
          </a:p>
        </p:txBody>
      </p:sp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84521" y="2749060"/>
            <a:ext cx="7637808" cy="1045841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If Flow Diagram</a:t>
            </a:r>
          </a:p>
        </p:txBody>
      </p:sp>
      <p:pic>
        <p:nvPicPr>
          <p:cNvPr id="1026" name="Picture 2" descr="C if statemen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90800" y="1304772"/>
            <a:ext cx="3962400" cy="500760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Code Example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878056"/>
            <a:ext cx="7823771" cy="5021507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6336" y="6011592"/>
            <a:ext cx="7838064" cy="6096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7200" cy="639762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2. if...else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8229600" cy="990599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en-US" dirty="0"/>
              <a:t>An </a:t>
            </a:r>
            <a:r>
              <a:rPr lang="en-US" b="1" dirty="0"/>
              <a:t>if</a:t>
            </a:r>
            <a:r>
              <a:rPr lang="en-US" dirty="0"/>
              <a:t> statement can be followed by an optional </a:t>
            </a:r>
            <a:r>
              <a:rPr lang="en-US" b="1" dirty="0"/>
              <a:t>else</a:t>
            </a:r>
            <a:r>
              <a:rPr lang="en-US" dirty="0"/>
              <a:t> statement, which executes when the Boolean expression is false.</a:t>
            </a:r>
          </a:p>
          <a:p>
            <a:pPr algn="just"/>
            <a:r>
              <a:rPr lang="en-US" b="1" dirty="0"/>
              <a:t>Syntax</a:t>
            </a:r>
            <a:r>
              <a:rPr lang="en-US" dirty="0"/>
              <a:t>:</a:t>
            </a:r>
          </a:p>
          <a:p>
            <a:pPr algn="just"/>
            <a:endParaRPr 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2667000"/>
            <a:ext cx="7812958" cy="19812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304800" y="5257800"/>
            <a:ext cx="8229600" cy="990599"/>
          </a:xfrm>
          <a:prstGeom prst="rect">
            <a:avLst/>
          </a:prstGeom>
        </p:spPr>
        <p:txBody>
          <a:bodyPr vert="horz">
            <a:normAutofit fontScale="92500" lnSpcReduction="20000"/>
          </a:bodyPr>
          <a:lstStyle/>
          <a:p>
            <a:pPr marL="274320" lvl="0" indent="-274320" algn="just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</a:pPr>
            <a:r>
              <a:rPr lang="en-US" sz="2400" dirty="0"/>
              <a:t>If the Boolean expression evaluates to true, then the if block of code will be executed, otherwise else block of code will be executed.</a:t>
            </a:r>
          </a:p>
          <a:p>
            <a:pPr marL="274320" marR="0" lvl="0" indent="-274320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If…else Flow Diagram</a:t>
            </a:r>
          </a:p>
        </p:txBody>
      </p:sp>
      <p:pic>
        <p:nvPicPr>
          <p:cNvPr id="21506" name="Picture 2" descr="C if...else statemen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38400" y="1298911"/>
            <a:ext cx="4038600" cy="487255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331</TotalTime>
  <Words>637</Words>
  <Application>Microsoft Office PowerPoint</Application>
  <PresentationFormat>On-screen Show (4:3)</PresentationFormat>
  <Paragraphs>108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Georgia</vt:lpstr>
      <vt:lpstr>Wingdings</vt:lpstr>
      <vt:lpstr>Wingdings 2</vt:lpstr>
      <vt:lpstr>Civic</vt:lpstr>
      <vt:lpstr>C - Decision Making Control Statement and Branching</vt:lpstr>
      <vt:lpstr>C - Decision Making</vt:lpstr>
      <vt:lpstr>C - Decision Making cont.</vt:lpstr>
      <vt:lpstr>Types of control statements</vt:lpstr>
      <vt:lpstr>1.  If Statement</vt:lpstr>
      <vt:lpstr>If Flow Diagram</vt:lpstr>
      <vt:lpstr>Code Example</vt:lpstr>
      <vt:lpstr>2. if...else statement</vt:lpstr>
      <vt:lpstr>If…else Flow Diagram</vt:lpstr>
      <vt:lpstr>Code Example : If else  </vt:lpstr>
      <vt:lpstr>3. The if...else if...else Statement</vt:lpstr>
      <vt:lpstr>The if...else if...else Syntax.</vt:lpstr>
      <vt:lpstr>Code example: if...else if...else</vt:lpstr>
      <vt:lpstr>4. C - nested if statements</vt:lpstr>
      <vt:lpstr>Code Example:  nest else if...else</vt:lpstr>
      <vt:lpstr>5. C - switch statement</vt:lpstr>
      <vt:lpstr>rules apply to a switch statement:</vt:lpstr>
      <vt:lpstr>Switch-Case Flow Diagram</vt:lpstr>
      <vt:lpstr>Code Example:  Switch-Case</vt:lpstr>
      <vt:lpstr>6. C - nested switch statements</vt:lpstr>
      <vt:lpstr>Code Example:  Nested Switch-Case</vt:lpstr>
      <vt:lpstr>Switch Case to if else conversion</vt:lpstr>
      <vt:lpstr>7. The ? : Operator</vt:lpstr>
      <vt:lpstr>The ? : Operator cont.</vt:lpstr>
      <vt:lpstr>8. The goto statement</vt:lpstr>
      <vt:lpstr>Goto statement Flow Diagram</vt:lpstr>
      <vt:lpstr>Code Example:  goto statement</vt:lpstr>
      <vt:lpstr>Class Work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 Statement</dc:title>
  <dc:creator>Md. Mezbahul Islam</dc:creator>
  <cp:lastModifiedBy>Mezbah Salman</cp:lastModifiedBy>
  <cp:revision>305</cp:revision>
  <dcterms:created xsi:type="dcterms:W3CDTF">2014-02-11T09:44:22Z</dcterms:created>
  <dcterms:modified xsi:type="dcterms:W3CDTF">2016-05-29T04:01:30Z</dcterms:modified>
</cp:coreProperties>
</file>