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3" r:id="rId6"/>
    <p:sldId id="264" r:id="rId7"/>
    <p:sldId id="265" r:id="rId8"/>
    <p:sldId id="266" r:id="rId9"/>
    <p:sldId id="267" r:id="rId10"/>
    <p:sldId id="277" r:id="rId11"/>
    <p:sldId id="268" r:id="rId12"/>
    <p:sldId id="269" r:id="rId13"/>
    <p:sldId id="270" r:id="rId14"/>
    <p:sldId id="271" r:id="rId15"/>
    <p:sldId id="272" r:id="rId16"/>
    <p:sldId id="273" r:id="rId17"/>
    <p:sldId id="276" r:id="rId18"/>
    <p:sldId id="274" r:id="rId19"/>
    <p:sldId id="260" r:id="rId20"/>
    <p:sldId id="261" r:id="rId21"/>
    <p:sldId id="278" r:id="rId22"/>
    <p:sldId id="279"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7/17/2016</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1861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32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85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209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7/17/2016</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009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495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531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7/17/2016</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81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122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7/17/2016</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900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7/17/2016</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98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7/17/2016</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709643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rPr>
              <a:t>C - String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6858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400" dirty="0">
                <a:solidFill>
                  <a:srgbClr val="C00000"/>
                </a:solidFill>
              </a:rPr>
              <a:t>C program to find frequency of characters in a string </a:t>
            </a:r>
          </a:p>
        </p:txBody>
      </p:sp>
      <p:sp>
        <p:nvSpPr>
          <p:cNvPr id="4" name="Rectangle 3"/>
          <p:cNvSpPr/>
          <p:nvPr/>
        </p:nvSpPr>
        <p:spPr>
          <a:xfrm>
            <a:off x="5562600" y="914400"/>
            <a:ext cx="3124200" cy="5355312"/>
          </a:xfrm>
          <a:prstGeom prst="rect">
            <a:avLst/>
          </a:prstGeom>
        </p:spPr>
        <p:txBody>
          <a:bodyPr wrap="square">
            <a:spAutoFit/>
          </a:bodyPr>
          <a:lstStyle/>
          <a:p>
            <a:r>
              <a:rPr lang="en-US" dirty="0"/>
              <a:t>This program computes frequency of characters in a string i.e. which character is present how many times in a string. </a:t>
            </a:r>
          </a:p>
          <a:p>
            <a:endParaRPr lang="en-US" dirty="0"/>
          </a:p>
          <a:p>
            <a:r>
              <a:rPr lang="en-US" dirty="0"/>
              <a:t>For example in the string "code" each of the character 'c', 'o', 'd', and 'e' has occurred one time. </a:t>
            </a:r>
          </a:p>
          <a:p>
            <a:endParaRPr lang="en-US" dirty="0"/>
          </a:p>
          <a:p>
            <a:r>
              <a:rPr lang="en-US" dirty="0"/>
              <a:t>Only </a:t>
            </a:r>
            <a:r>
              <a:rPr lang="en-US" i="1" dirty="0"/>
              <a:t>lower case alphabets</a:t>
            </a:r>
            <a:r>
              <a:rPr lang="en-US" dirty="0"/>
              <a:t> are considered, other characters (uppercase and special characters) are ignored. You can easily modify this program to handle uppercase and special symbols.</a:t>
            </a:r>
          </a:p>
        </p:txBody>
      </p:sp>
      <p:pic>
        <p:nvPicPr>
          <p:cNvPr id="1026" name="Picture 2"/>
          <p:cNvPicPr>
            <a:picLocks noChangeAspect="1" noChangeArrowheads="1"/>
          </p:cNvPicPr>
          <p:nvPr/>
        </p:nvPicPr>
        <p:blipFill>
          <a:blip r:embed="rId2" cstate="print"/>
          <a:srcRect/>
          <a:stretch>
            <a:fillRect/>
          </a:stretch>
        </p:blipFill>
        <p:spPr bwMode="auto">
          <a:xfrm>
            <a:off x="304800" y="762000"/>
            <a:ext cx="5105400" cy="5996570"/>
          </a:xfrm>
          <a:prstGeom prst="rect">
            <a:avLst/>
          </a:prstGeom>
          <a:noFill/>
          <a:ln w="9525">
            <a:solidFill>
              <a:schemeClr val="accent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436" y="7346"/>
            <a:ext cx="7620000" cy="8683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000" b="1" dirty="0">
                <a:solidFill>
                  <a:srgbClr val="C00000"/>
                </a:solidFill>
              </a:rPr>
              <a:t>Find Number of Vowels, Consonants, Digits and White Space Character</a:t>
            </a:r>
          </a:p>
        </p:txBody>
      </p:sp>
      <p:pic>
        <p:nvPicPr>
          <p:cNvPr id="24578" name="Picture 2"/>
          <p:cNvPicPr>
            <a:picLocks noChangeAspect="1" noChangeArrowheads="1"/>
          </p:cNvPicPr>
          <p:nvPr/>
        </p:nvPicPr>
        <p:blipFill>
          <a:blip r:embed="rId2" cstate="print"/>
          <a:srcRect/>
          <a:stretch>
            <a:fillRect/>
          </a:stretch>
        </p:blipFill>
        <p:spPr bwMode="auto">
          <a:xfrm>
            <a:off x="146035" y="1103144"/>
            <a:ext cx="8882744" cy="5181600"/>
          </a:xfrm>
          <a:prstGeom prst="rect">
            <a:avLst/>
          </a:prstGeom>
          <a:noFill/>
          <a:ln w="9525">
            <a:solidFill>
              <a:schemeClr val="accent1"/>
            </a:solid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5418408" y="5257800"/>
            <a:ext cx="3481614" cy="1447800"/>
          </a:xfrm>
          <a:prstGeom prst="rect">
            <a:avLst/>
          </a:prstGeom>
          <a:noFill/>
          <a:ln w="9525">
            <a:solidFill>
              <a:srgbClr val="00B050"/>
            </a:solidFill>
            <a:miter lim="800000"/>
            <a:headEnd/>
            <a:tailEnd/>
          </a:ln>
        </p:spPr>
      </p:pic>
      <p:sp>
        <p:nvSpPr>
          <p:cNvPr id="6" name="TextBox 5"/>
          <p:cNvSpPr txBox="1"/>
          <p:nvPr/>
        </p:nvSpPr>
        <p:spPr>
          <a:xfrm>
            <a:off x="5357440" y="4805296"/>
            <a:ext cx="1295400" cy="369332"/>
          </a:xfrm>
          <a:prstGeom prst="rect">
            <a:avLst/>
          </a:prstGeom>
          <a:noFill/>
        </p:spPr>
        <p:txBody>
          <a:bodyPr wrap="square" rtlCol="0">
            <a:spAutoFit/>
          </a:bodyPr>
          <a:lstStyle/>
          <a:p>
            <a:r>
              <a:rPr lang="en-US" dirty="0"/>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6"/>
            <a:ext cx="7467600" cy="53191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rgbClr val="C00000"/>
                </a:solidFill>
              </a:rPr>
              <a:t>Reverse String</a:t>
            </a:r>
          </a:p>
        </p:txBody>
      </p:sp>
      <p:pic>
        <p:nvPicPr>
          <p:cNvPr id="25602" name="Picture 2"/>
          <p:cNvPicPr>
            <a:picLocks noChangeAspect="1" noChangeArrowheads="1"/>
          </p:cNvPicPr>
          <p:nvPr/>
        </p:nvPicPr>
        <p:blipFill>
          <a:blip r:embed="rId2" cstate="print"/>
          <a:srcRect/>
          <a:stretch>
            <a:fillRect/>
          </a:stretch>
        </p:blipFill>
        <p:spPr bwMode="auto">
          <a:xfrm>
            <a:off x="228600" y="762000"/>
            <a:ext cx="5318768" cy="5837669"/>
          </a:xfrm>
          <a:prstGeom prst="rect">
            <a:avLst/>
          </a:prstGeom>
          <a:noFill/>
          <a:ln w="9525">
            <a:solidFill>
              <a:schemeClr val="accent1"/>
            </a:solid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3747868" y="5695072"/>
            <a:ext cx="4951141" cy="609600"/>
          </a:xfrm>
          <a:prstGeom prst="rect">
            <a:avLst/>
          </a:prstGeom>
          <a:noFill/>
          <a:ln w="9525">
            <a:solidFill>
              <a:srgbClr val="00B050"/>
            </a:solidFill>
            <a:miter lim="800000"/>
            <a:headEnd/>
            <a:tailEnd/>
          </a:ln>
        </p:spPr>
      </p:pic>
      <p:sp>
        <p:nvSpPr>
          <p:cNvPr id="7" name="Rectangle 6"/>
          <p:cNvSpPr/>
          <p:nvPr/>
        </p:nvSpPr>
        <p:spPr>
          <a:xfrm>
            <a:off x="5940088" y="1327068"/>
            <a:ext cx="2590800" cy="2031325"/>
          </a:xfrm>
          <a:prstGeom prst="rect">
            <a:avLst/>
          </a:prstGeom>
        </p:spPr>
        <p:txBody>
          <a:bodyPr wrap="square">
            <a:spAutoFit/>
          </a:bodyPr>
          <a:lstStyle/>
          <a:p>
            <a:pPr algn="just"/>
            <a:r>
              <a:rPr lang="en-US" dirty="0"/>
              <a:t>To solve this problem, two standard library functions </a:t>
            </a:r>
            <a:r>
              <a:rPr lang="en-US" dirty="0" err="1">
                <a:solidFill>
                  <a:schemeClr val="accent3"/>
                </a:solidFill>
              </a:rPr>
              <a:t>strlen</a:t>
            </a:r>
            <a:r>
              <a:rPr lang="en-US" dirty="0">
                <a:solidFill>
                  <a:schemeClr val="accent3"/>
                </a:solidFill>
              </a:rPr>
              <a:t>()</a:t>
            </a:r>
            <a:r>
              <a:rPr lang="en-US" dirty="0"/>
              <a:t> and </a:t>
            </a:r>
          </a:p>
          <a:p>
            <a:pPr algn="just"/>
            <a:r>
              <a:rPr lang="en-US" dirty="0" err="1">
                <a:solidFill>
                  <a:schemeClr val="accent3"/>
                </a:solidFill>
              </a:rPr>
              <a:t>strcpy</a:t>
            </a:r>
            <a:r>
              <a:rPr lang="en-US" dirty="0">
                <a:solidFill>
                  <a:schemeClr val="accent3"/>
                </a:solidFill>
              </a:rPr>
              <a:t>()</a:t>
            </a:r>
            <a:r>
              <a:rPr lang="en-US" dirty="0"/>
              <a:t> are used to calculate length and to copy string respectively.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0"/>
            <a:ext cx="8229600" cy="8683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400" b="1" dirty="0">
                <a:solidFill>
                  <a:srgbClr val="C00000"/>
                </a:solidFill>
              </a:rPr>
              <a:t>Calculated length of a String without  using </a:t>
            </a:r>
            <a:r>
              <a:rPr lang="en-US" sz="2400" b="1" dirty="0" err="1">
                <a:solidFill>
                  <a:srgbClr val="C00000"/>
                </a:solidFill>
              </a:rPr>
              <a:t>strlen</a:t>
            </a:r>
            <a:r>
              <a:rPr lang="en-US" sz="2400" b="1" dirty="0">
                <a:solidFill>
                  <a:srgbClr val="C00000"/>
                </a:solidFill>
              </a:rPr>
              <a:t>() Function</a:t>
            </a:r>
          </a:p>
        </p:txBody>
      </p:sp>
      <p:pic>
        <p:nvPicPr>
          <p:cNvPr id="26626" name="Picture 2"/>
          <p:cNvPicPr>
            <a:picLocks noChangeAspect="1" noChangeArrowheads="1"/>
          </p:cNvPicPr>
          <p:nvPr/>
        </p:nvPicPr>
        <p:blipFill>
          <a:blip r:embed="rId2" cstate="print"/>
          <a:srcRect/>
          <a:stretch>
            <a:fillRect/>
          </a:stretch>
        </p:blipFill>
        <p:spPr bwMode="auto">
          <a:xfrm>
            <a:off x="304819" y="2418077"/>
            <a:ext cx="6095981" cy="3754123"/>
          </a:xfrm>
          <a:prstGeom prst="rect">
            <a:avLst/>
          </a:prstGeom>
          <a:noFill/>
          <a:ln w="9525">
            <a:solidFill>
              <a:schemeClr val="accent1"/>
            </a:solid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4800600" y="2743200"/>
            <a:ext cx="3804558" cy="685800"/>
          </a:xfrm>
          <a:prstGeom prst="rect">
            <a:avLst/>
          </a:prstGeom>
          <a:noFill/>
          <a:ln w="9525">
            <a:solidFill>
              <a:srgbClr val="00B050"/>
            </a:solidFill>
            <a:miter lim="800000"/>
            <a:headEnd/>
            <a:tailEnd/>
          </a:ln>
        </p:spPr>
      </p:pic>
      <p:sp>
        <p:nvSpPr>
          <p:cNvPr id="6" name="Rectangle 5"/>
          <p:cNvSpPr/>
          <p:nvPr/>
        </p:nvSpPr>
        <p:spPr>
          <a:xfrm>
            <a:off x="364584" y="1438870"/>
            <a:ext cx="8167468" cy="923330"/>
          </a:xfrm>
          <a:prstGeom prst="rect">
            <a:avLst/>
          </a:prstGeom>
        </p:spPr>
        <p:txBody>
          <a:bodyPr wrap="square" numCol="1">
            <a:spAutoFit/>
          </a:bodyPr>
          <a:lstStyle/>
          <a:p>
            <a:pPr algn="just"/>
            <a:r>
              <a:rPr lang="en-US" dirty="0"/>
              <a:t>You can use standard library function </a:t>
            </a:r>
            <a:r>
              <a:rPr lang="en-US" dirty="0" err="1"/>
              <a:t>strlen</a:t>
            </a:r>
            <a:r>
              <a:rPr lang="en-US" dirty="0"/>
              <a:t>( ) to find the length of a string but, this program computes the length of a string manually without using </a:t>
            </a:r>
            <a:r>
              <a:rPr lang="en-US" dirty="0" err="1"/>
              <a:t>strlen</a:t>
            </a:r>
            <a:r>
              <a:rPr lang="en-US" dirty="0"/>
              <a:t>( ) </a:t>
            </a:r>
            <a:r>
              <a:rPr lang="en-US" dirty="0" err="1"/>
              <a:t>funtion</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4"/>
            <a:ext cx="8077200" cy="5635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800" b="1" dirty="0">
                <a:solidFill>
                  <a:srgbClr val="C00000"/>
                </a:solidFill>
              </a:rPr>
              <a:t>Concatenate Two Strings Manually</a:t>
            </a:r>
          </a:p>
        </p:txBody>
      </p:sp>
      <p:sp>
        <p:nvSpPr>
          <p:cNvPr id="4" name="Rectangle 3"/>
          <p:cNvSpPr/>
          <p:nvPr/>
        </p:nvSpPr>
        <p:spPr>
          <a:xfrm>
            <a:off x="228600" y="655316"/>
            <a:ext cx="8610600" cy="646331"/>
          </a:xfrm>
          <a:prstGeom prst="rect">
            <a:avLst/>
          </a:prstGeom>
        </p:spPr>
        <p:txBody>
          <a:bodyPr wrap="square">
            <a:spAutoFit/>
          </a:bodyPr>
          <a:lstStyle/>
          <a:p>
            <a:r>
              <a:rPr lang="en-US" dirty="0"/>
              <a:t>You can concatenate two strings using standard library function </a:t>
            </a:r>
            <a:r>
              <a:rPr lang="en-US" dirty="0" err="1">
                <a:solidFill>
                  <a:schemeClr val="accent3"/>
                </a:solidFill>
              </a:rPr>
              <a:t>strcat</a:t>
            </a:r>
            <a:r>
              <a:rPr lang="en-US" dirty="0">
                <a:solidFill>
                  <a:schemeClr val="accent3"/>
                </a:solidFill>
              </a:rPr>
              <a:t>( )</a:t>
            </a:r>
            <a:r>
              <a:rPr lang="en-US" dirty="0"/>
              <a:t> , this program concatenates two strings manually without using </a:t>
            </a:r>
            <a:r>
              <a:rPr lang="en-US" dirty="0" err="1"/>
              <a:t>strcat</a:t>
            </a:r>
            <a:r>
              <a:rPr lang="en-US" dirty="0"/>
              <a:t>( ) function.</a:t>
            </a:r>
          </a:p>
        </p:txBody>
      </p:sp>
      <p:pic>
        <p:nvPicPr>
          <p:cNvPr id="27650" name="Picture 2"/>
          <p:cNvPicPr>
            <a:picLocks noChangeAspect="1" noChangeArrowheads="1"/>
          </p:cNvPicPr>
          <p:nvPr/>
        </p:nvPicPr>
        <p:blipFill>
          <a:blip r:embed="rId2" cstate="print"/>
          <a:srcRect/>
          <a:stretch>
            <a:fillRect/>
          </a:stretch>
        </p:blipFill>
        <p:spPr bwMode="auto">
          <a:xfrm>
            <a:off x="141843" y="1377458"/>
            <a:ext cx="8867605" cy="4899078"/>
          </a:xfrm>
          <a:prstGeom prst="rect">
            <a:avLst/>
          </a:prstGeom>
          <a:noFill/>
          <a:ln w="9525">
            <a:solidFill>
              <a:schemeClr val="accent1"/>
            </a:solid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4866264" y="5703280"/>
            <a:ext cx="3832485" cy="990600"/>
          </a:xfrm>
          <a:prstGeom prst="rect">
            <a:avLst/>
          </a:prstGeom>
          <a:noFill/>
          <a:ln w="9525">
            <a:solidFill>
              <a:srgbClr val="00B05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203"/>
            <a:ext cx="74676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rgbClr val="C00000"/>
                </a:solidFill>
              </a:rPr>
              <a:t>Copy String Manually</a:t>
            </a:r>
          </a:p>
        </p:txBody>
      </p:sp>
      <p:pic>
        <p:nvPicPr>
          <p:cNvPr id="28674" name="Picture 2"/>
          <p:cNvPicPr>
            <a:picLocks noChangeAspect="1" noChangeArrowheads="1"/>
          </p:cNvPicPr>
          <p:nvPr/>
        </p:nvPicPr>
        <p:blipFill>
          <a:blip r:embed="rId2" cstate="print"/>
          <a:srcRect/>
          <a:stretch>
            <a:fillRect/>
          </a:stretch>
        </p:blipFill>
        <p:spPr bwMode="auto">
          <a:xfrm>
            <a:off x="304800" y="1295400"/>
            <a:ext cx="4953000" cy="4886739"/>
          </a:xfrm>
          <a:prstGeom prst="rect">
            <a:avLst/>
          </a:prstGeom>
          <a:noFill/>
          <a:ln w="9525">
            <a:solidFill>
              <a:schemeClr val="accent1"/>
            </a:solid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5449389" y="4572000"/>
            <a:ext cx="3607904" cy="685800"/>
          </a:xfrm>
          <a:prstGeom prst="rect">
            <a:avLst/>
          </a:prstGeom>
          <a:noFill/>
          <a:ln w="9525">
            <a:solidFill>
              <a:srgbClr val="00B050"/>
            </a:solidFill>
            <a:miter lim="800000"/>
            <a:headEnd/>
            <a:tailEnd/>
          </a:ln>
        </p:spPr>
      </p:pic>
      <p:sp>
        <p:nvSpPr>
          <p:cNvPr id="7" name="Rectangle 6"/>
          <p:cNvSpPr/>
          <p:nvPr/>
        </p:nvSpPr>
        <p:spPr>
          <a:xfrm>
            <a:off x="5486400" y="2116040"/>
            <a:ext cx="3124200" cy="2031325"/>
          </a:xfrm>
          <a:prstGeom prst="rect">
            <a:avLst/>
          </a:prstGeom>
        </p:spPr>
        <p:txBody>
          <a:bodyPr wrap="square">
            <a:spAutoFit/>
          </a:bodyPr>
          <a:lstStyle/>
          <a:p>
            <a:pPr algn="just"/>
            <a:r>
              <a:rPr lang="en-US" dirty="0"/>
              <a:t>You can use the</a:t>
            </a:r>
            <a:r>
              <a:rPr lang="en-US" dirty="0">
                <a:solidFill>
                  <a:schemeClr val="accent3"/>
                </a:solidFill>
              </a:rPr>
              <a:t> </a:t>
            </a:r>
            <a:r>
              <a:rPr lang="en-US" dirty="0" err="1">
                <a:solidFill>
                  <a:srgbClr val="C00000"/>
                </a:solidFill>
              </a:rPr>
              <a:t>strcpy</a:t>
            </a:r>
            <a:r>
              <a:rPr lang="en-US" dirty="0">
                <a:solidFill>
                  <a:srgbClr val="C00000"/>
                </a:solidFill>
              </a:rPr>
              <a:t>( )</a:t>
            </a:r>
            <a:r>
              <a:rPr lang="en-US" dirty="0">
                <a:solidFill>
                  <a:schemeClr val="accent3"/>
                </a:solidFill>
              </a:rPr>
              <a:t> </a:t>
            </a:r>
            <a:r>
              <a:rPr lang="en-US" dirty="0"/>
              <a:t>function to copy the content of one string to another but, this program copies the content of one string to another manually without using </a:t>
            </a:r>
            <a:r>
              <a:rPr lang="en-US" dirty="0" err="1"/>
              <a:t>strcpy</a:t>
            </a:r>
            <a:r>
              <a:rPr lang="en-US" dirty="0"/>
              <a:t>( )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15" y="264369"/>
            <a:ext cx="84582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2400" b="1" dirty="0">
                <a:solidFill>
                  <a:srgbClr val="C00000"/>
                </a:solidFill>
              </a:rPr>
              <a:t>Remove Characters in String Except Alphabets</a:t>
            </a:r>
          </a:p>
        </p:txBody>
      </p:sp>
      <p:pic>
        <p:nvPicPr>
          <p:cNvPr id="29698" name="Picture 2"/>
          <p:cNvPicPr>
            <a:picLocks noChangeAspect="1" noChangeArrowheads="1"/>
          </p:cNvPicPr>
          <p:nvPr/>
        </p:nvPicPr>
        <p:blipFill>
          <a:blip r:embed="rId2" cstate="print"/>
          <a:srcRect/>
          <a:stretch>
            <a:fillRect/>
          </a:stretch>
        </p:blipFill>
        <p:spPr bwMode="auto">
          <a:xfrm>
            <a:off x="133635" y="990600"/>
            <a:ext cx="6591754" cy="5825196"/>
          </a:xfrm>
          <a:prstGeom prst="rect">
            <a:avLst/>
          </a:prstGeom>
          <a:noFill/>
          <a:ln w="9525">
            <a:solidFill>
              <a:schemeClr val="accent1"/>
            </a:solid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4114800" y="6123313"/>
            <a:ext cx="4057364" cy="636449"/>
          </a:xfrm>
          <a:prstGeom prst="rect">
            <a:avLst/>
          </a:prstGeom>
          <a:noFill/>
          <a:ln w="9525">
            <a:solidFill>
              <a:srgbClr val="00B050"/>
            </a:solidFill>
            <a:miter lim="800000"/>
            <a:headEnd/>
            <a:tailEnd/>
          </a:ln>
        </p:spPr>
      </p:pic>
      <p:sp>
        <p:nvSpPr>
          <p:cNvPr id="6" name="Rectangle 5"/>
          <p:cNvSpPr/>
          <p:nvPr/>
        </p:nvSpPr>
        <p:spPr>
          <a:xfrm>
            <a:off x="6934200" y="1084953"/>
            <a:ext cx="2057400"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This program takes a string from user and </a:t>
            </a:r>
            <a:r>
              <a:rPr lang="en-US" i="1" dirty="0"/>
              <a:t>for</a:t>
            </a:r>
            <a:r>
              <a:rPr lang="en-US" dirty="0"/>
              <a:t> loop executed until all characters of string is checked. If any character inside a string is not a alphabet, all characters after it including null character is shifted by 1 position backwards.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772" y="152400"/>
            <a:ext cx="5013628" cy="175260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rgbClr val="C00000"/>
                </a:solidFill>
              </a:rPr>
              <a:t>sort a string in alphabetic order</a:t>
            </a:r>
          </a:p>
        </p:txBody>
      </p:sp>
      <p:sp>
        <p:nvSpPr>
          <p:cNvPr id="5" name="Rectangle 4"/>
          <p:cNvSpPr/>
          <p:nvPr/>
        </p:nvSpPr>
        <p:spPr>
          <a:xfrm>
            <a:off x="3901772" y="2344506"/>
            <a:ext cx="5013628"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dirty="0"/>
              <a:t>C program to sort a string in alphabetic order: For example if user will enter a string </a:t>
            </a:r>
            <a:r>
              <a:rPr lang="en-US" dirty="0">
                <a:solidFill>
                  <a:srgbClr val="FF0000"/>
                </a:solidFill>
              </a:rPr>
              <a:t>"programming" </a:t>
            </a:r>
            <a:r>
              <a:rPr lang="en-US" dirty="0"/>
              <a:t>then output will be "</a:t>
            </a:r>
            <a:r>
              <a:rPr lang="en-US" dirty="0" err="1">
                <a:solidFill>
                  <a:srgbClr val="FF0000"/>
                </a:solidFill>
              </a:rPr>
              <a:t>aggimmnoprr</a:t>
            </a:r>
            <a:r>
              <a:rPr lang="en-US" dirty="0">
                <a:solidFill>
                  <a:srgbClr val="FF0000"/>
                </a:solidFill>
              </a:rPr>
              <a:t>" </a:t>
            </a:r>
            <a:r>
              <a:rPr lang="en-US" dirty="0"/>
              <a:t>or output string will contain characters in alphabetical order.</a:t>
            </a:r>
          </a:p>
        </p:txBody>
      </p:sp>
      <p:pic>
        <p:nvPicPr>
          <p:cNvPr id="31746" name="Picture 2"/>
          <p:cNvPicPr>
            <a:picLocks noChangeAspect="1" noChangeArrowheads="1"/>
          </p:cNvPicPr>
          <p:nvPr/>
        </p:nvPicPr>
        <p:blipFill>
          <a:blip r:embed="rId2" cstate="print"/>
          <a:srcRect/>
          <a:stretch>
            <a:fillRect/>
          </a:stretch>
        </p:blipFill>
        <p:spPr bwMode="auto">
          <a:xfrm>
            <a:off x="65644" y="18743"/>
            <a:ext cx="3623100" cy="6839257"/>
          </a:xfrm>
          <a:prstGeom prst="rect">
            <a:avLst/>
          </a:prstGeom>
          <a:noFill/>
          <a:ln w="9525">
            <a:solidFill>
              <a:schemeClr val="accent1"/>
            </a:solid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4168724" y="5023340"/>
            <a:ext cx="4064000" cy="76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838200"/>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2800" b="1" dirty="0">
                <a:solidFill>
                  <a:srgbClr val="C00000"/>
                </a:solidFill>
              </a:rPr>
              <a:t>Sort Elements in Lexicographical Order (Dictionary Order)</a:t>
            </a:r>
          </a:p>
        </p:txBody>
      </p:sp>
      <p:pic>
        <p:nvPicPr>
          <p:cNvPr id="30722" name="Picture 2"/>
          <p:cNvPicPr>
            <a:picLocks noChangeAspect="1" noChangeArrowheads="1"/>
          </p:cNvPicPr>
          <p:nvPr/>
        </p:nvPicPr>
        <p:blipFill>
          <a:blip r:embed="rId2" cstate="print"/>
          <a:srcRect/>
          <a:stretch>
            <a:fillRect/>
          </a:stretch>
        </p:blipFill>
        <p:spPr bwMode="auto">
          <a:xfrm>
            <a:off x="214531" y="1371600"/>
            <a:ext cx="4742617" cy="5334000"/>
          </a:xfrm>
          <a:prstGeom prst="rect">
            <a:avLst/>
          </a:prstGeom>
          <a:noFill/>
          <a:ln w="9525">
            <a:solidFill>
              <a:schemeClr val="accent1"/>
            </a:solid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5561436" y="3010245"/>
            <a:ext cx="2830395" cy="3541111"/>
          </a:xfrm>
          <a:prstGeom prst="rect">
            <a:avLst/>
          </a:prstGeom>
          <a:noFill/>
          <a:ln w="9525">
            <a:noFill/>
            <a:miter lim="800000"/>
            <a:headEnd/>
            <a:tailEnd/>
          </a:ln>
        </p:spPr>
      </p:pic>
      <p:sp>
        <p:nvSpPr>
          <p:cNvPr id="6" name="Rectangle 5"/>
          <p:cNvSpPr/>
          <p:nvPr/>
        </p:nvSpPr>
        <p:spPr>
          <a:xfrm>
            <a:off x="5220292" y="1494472"/>
            <a:ext cx="3505200" cy="1477328"/>
          </a:xfrm>
          <a:prstGeom prst="rect">
            <a:avLst/>
          </a:prstGeom>
        </p:spPr>
        <p:txBody>
          <a:bodyPr wrap="square">
            <a:spAutoFit/>
          </a:bodyPr>
          <a:lstStyle/>
          <a:p>
            <a:pPr algn="just"/>
            <a:r>
              <a:rPr lang="en-US" dirty="0"/>
              <a:t>This program takes 10 words from user and sorts elements in lexicographical order. To perform this task, two dimensional string is used.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3820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rgbClr val="C00000"/>
                </a:solidFill>
              </a:rPr>
              <a:t>C library functions </a:t>
            </a:r>
          </a:p>
        </p:txBody>
      </p:sp>
      <p:sp>
        <p:nvSpPr>
          <p:cNvPr id="3" name="Content Placeholder 2"/>
          <p:cNvSpPr>
            <a:spLocks noGrp="1"/>
          </p:cNvSpPr>
          <p:nvPr>
            <p:ph idx="1"/>
          </p:nvPr>
        </p:nvSpPr>
        <p:spPr>
          <a:xfrm>
            <a:off x="0" y="774601"/>
            <a:ext cx="9144000" cy="749399"/>
          </a:xfrm>
        </p:spPr>
        <p:txBody>
          <a:bodyPr>
            <a:noAutofit/>
          </a:bodyPr>
          <a:lstStyle/>
          <a:p>
            <a:r>
              <a:rPr lang="en-US" dirty="0"/>
              <a:t>C supports a wide range of functions that manipulate null-terminated strings:</a:t>
            </a:r>
          </a:p>
        </p:txBody>
      </p:sp>
      <p:pic>
        <p:nvPicPr>
          <p:cNvPr id="1026" name="Picture 2"/>
          <p:cNvPicPr>
            <a:picLocks noChangeAspect="1" noChangeArrowheads="1"/>
          </p:cNvPicPr>
          <p:nvPr/>
        </p:nvPicPr>
        <p:blipFill>
          <a:blip r:embed="rId2" cstate="print"/>
          <a:srcRect/>
          <a:stretch>
            <a:fillRect/>
          </a:stretch>
        </p:blipFill>
        <p:spPr bwMode="auto">
          <a:xfrm>
            <a:off x="113897" y="1447800"/>
            <a:ext cx="8658735" cy="5332836"/>
          </a:xfrm>
          <a:prstGeom prst="rect">
            <a:avLst/>
          </a:prstGeom>
          <a:noFill/>
          <a:ln w="9525">
            <a:noFill/>
            <a:miter lim="800000"/>
            <a:headEnd/>
            <a:tailEnd/>
          </a:ln>
        </p:spPr>
      </p:pic>
    </p:spTree>
    <p:extLst>
      <p:ext uri="{BB962C8B-B14F-4D97-AF65-F5344CB8AC3E}">
        <p14:creationId xmlns:p14="http://schemas.microsoft.com/office/powerpoint/2010/main" val="77224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77" y="27609"/>
            <a:ext cx="7467600" cy="715962"/>
          </a:xfrm>
        </p:spPr>
        <p:style>
          <a:lnRef idx="2">
            <a:schemeClr val="accent1"/>
          </a:lnRef>
          <a:fillRef idx="1">
            <a:schemeClr val="lt1"/>
          </a:fillRef>
          <a:effectRef idx="0">
            <a:schemeClr val="accent1"/>
          </a:effectRef>
          <a:fontRef idx="minor">
            <a:schemeClr val="dk1"/>
          </a:fontRef>
        </p:style>
        <p:txBody>
          <a:bodyPr/>
          <a:lstStyle/>
          <a:p>
            <a:pPr algn="ctr"/>
            <a:r>
              <a:rPr lang="en-US" dirty="0">
                <a:solidFill>
                  <a:srgbClr val="C00000"/>
                </a:solidFill>
              </a:rPr>
              <a:t>C - String</a:t>
            </a:r>
          </a:p>
        </p:txBody>
      </p:sp>
      <p:sp>
        <p:nvSpPr>
          <p:cNvPr id="3" name="Content Placeholder 2"/>
          <p:cNvSpPr>
            <a:spLocks noGrp="1"/>
          </p:cNvSpPr>
          <p:nvPr>
            <p:ph idx="1"/>
          </p:nvPr>
        </p:nvSpPr>
        <p:spPr>
          <a:xfrm>
            <a:off x="152400" y="821140"/>
            <a:ext cx="8610600" cy="4430930"/>
          </a:xfrm>
        </p:spPr>
        <p:txBody>
          <a:bodyPr>
            <a:normAutofit/>
          </a:bodyPr>
          <a:lstStyle/>
          <a:p>
            <a:pPr algn="just"/>
            <a:r>
              <a:rPr lang="en-US" dirty="0"/>
              <a:t>strings are arrays of chars. String literals are words surrounded by double quotation marks.</a:t>
            </a:r>
          </a:p>
          <a:p>
            <a:pPr algn="just"/>
            <a:endParaRPr lang="en-US" dirty="0"/>
          </a:p>
          <a:p>
            <a:pPr algn="just"/>
            <a:r>
              <a:rPr lang="en-US" dirty="0"/>
              <a:t>The string in C programming language is actually a one-dimensional array of characters which is terminated by a </a:t>
            </a:r>
            <a:r>
              <a:rPr lang="en-US" b="1" dirty="0"/>
              <a:t>null</a:t>
            </a:r>
            <a:r>
              <a:rPr lang="en-US" dirty="0"/>
              <a:t> character '\0'. Thus a null-terminated string contains the characters that comprise the string followed by a </a:t>
            </a:r>
            <a:r>
              <a:rPr lang="en-US" b="1" dirty="0"/>
              <a:t>null</a:t>
            </a:r>
            <a:r>
              <a:rPr lang="en-US" dirty="0"/>
              <a:t>.</a:t>
            </a:r>
          </a:p>
          <a:p>
            <a:pPr algn="just"/>
            <a:r>
              <a:rPr lang="en-US" dirty="0"/>
              <a:t>A string can be declared as a </a:t>
            </a:r>
            <a:r>
              <a:rPr lang="en-US" b="1" dirty="0"/>
              <a:t>character array </a:t>
            </a:r>
            <a:r>
              <a:rPr lang="en-US" dirty="0"/>
              <a:t>or with a </a:t>
            </a:r>
            <a:r>
              <a:rPr lang="en-US" b="1" dirty="0"/>
              <a:t>string pointer</a:t>
            </a:r>
            <a:r>
              <a:rPr lang="en-US" dirty="0"/>
              <a:t>. </a:t>
            </a:r>
          </a:p>
          <a:p>
            <a:pPr algn="just"/>
            <a:r>
              <a:rPr lang="en-US" dirty="0"/>
              <a:t>The following declaration and initialization create a string consisting of the word "Hello". To hold the null character at the end of the array, the size of the character array containing the string is one more than the number of characters in the word "Hello."</a:t>
            </a:r>
          </a:p>
        </p:txBody>
      </p:sp>
      <p:sp>
        <p:nvSpPr>
          <p:cNvPr id="4" name="Rectangle 3"/>
          <p:cNvSpPr/>
          <p:nvPr/>
        </p:nvSpPr>
        <p:spPr>
          <a:xfrm>
            <a:off x="3096890" y="1430610"/>
            <a:ext cx="2855920" cy="369332"/>
          </a:xfrm>
          <a:prstGeom prst="rect">
            <a:avLst/>
          </a:prstGeom>
          <a:solidFill>
            <a:schemeClr val="accent1">
              <a:lumMod val="20000"/>
              <a:lumOff val="80000"/>
            </a:schemeClr>
          </a:solidFill>
        </p:spPr>
        <p:txBody>
          <a:bodyPr wrap="none">
            <a:spAutoFit/>
          </a:bodyPr>
          <a:lstStyle/>
          <a:p>
            <a:r>
              <a:rPr lang="en-US" b="1" dirty="0">
                <a:solidFill>
                  <a:srgbClr val="008000"/>
                </a:solidFill>
              </a:rPr>
              <a:t>"This is a static string"</a:t>
            </a:r>
          </a:p>
        </p:txBody>
      </p:sp>
      <p:pic>
        <p:nvPicPr>
          <p:cNvPr id="5" name="Picture 4"/>
          <p:cNvPicPr>
            <a:picLocks noChangeAspect="1"/>
          </p:cNvPicPr>
          <p:nvPr/>
        </p:nvPicPr>
        <p:blipFill>
          <a:blip r:embed="rId2" cstate="print"/>
          <a:stretch>
            <a:fillRect/>
          </a:stretch>
        </p:blipFill>
        <p:spPr>
          <a:xfrm>
            <a:off x="1555700" y="4981165"/>
            <a:ext cx="6494318" cy="381000"/>
          </a:xfrm>
          <a:prstGeom prst="rect">
            <a:avLst/>
          </a:prstGeom>
          <a:ln>
            <a:solidFill>
              <a:schemeClr val="accent1"/>
            </a:solidFill>
          </a:ln>
        </p:spPr>
      </p:pic>
      <p:pic>
        <p:nvPicPr>
          <p:cNvPr id="6" name="Picture 5"/>
          <p:cNvPicPr>
            <a:picLocks noChangeAspect="1"/>
          </p:cNvPicPr>
          <p:nvPr/>
        </p:nvPicPr>
        <p:blipFill>
          <a:blip r:embed="rId3" cstate="print"/>
          <a:stretch>
            <a:fillRect/>
          </a:stretch>
        </p:blipFill>
        <p:spPr>
          <a:xfrm>
            <a:off x="1564965" y="5659040"/>
            <a:ext cx="6512235" cy="381000"/>
          </a:xfrm>
          <a:prstGeom prst="rect">
            <a:avLst/>
          </a:prstGeom>
          <a:ln>
            <a:solidFill>
              <a:schemeClr val="accent1"/>
            </a:solidFill>
          </a:ln>
        </p:spPr>
      </p:pic>
      <p:sp>
        <p:nvSpPr>
          <p:cNvPr id="7" name="TextBox 6"/>
          <p:cNvSpPr txBox="1"/>
          <p:nvPr/>
        </p:nvSpPr>
        <p:spPr>
          <a:xfrm>
            <a:off x="4549564" y="5358087"/>
            <a:ext cx="708235" cy="307777"/>
          </a:xfrm>
          <a:prstGeom prst="rect">
            <a:avLst/>
          </a:prstGeom>
          <a:noFill/>
        </p:spPr>
        <p:txBody>
          <a:bodyPr wrap="square" rtlCol="0">
            <a:spAutoFit/>
          </a:bodyPr>
          <a:lstStyle/>
          <a:p>
            <a:r>
              <a:rPr lang="en-US" sz="1400" dirty="0"/>
              <a:t>Or</a:t>
            </a:r>
          </a:p>
        </p:txBody>
      </p:sp>
      <p:sp>
        <p:nvSpPr>
          <p:cNvPr id="8" name="TextBox 7"/>
          <p:cNvSpPr txBox="1"/>
          <p:nvPr/>
        </p:nvSpPr>
        <p:spPr>
          <a:xfrm>
            <a:off x="4565002" y="6029377"/>
            <a:ext cx="754930" cy="307777"/>
          </a:xfrm>
          <a:prstGeom prst="rect">
            <a:avLst/>
          </a:prstGeom>
          <a:noFill/>
        </p:spPr>
        <p:txBody>
          <a:bodyPr wrap="square" rtlCol="0">
            <a:spAutoFit/>
          </a:bodyPr>
          <a:lstStyle/>
          <a:p>
            <a:r>
              <a:rPr lang="en-US" sz="1400" dirty="0"/>
              <a:t>Or</a:t>
            </a:r>
          </a:p>
        </p:txBody>
      </p:sp>
      <p:sp>
        <p:nvSpPr>
          <p:cNvPr id="9" name="TextBox 8"/>
          <p:cNvSpPr txBox="1"/>
          <p:nvPr/>
        </p:nvSpPr>
        <p:spPr>
          <a:xfrm>
            <a:off x="1559234" y="6318870"/>
            <a:ext cx="6566855"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a:solidFill>
                  <a:srgbClr val="3366FF"/>
                </a:solidFill>
              </a:rPr>
              <a:t>char</a:t>
            </a:r>
            <a:r>
              <a:rPr lang="en-US" dirty="0"/>
              <a:t> *greeting = </a:t>
            </a:r>
            <a:r>
              <a:rPr lang="en-US" dirty="0">
                <a:solidFill>
                  <a:srgbClr val="008000"/>
                </a:solidFill>
              </a:rPr>
              <a:t>“Hello”</a:t>
            </a:r>
            <a:r>
              <a:rPr lang="en-US" dirty="0"/>
              <a:t> ;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52400" y="1524000"/>
            <a:ext cx="8127761" cy="5263660"/>
          </a:xfrm>
          <a:prstGeom prst="rect">
            <a:avLst/>
          </a:prstGeom>
          <a:ln>
            <a:solidFill>
              <a:schemeClr val="accent1"/>
            </a:solidFill>
          </a:ln>
        </p:spPr>
      </p:pic>
      <p:sp>
        <p:nvSpPr>
          <p:cNvPr id="6" name="Rectangle 5"/>
          <p:cNvSpPr/>
          <p:nvPr/>
        </p:nvSpPr>
        <p:spPr>
          <a:xfrm>
            <a:off x="146670" y="453479"/>
            <a:ext cx="8839200"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800" b="1" dirty="0">
                <a:solidFill>
                  <a:srgbClr val="C00000"/>
                </a:solidFill>
              </a:rPr>
              <a:t>Following example makes use of few of the above-mentioned functions:</a:t>
            </a:r>
          </a:p>
        </p:txBody>
      </p:sp>
    </p:spTree>
    <p:extLst>
      <p:ext uri="{BB962C8B-B14F-4D97-AF65-F5344CB8AC3E}">
        <p14:creationId xmlns:p14="http://schemas.microsoft.com/office/powerpoint/2010/main" val="278568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err="1">
                <a:solidFill>
                  <a:srgbClr val="C00000"/>
                </a:solidFill>
              </a:rPr>
              <a:t>strcat</a:t>
            </a:r>
            <a:r>
              <a:rPr lang="en-US" b="1" dirty="0">
                <a:solidFill>
                  <a:srgbClr val="C00000"/>
                </a:solidFill>
              </a:rPr>
              <a:t>( ) function</a:t>
            </a:r>
          </a:p>
        </p:txBody>
      </p:sp>
      <p:sp>
        <p:nvSpPr>
          <p:cNvPr id="3" name="Content Placeholder 2"/>
          <p:cNvSpPr>
            <a:spLocks noGrp="1"/>
          </p:cNvSpPr>
          <p:nvPr>
            <p:ph idx="1"/>
          </p:nvPr>
        </p:nvSpPr>
        <p:spPr>
          <a:xfrm>
            <a:off x="457200" y="1371600"/>
            <a:ext cx="8229600" cy="4873752"/>
          </a:xfrm>
        </p:spPr>
        <p:txBody>
          <a:bodyPr>
            <a:normAutofit/>
          </a:bodyPr>
          <a:lstStyle/>
          <a:p>
            <a:r>
              <a:rPr lang="en-US" dirty="0" err="1"/>
              <a:t>strcat</a:t>
            </a:r>
            <a:r>
              <a:rPr lang="en-US" dirty="0"/>
              <a:t>( ) function concatenates two given strings. It concatenates source string at the end of destination string. </a:t>
            </a:r>
          </a:p>
          <a:p>
            <a:r>
              <a:rPr lang="en-US" dirty="0"/>
              <a:t>Syntax for </a:t>
            </a:r>
            <a:r>
              <a:rPr lang="en-US" dirty="0" err="1"/>
              <a:t>strcat</a:t>
            </a:r>
            <a:r>
              <a:rPr lang="en-US" dirty="0"/>
              <a:t>( ) function is given below.</a:t>
            </a:r>
          </a:p>
          <a:p>
            <a:pPr lvl="1"/>
            <a:r>
              <a:rPr lang="en-US" dirty="0"/>
              <a:t>char * </a:t>
            </a:r>
            <a:r>
              <a:rPr lang="en-US" dirty="0" err="1"/>
              <a:t>strcat</a:t>
            </a:r>
            <a:r>
              <a:rPr lang="en-US" dirty="0"/>
              <a:t> ( char * destination, const char * source );</a:t>
            </a:r>
          </a:p>
          <a:p>
            <a:r>
              <a:rPr lang="en-US" dirty="0"/>
              <a:t>Example :</a:t>
            </a:r>
          </a:p>
          <a:p>
            <a:r>
              <a:rPr lang="en-US" dirty="0" err="1"/>
              <a:t>strcat</a:t>
            </a:r>
            <a:r>
              <a:rPr lang="en-US" dirty="0"/>
              <a:t> ( str2, str1 ); - str1 is concatenated at the end of str2.</a:t>
            </a:r>
            <a:br>
              <a:rPr lang="en-US" dirty="0"/>
            </a:br>
            <a:r>
              <a:rPr lang="en-US" dirty="0" err="1"/>
              <a:t>strcat</a:t>
            </a:r>
            <a:r>
              <a:rPr lang="en-US" dirty="0"/>
              <a:t> ( str1, str2 ); - str2 is concatenated at the end of str1.</a:t>
            </a:r>
          </a:p>
          <a:p>
            <a:r>
              <a:rPr lang="en-US" dirty="0"/>
              <a:t>As you know, each string in C is ended up with null character (‘\0′).</a:t>
            </a:r>
          </a:p>
          <a:p>
            <a:r>
              <a:rPr lang="en-US" dirty="0"/>
              <a:t>In </a:t>
            </a:r>
            <a:r>
              <a:rPr lang="en-US" dirty="0" err="1"/>
              <a:t>strcat</a:t>
            </a:r>
            <a:r>
              <a:rPr lang="en-US" dirty="0"/>
              <a:t>( ) operation, null character of destination string is overwritten by source string’s first character and null character is added at the end of new destination string which is created after </a:t>
            </a:r>
            <a:r>
              <a:rPr lang="en-US" dirty="0" err="1"/>
              <a:t>strcat</a:t>
            </a:r>
            <a:r>
              <a:rPr lang="en-US" dirty="0"/>
              <a:t>( ) operation.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lum bright="-17000" contrast="19000"/>
          </a:blip>
          <a:srcRect t="783"/>
          <a:stretch>
            <a:fillRect/>
          </a:stretch>
        </p:blipFill>
        <p:spPr bwMode="auto">
          <a:xfrm>
            <a:off x="153563" y="2514600"/>
            <a:ext cx="8644266" cy="3904964"/>
          </a:xfrm>
          <a:prstGeom prst="rect">
            <a:avLst/>
          </a:prstGeom>
          <a:noFill/>
          <a:ln w="9525">
            <a:noFill/>
            <a:miter lim="800000"/>
            <a:headEnd/>
            <a:tailEnd/>
          </a:ln>
          <a:effectLst>
            <a:outerShdw blurRad="50800" dir="5400000" algn="ctr" rotWithShape="0">
              <a:srgbClr val="000000">
                <a:alpha val="43137"/>
              </a:srgbClr>
            </a:outerShdw>
          </a:effectLst>
        </p:spPr>
      </p:pic>
      <p:sp>
        <p:nvSpPr>
          <p:cNvPr id="2" name="Title 1"/>
          <p:cNvSpPr>
            <a:spLocks noGrp="1"/>
          </p:cNvSpPr>
          <p:nvPr>
            <p:ph type="title"/>
          </p:nvPr>
        </p:nvSpPr>
        <p:spPr>
          <a:xfrm>
            <a:off x="685800" y="388346"/>
            <a:ext cx="7848600" cy="526054"/>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3200" b="1" dirty="0">
                <a:solidFill>
                  <a:srgbClr val="C00000"/>
                </a:solidFill>
              </a:rPr>
              <a:t>Example program for </a:t>
            </a:r>
            <a:r>
              <a:rPr lang="en-US" sz="3200" b="1" dirty="0" err="1">
                <a:solidFill>
                  <a:srgbClr val="C00000"/>
                </a:solidFill>
              </a:rPr>
              <a:t>strcat</a:t>
            </a:r>
            <a:r>
              <a:rPr lang="en-US" sz="3200" b="1" dirty="0">
                <a:solidFill>
                  <a:srgbClr val="C00000"/>
                </a:solidFill>
              </a:rPr>
              <a:t>( ) </a:t>
            </a:r>
          </a:p>
        </p:txBody>
      </p:sp>
      <p:sp>
        <p:nvSpPr>
          <p:cNvPr id="3" name="Content Placeholder 2"/>
          <p:cNvSpPr>
            <a:spLocks noGrp="1"/>
          </p:cNvSpPr>
          <p:nvPr>
            <p:ph idx="1"/>
          </p:nvPr>
        </p:nvSpPr>
        <p:spPr>
          <a:xfrm>
            <a:off x="228600" y="1524000"/>
            <a:ext cx="8686800" cy="1066800"/>
          </a:xfrm>
        </p:spPr>
        <p:txBody>
          <a:bodyPr>
            <a:normAutofit/>
          </a:bodyPr>
          <a:lstStyle/>
          <a:p>
            <a:r>
              <a:rPr lang="en-US" dirty="0"/>
              <a:t>In this program, two strings “is fun” and “C tutorial” are concatenated using </a:t>
            </a:r>
            <a:r>
              <a:rPr lang="en-US" dirty="0" err="1"/>
              <a:t>strcat</a:t>
            </a:r>
            <a:r>
              <a:rPr lang="en-US" dirty="0"/>
              <a:t>( ) function and result is displayed as “C tutorial is fun”.</a:t>
            </a:r>
          </a:p>
          <a:p>
            <a:endParaRPr lang="en-US" dirty="0"/>
          </a:p>
        </p:txBody>
      </p:sp>
      <p:sp>
        <p:nvSpPr>
          <p:cNvPr id="4" name="Rectangle 3"/>
          <p:cNvSpPr/>
          <p:nvPr/>
        </p:nvSpPr>
        <p:spPr>
          <a:xfrm>
            <a:off x="4081988" y="2580382"/>
            <a:ext cx="4614204" cy="1077218"/>
          </a:xfrm>
          <a:prstGeom prst="rect">
            <a:avLst/>
          </a:prstGeom>
          <a:ln>
            <a:solidFill>
              <a:schemeClr val="accent1"/>
            </a:solidFill>
          </a:ln>
        </p:spPr>
        <p:txBody>
          <a:bodyPr wrap="square">
            <a:spAutoFit/>
          </a:bodyPr>
          <a:lstStyle/>
          <a:p>
            <a:r>
              <a:rPr lang="en-US" sz="1600" b="1" dirty="0"/>
              <a:t>Output:</a:t>
            </a:r>
          </a:p>
          <a:p>
            <a:r>
              <a:rPr lang="en-US" sz="1600" dirty="0"/>
              <a:t>Source string                    = is fun</a:t>
            </a:r>
            <a:br>
              <a:rPr lang="en-US" sz="1600" dirty="0"/>
            </a:br>
            <a:r>
              <a:rPr lang="en-US" sz="1600" dirty="0"/>
              <a:t>Target string                    = C tutorial</a:t>
            </a:r>
            <a:br>
              <a:rPr lang="en-US" sz="1600" dirty="0"/>
            </a:br>
            <a:r>
              <a:rPr lang="en-US" sz="1600" dirty="0"/>
              <a:t>Target string after </a:t>
            </a:r>
            <a:r>
              <a:rPr lang="en-US" sz="1600" dirty="0" err="1"/>
              <a:t>strcat</a:t>
            </a:r>
            <a:r>
              <a:rPr lang="en-US" sz="1600" dirty="0"/>
              <a:t>( ) = C tutorial is fun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51048"/>
            <a:ext cx="8534400" cy="758952"/>
          </a:xfrm>
        </p:spPr>
        <p:txBody>
          <a:bodyPr>
            <a:normAutofit/>
          </a:bodyPr>
          <a:lstStyle/>
          <a:p>
            <a:pPr algn="ctr"/>
            <a:r>
              <a:rPr lang="en-US" sz="4000" dirty="0">
                <a:solidFill>
                  <a:srgbClr val="C0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4777" y="27609"/>
            <a:ext cx="7467600" cy="715962"/>
          </a:xfrm>
        </p:spPr>
        <p:style>
          <a:lnRef idx="2">
            <a:schemeClr val="accent1"/>
          </a:lnRef>
          <a:fillRef idx="1">
            <a:schemeClr val="lt1"/>
          </a:fillRef>
          <a:effectRef idx="0">
            <a:schemeClr val="accent1"/>
          </a:effectRef>
          <a:fontRef idx="minor">
            <a:schemeClr val="dk1"/>
          </a:fontRef>
        </p:style>
        <p:txBody>
          <a:bodyPr/>
          <a:lstStyle/>
          <a:p>
            <a:pPr algn="ctr"/>
            <a:r>
              <a:rPr lang="en-US" dirty="0">
                <a:solidFill>
                  <a:srgbClr val="C00000"/>
                </a:solidFill>
              </a:rPr>
              <a:t>C - String</a:t>
            </a:r>
          </a:p>
        </p:txBody>
      </p:sp>
      <p:sp>
        <p:nvSpPr>
          <p:cNvPr id="3" name="Content Placeholder 2"/>
          <p:cNvSpPr>
            <a:spLocks noGrp="1"/>
          </p:cNvSpPr>
          <p:nvPr>
            <p:ph idx="1"/>
          </p:nvPr>
        </p:nvSpPr>
        <p:spPr>
          <a:xfrm>
            <a:off x="115824" y="767245"/>
            <a:ext cx="8570975" cy="990600"/>
          </a:xfrm>
        </p:spPr>
        <p:txBody>
          <a:bodyPr>
            <a:normAutofit/>
          </a:bodyPr>
          <a:lstStyle/>
          <a:p>
            <a:r>
              <a:rPr lang="en-US" sz="2200" dirty="0"/>
              <a:t>Following is the memory presentation of above defined string in C/C++:</a:t>
            </a:r>
          </a:p>
        </p:txBody>
      </p:sp>
      <p:pic>
        <p:nvPicPr>
          <p:cNvPr id="4" name="Picture 3"/>
          <p:cNvPicPr>
            <a:picLocks noChangeAspect="1"/>
          </p:cNvPicPr>
          <p:nvPr/>
        </p:nvPicPr>
        <p:blipFill>
          <a:blip r:embed="rId2" cstate="print"/>
          <a:stretch>
            <a:fillRect/>
          </a:stretch>
        </p:blipFill>
        <p:spPr>
          <a:xfrm>
            <a:off x="1793565" y="1483315"/>
            <a:ext cx="5257800" cy="1793285"/>
          </a:xfrm>
          <a:prstGeom prst="rect">
            <a:avLst/>
          </a:prstGeom>
        </p:spPr>
      </p:pic>
      <p:sp>
        <p:nvSpPr>
          <p:cNvPr id="6" name="Content Placeholder 2"/>
          <p:cNvSpPr txBox="1">
            <a:spLocks/>
          </p:cNvSpPr>
          <p:nvPr/>
        </p:nvSpPr>
        <p:spPr>
          <a:xfrm>
            <a:off x="118019" y="3352800"/>
            <a:ext cx="8570975" cy="3352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r>
              <a:rPr lang="en-US" dirty="0"/>
              <a:t>It's important to remember that there will be an extra character on the end on a string, literally a '\0' character, just like there is always a period at the end of a sentence. Since this string terminator is unprintable, it is not counted as a letter, but it still takes up a space. Technically, in a fifty char array you could only hold 49 letters and one null character at the end to terminate the string. </a:t>
            </a:r>
          </a:p>
          <a:p>
            <a:pPr algn="just"/>
            <a:r>
              <a:rPr lang="en-US" dirty="0"/>
              <a:t>Actually, you do not place the </a:t>
            </a:r>
            <a:r>
              <a:rPr lang="en-US" i="1" dirty="0"/>
              <a:t>null</a:t>
            </a:r>
            <a:r>
              <a:rPr lang="en-US" dirty="0"/>
              <a:t> character at the end of a string constant. The C compiler automatically places the '\0' at the end of the string when it initializes the array. </a:t>
            </a:r>
          </a:p>
        </p:txBody>
      </p:sp>
    </p:spTree>
    <p:extLst>
      <p:ext uri="{BB962C8B-B14F-4D97-AF65-F5344CB8AC3E}">
        <p14:creationId xmlns:p14="http://schemas.microsoft.com/office/powerpoint/2010/main" val="195908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4777" y="27609"/>
            <a:ext cx="7467600" cy="715962"/>
          </a:xfrm>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C00000"/>
                </a:solidFill>
              </a:rPr>
              <a:t>C - String</a:t>
            </a:r>
          </a:p>
        </p:txBody>
      </p:sp>
      <p:sp>
        <p:nvSpPr>
          <p:cNvPr id="3" name="Content Placeholder 2"/>
          <p:cNvSpPr>
            <a:spLocks noGrp="1"/>
          </p:cNvSpPr>
          <p:nvPr>
            <p:ph idx="1"/>
          </p:nvPr>
        </p:nvSpPr>
        <p:spPr>
          <a:xfrm>
            <a:off x="115825" y="1396230"/>
            <a:ext cx="7467600" cy="813570"/>
          </a:xfrm>
        </p:spPr>
        <p:txBody>
          <a:bodyPr/>
          <a:lstStyle/>
          <a:p>
            <a:r>
              <a:rPr lang="en-US" dirty="0"/>
              <a:t>Let us try to print above mentioned string:</a:t>
            </a:r>
          </a:p>
          <a:p>
            <a:endParaRPr lang="en-US" dirty="0"/>
          </a:p>
        </p:txBody>
      </p:sp>
      <p:pic>
        <p:nvPicPr>
          <p:cNvPr id="4" name="Picture 3"/>
          <p:cNvPicPr>
            <a:picLocks noChangeAspect="1"/>
          </p:cNvPicPr>
          <p:nvPr/>
        </p:nvPicPr>
        <p:blipFill>
          <a:blip r:embed="rId2" cstate="print"/>
          <a:stretch>
            <a:fillRect/>
          </a:stretch>
        </p:blipFill>
        <p:spPr>
          <a:xfrm>
            <a:off x="152400" y="2057400"/>
            <a:ext cx="8327571" cy="3429000"/>
          </a:xfrm>
          <a:prstGeom prst="rect">
            <a:avLst/>
          </a:prstGeom>
          <a:ln>
            <a:solidFill>
              <a:schemeClr val="accent1"/>
            </a:solidFill>
          </a:ln>
        </p:spPr>
      </p:pic>
      <p:sp>
        <p:nvSpPr>
          <p:cNvPr id="7" name="Content Placeholder 2"/>
          <p:cNvSpPr txBox="1">
            <a:spLocks/>
          </p:cNvSpPr>
          <p:nvPr/>
        </p:nvSpPr>
        <p:spPr>
          <a:xfrm>
            <a:off x="152400" y="5542360"/>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Note: %s is used to print a string. </a:t>
            </a:r>
          </a:p>
          <a:p>
            <a:endParaRPr lang="en-US" dirty="0"/>
          </a:p>
        </p:txBody>
      </p:sp>
    </p:spTree>
    <p:extLst>
      <p:ext uri="{BB962C8B-B14F-4D97-AF65-F5344CB8AC3E}">
        <p14:creationId xmlns:p14="http://schemas.microsoft.com/office/powerpoint/2010/main" val="211779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088"/>
            <a:ext cx="8153400" cy="792162"/>
          </a:xfrm>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C00000"/>
                </a:solidFill>
              </a:rPr>
              <a:t>String pointer</a:t>
            </a:r>
          </a:p>
        </p:txBody>
      </p:sp>
      <p:sp>
        <p:nvSpPr>
          <p:cNvPr id="3" name="Content Placeholder 2"/>
          <p:cNvSpPr>
            <a:spLocks noGrp="1"/>
          </p:cNvSpPr>
          <p:nvPr>
            <p:ph idx="1"/>
          </p:nvPr>
        </p:nvSpPr>
        <p:spPr>
          <a:xfrm>
            <a:off x="76200" y="1143000"/>
            <a:ext cx="8610600" cy="1828800"/>
          </a:xfrm>
        </p:spPr>
        <p:txBody>
          <a:bodyPr>
            <a:normAutofit/>
          </a:bodyPr>
          <a:lstStyle/>
          <a:p>
            <a:r>
              <a:rPr lang="en-US" dirty="0"/>
              <a:t>String pointers are declared as a pointer to a char. </a:t>
            </a:r>
          </a:p>
          <a:p>
            <a:r>
              <a:rPr lang="en-US" dirty="0"/>
              <a:t>When there is a value assigned to the string pointer the NULL is put at the end automatically. </a:t>
            </a:r>
          </a:p>
          <a:p>
            <a:r>
              <a:rPr lang="en-US" dirty="0"/>
              <a:t>Take a look at this example:</a:t>
            </a:r>
          </a:p>
        </p:txBody>
      </p:sp>
      <p:pic>
        <p:nvPicPr>
          <p:cNvPr id="4" name="Picture 3"/>
          <p:cNvPicPr>
            <a:picLocks noChangeAspect="1"/>
          </p:cNvPicPr>
          <p:nvPr/>
        </p:nvPicPr>
        <p:blipFill>
          <a:blip r:embed="rId2" cstate="print"/>
          <a:stretch>
            <a:fillRect/>
          </a:stretch>
        </p:blipFill>
        <p:spPr>
          <a:xfrm>
            <a:off x="2187524" y="3081996"/>
            <a:ext cx="4651753" cy="3276600"/>
          </a:xfrm>
          <a:prstGeom prst="rect">
            <a:avLst/>
          </a:prstGeom>
          <a:ln>
            <a:solidFill>
              <a:schemeClr val="accent1"/>
            </a:solidFill>
          </a:ln>
        </p:spPr>
      </p:pic>
    </p:spTree>
    <p:extLst>
      <p:ext uri="{BB962C8B-B14F-4D97-AF65-F5344CB8AC3E}">
        <p14:creationId xmlns:p14="http://schemas.microsoft.com/office/powerpoint/2010/main" val="270351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69813"/>
            <a:ext cx="8153400" cy="792162"/>
          </a:xfrm>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C00000"/>
                </a:solidFill>
              </a:rPr>
              <a:t>String pointer</a:t>
            </a:r>
          </a:p>
        </p:txBody>
      </p:sp>
      <p:sp>
        <p:nvSpPr>
          <p:cNvPr id="3" name="Content Placeholder 2"/>
          <p:cNvSpPr>
            <a:spLocks noGrp="1"/>
          </p:cNvSpPr>
          <p:nvPr>
            <p:ph idx="1"/>
          </p:nvPr>
        </p:nvSpPr>
        <p:spPr>
          <a:xfrm>
            <a:off x="78394" y="1081310"/>
            <a:ext cx="8608405" cy="1219200"/>
          </a:xfrm>
        </p:spPr>
        <p:txBody>
          <a:bodyPr>
            <a:normAutofit/>
          </a:bodyPr>
          <a:lstStyle/>
          <a:p>
            <a:pPr algn="just"/>
            <a:r>
              <a:rPr lang="en-US" dirty="0"/>
              <a:t>It is not possible to read, with </a:t>
            </a:r>
            <a:r>
              <a:rPr lang="en-US" dirty="0" err="1"/>
              <a:t>scanf</a:t>
            </a:r>
            <a:r>
              <a:rPr lang="en-US" dirty="0"/>
              <a:t>(), a string with a string pointer. You have to use a character array and a pointer. See this example:</a:t>
            </a:r>
          </a:p>
        </p:txBody>
      </p:sp>
      <p:pic>
        <p:nvPicPr>
          <p:cNvPr id="4" name="Picture 3"/>
          <p:cNvPicPr>
            <a:picLocks noChangeAspect="1"/>
          </p:cNvPicPr>
          <p:nvPr/>
        </p:nvPicPr>
        <p:blipFill>
          <a:blip r:embed="rId2" cstate="print"/>
          <a:stretch>
            <a:fillRect/>
          </a:stretch>
        </p:blipFill>
        <p:spPr>
          <a:xfrm>
            <a:off x="1400900" y="2552030"/>
            <a:ext cx="6268814" cy="3543970"/>
          </a:xfrm>
          <a:prstGeom prst="rect">
            <a:avLst/>
          </a:prstGeom>
          <a:ln>
            <a:solidFill>
              <a:schemeClr val="accent1"/>
            </a:solidFill>
          </a:ln>
        </p:spPr>
      </p:pic>
    </p:spTree>
    <p:extLst>
      <p:ext uri="{BB962C8B-B14F-4D97-AF65-F5344CB8AC3E}">
        <p14:creationId xmlns:p14="http://schemas.microsoft.com/office/powerpoint/2010/main" val="275124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fontAlgn="base"/>
            <a:r>
              <a:rPr lang="en-US" b="1" dirty="0">
                <a:solidFill>
                  <a:srgbClr val="C00000"/>
                </a:solidFill>
              </a:rPr>
              <a:t>Reading a line of text</a:t>
            </a:r>
          </a:p>
        </p:txBody>
      </p:sp>
      <p:pic>
        <p:nvPicPr>
          <p:cNvPr id="1026" name="Picture 2"/>
          <p:cNvPicPr>
            <a:picLocks noChangeAspect="1" noChangeArrowheads="1"/>
          </p:cNvPicPr>
          <p:nvPr/>
        </p:nvPicPr>
        <p:blipFill>
          <a:blip r:embed="rId2" cstate="print"/>
          <a:srcRect/>
          <a:stretch>
            <a:fillRect/>
          </a:stretch>
        </p:blipFill>
        <p:spPr bwMode="auto">
          <a:xfrm>
            <a:off x="381000" y="2851048"/>
            <a:ext cx="8147282" cy="2648256"/>
          </a:xfrm>
          <a:prstGeom prst="rect">
            <a:avLst/>
          </a:prstGeom>
          <a:noFill/>
          <a:ln w="9525">
            <a:solidFill>
              <a:schemeClr val="accent1"/>
            </a:solidFill>
            <a:miter lim="800000"/>
            <a:headEnd/>
            <a:tailEnd/>
          </a:ln>
        </p:spPr>
      </p:pic>
      <p:sp>
        <p:nvSpPr>
          <p:cNvPr id="1027" name="Rectangle 3"/>
          <p:cNvSpPr>
            <a:spLocks noChangeArrowheads="1"/>
          </p:cNvSpPr>
          <p:nvPr/>
        </p:nvSpPr>
        <p:spPr bwMode="auto">
          <a:xfrm>
            <a:off x="397416" y="1781647"/>
            <a:ext cx="7908384" cy="5847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dirty="0">
                <a:solidFill>
                  <a:srgbClr val="000000"/>
                </a:solidFill>
                <a:latin typeface="Consolas" pitchFamily="49" charset="0"/>
                <a:cs typeface="Consolas" pitchFamily="49" charset="0"/>
              </a:rPr>
              <a:t>gets() and puts() are two string functions to take string input from user and display string respectively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63976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rgbClr val="C00000"/>
                </a:solidFill>
              </a:rPr>
              <a:t>String related operations</a:t>
            </a:r>
          </a:p>
        </p:txBody>
      </p:sp>
      <p:sp>
        <p:nvSpPr>
          <p:cNvPr id="3" name="Content Placeholder 2"/>
          <p:cNvSpPr>
            <a:spLocks noGrp="1"/>
          </p:cNvSpPr>
          <p:nvPr>
            <p:ph idx="1"/>
          </p:nvPr>
        </p:nvSpPr>
        <p:spPr>
          <a:xfrm>
            <a:off x="304800" y="1447800"/>
            <a:ext cx="8382000" cy="4876800"/>
          </a:xfrm>
        </p:spPr>
        <p:txBody>
          <a:bodyPr>
            <a:normAutofit lnSpcReduction="10000"/>
          </a:bodyPr>
          <a:lstStyle/>
          <a:p>
            <a:r>
              <a:rPr lang="en-US" dirty="0"/>
              <a:t>Find the Frequency of Characters in a String</a:t>
            </a:r>
          </a:p>
          <a:p>
            <a:r>
              <a:rPr lang="en-US" dirty="0"/>
              <a:t>Find the Number of Vowels, Consonants, Digits and White space in a String</a:t>
            </a:r>
          </a:p>
          <a:p>
            <a:r>
              <a:rPr lang="en-US" dirty="0"/>
              <a:t>Reverse a String by Passing it to Function</a:t>
            </a:r>
          </a:p>
          <a:p>
            <a:r>
              <a:rPr lang="en-US" dirty="0"/>
              <a:t>Find the Length of a String</a:t>
            </a:r>
          </a:p>
          <a:p>
            <a:r>
              <a:rPr lang="en-US" dirty="0"/>
              <a:t>Concatenate Two Strings</a:t>
            </a:r>
          </a:p>
          <a:p>
            <a:r>
              <a:rPr lang="en-US" dirty="0"/>
              <a:t>Copy a String</a:t>
            </a:r>
          </a:p>
          <a:p>
            <a:r>
              <a:rPr lang="en-US" dirty="0"/>
              <a:t>Remove all Characters in a String except alphabet</a:t>
            </a:r>
          </a:p>
          <a:p>
            <a:r>
              <a:rPr lang="en-US" dirty="0"/>
              <a:t>Sort a string in alphabetic order</a:t>
            </a:r>
          </a:p>
          <a:p>
            <a:r>
              <a:rPr lang="en-US" dirty="0"/>
              <a:t>Sort Elements in Lexicographical Order (Dictionary Order)</a:t>
            </a:r>
          </a:p>
          <a:p>
            <a:r>
              <a:rPr lang="en-US" dirty="0"/>
              <a:t>Change Decimal to Hexadecimal Number</a:t>
            </a:r>
          </a:p>
          <a:p>
            <a:r>
              <a:rPr lang="en-US" dirty="0"/>
              <a:t>Convert Binary Number to Decimal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0838"/>
            <a:ext cx="8763000" cy="563562"/>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3200" b="1" dirty="0">
                <a:solidFill>
                  <a:srgbClr val="C00000"/>
                </a:solidFill>
              </a:rPr>
              <a:t>Find the Frequency of Characters</a:t>
            </a:r>
          </a:p>
        </p:txBody>
      </p:sp>
      <p:pic>
        <p:nvPicPr>
          <p:cNvPr id="23554" name="Picture 2"/>
          <p:cNvPicPr>
            <a:picLocks noChangeAspect="1" noChangeArrowheads="1"/>
          </p:cNvPicPr>
          <p:nvPr/>
        </p:nvPicPr>
        <p:blipFill>
          <a:blip r:embed="rId2" cstate="print"/>
          <a:srcRect/>
          <a:stretch>
            <a:fillRect/>
          </a:stretch>
        </p:blipFill>
        <p:spPr bwMode="auto">
          <a:xfrm>
            <a:off x="304800" y="1278984"/>
            <a:ext cx="6707901" cy="4740816"/>
          </a:xfrm>
          <a:prstGeom prst="rect">
            <a:avLst/>
          </a:prstGeom>
          <a:noFill/>
          <a:ln w="9525">
            <a:solidFill>
              <a:schemeClr val="accent1"/>
            </a:solid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4238848" y="3733800"/>
            <a:ext cx="4752752" cy="953092"/>
          </a:xfrm>
          <a:prstGeom prst="rect">
            <a:avLst/>
          </a:prstGeom>
          <a:noFill/>
          <a:ln w="9525">
            <a:solidFill>
              <a:srgbClr val="00B050"/>
            </a:solid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567</TotalTime>
  <Words>842</Words>
  <Application>Microsoft Office PowerPoint</Application>
  <PresentationFormat>On-screen Show (4:3)</PresentationFormat>
  <Paragraphs>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Consolas</vt:lpstr>
      <vt:lpstr>Rockwell</vt:lpstr>
      <vt:lpstr>Rockwell Condensed</vt:lpstr>
      <vt:lpstr>Wingdings</vt:lpstr>
      <vt:lpstr>Wood Type</vt:lpstr>
      <vt:lpstr>C - String</vt:lpstr>
      <vt:lpstr>C - String</vt:lpstr>
      <vt:lpstr>C - String</vt:lpstr>
      <vt:lpstr>C - String</vt:lpstr>
      <vt:lpstr>String pointer</vt:lpstr>
      <vt:lpstr>String pointer</vt:lpstr>
      <vt:lpstr>Reading a line of text</vt:lpstr>
      <vt:lpstr>String related operations</vt:lpstr>
      <vt:lpstr>Find the Frequency of Characters</vt:lpstr>
      <vt:lpstr>C program to find frequency of characters in a string </vt:lpstr>
      <vt:lpstr>Find Number of Vowels, Consonants, Digits and White Space Character</vt:lpstr>
      <vt:lpstr>Reverse String</vt:lpstr>
      <vt:lpstr>Calculated length of a String without  using strlen() Function</vt:lpstr>
      <vt:lpstr>Concatenate Two Strings Manually</vt:lpstr>
      <vt:lpstr>Copy String Manually</vt:lpstr>
      <vt:lpstr>Remove Characters in String Except Alphabets</vt:lpstr>
      <vt:lpstr>sort a string in alphabetic order</vt:lpstr>
      <vt:lpstr>Sort Elements in Lexicographical Order (Dictionary Order)</vt:lpstr>
      <vt:lpstr>C library functions </vt:lpstr>
      <vt:lpstr>PowerPoint Presentation</vt:lpstr>
      <vt:lpstr>strcat( ) function</vt:lpstr>
      <vt:lpstr>Example program for strcat(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Function</dc:title>
  <dc:creator>new teacher</dc:creator>
  <cp:lastModifiedBy>Mezbah Salman</cp:lastModifiedBy>
  <cp:revision>452</cp:revision>
  <dcterms:created xsi:type="dcterms:W3CDTF">2006-08-16T00:00:00Z</dcterms:created>
  <dcterms:modified xsi:type="dcterms:W3CDTF">2016-07-17T03:56:00Z</dcterms:modified>
</cp:coreProperties>
</file>